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6" r:id="rId2"/>
    <p:sldId id="256" r:id="rId3"/>
    <p:sldId id="268" r:id="rId4"/>
    <p:sldId id="263" r:id="rId5"/>
    <p:sldId id="267" r:id="rId6"/>
    <p:sldId id="264" r:id="rId7"/>
    <p:sldId id="265" r:id="rId8"/>
    <p:sldId id="269" r:id="rId9"/>
    <p:sldId id="272" r:id="rId10"/>
    <p:sldId id="273" r:id="rId11"/>
    <p:sldId id="262" r:id="rId12"/>
    <p:sldId id="271" r:id="rId13"/>
    <p:sldId id="270" r:id="rId14"/>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6EBEA"/>
    <a:srgbClr val="EEDCDA"/>
    <a:srgbClr val="414141"/>
    <a:srgbClr val="282828"/>
    <a:srgbClr val="FF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151" d="100"/>
          <a:sy n="151" d="100"/>
        </p:scale>
        <p:origin x="544" y="184"/>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08FC1B85-851C-4C22-B153-58A335EA0722}" type="datetimeFigureOut">
              <a:rPr kumimoji="1" lang="ja-JP" altLang="en-US" smtClean="0"/>
              <a:t>2019/2/19</a:t>
            </a:fld>
            <a:endParaRPr kumimoji="1" lang="ja-JP" altLang="en-US"/>
          </a:p>
        </p:txBody>
      </p:sp>
      <p:sp>
        <p:nvSpPr>
          <p:cNvPr id="4" name="スライド イメージ プレースホルダー 3"/>
          <p:cNvSpPr>
            <a:spLocks noGrp="1" noRot="1" noChangeAspect="1"/>
          </p:cNvSpPr>
          <p:nvPr>
            <p:ph type="sldImg" idx="2"/>
          </p:nvPr>
        </p:nvSpPr>
        <p:spPr>
          <a:xfrm>
            <a:off x="711200" y="744538"/>
            <a:ext cx="5375275" cy="37226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5401C35-0AAE-4B0C-8122-1E0A2A1CE780}" type="slidenum">
              <a:rPr kumimoji="1" lang="ja-JP" altLang="en-US" smtClean="0"/>
              <a:t>‹#›</a:t>
            </a:fld>
            <a:endParaRPr kumimoji="1" lang="ja-JP" altLang="en-US"/>
          </a:p>
        </p:txBody>
      </p:sp>
    </p:spTree>
    <p:extLst>
      <p:ext uri="{BB962C8B-B14F-4D97-AF65-F5344CB8AC3E}">
        <p14:creationId xmlns:p14="http://schemas.microsoft.com/office/powerpoint/2010/main" val="12503332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9AC6992B-C262-4833-92CA-1B90FC916500}" type="datetime1">
              <a:rPr kumimoji="1" lang="ja-JP" altLang="en-US" smtClean="0"/>
              <a:t>2019/2/19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3681156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1EDBA51-E356-44AB-8739-C6149489F805}" type="datetime1">
              <a:rPr kumimoji="1" lang="ja-JP" altLang="en-US" smtClean="0"/>
              <a:t>2019/2/19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1013735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C1E437B-5B17-4A77-98CF-C957BE7CA563}" type="datetime1">
              <a:rPr kumimoji="1" lang="ja-JP" altLang="en-US" smtClean="0"/>
              <a:t>2019/2/19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3945804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AA41D7C-74B6-494D-8C2E-9E3E35BCBB53}" type="datetime1">
              <a:rPr kumimoji="1" lang="ja-JP" altLang="en-US" smtClean="0"/>
              <a:t>2019/2/19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3887126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4E8DA4F-FD0E-4495-BE97-BC6E46769CE8}" type="datetime1">
              <a:rPr kumimoji="1" lang="ja-JP" altLang="en-US" smtClean="0"/>
              <a:t>2019/2/19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1282468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26781E3-4AD4-4751-8ACC-F8F6F555237F}" type="datetime1">
              <a:rPr kumimoji="1" lang="ja-JP" altLang="en-US" smtClean="0"/>
              <a:t>2019/2/19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1168409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1957C0-77A0-46F2-BD1E-EF91D3EC31B2}" type="datetime1">
              <a:rPr kumimoji="1" lang="ja-JP" altLang="en-US" smtClean="0"/>
              <a:t>2019/2/19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1466341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4A112A5-5397-4929-BF2E-D1D6640DE4D7}" type="datetime1">
              <a:rPr kumimoji="1" lang="ja-JP" altLang="en-US" smtClean="0"/>
              <a:t>2019/2/19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475864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22580F9-2957-405B-A7F4-5B0E3CE41DF6}" type="datetime1">
              <a:rPr kumimoji="1" lang="ja-JP" altLang="en-US" smtClean="0"/>
              <a:t>2019/2/19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3717610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88DC1F4-FF16-4889-9B0F-90DC94BCF482}" type="datetime1">
              <a:rPr kumimoji="1" lang="ja-JP" altLang="en-US" smtClean="0"/>
              <a:t>2019/2/19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3914644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CC469E6-27F1-4FB1-A1D7-7BDA71855FAD}" type="datetime1">
              <a:rPr kumimoji="1" lang="ja-JP" altLang="en-US" smtClean="0"/>
              <a:t>2019/2/19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2733943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DB3A93-46B0-420D-987C-CDB9070DD786}" type="datetime1">
              <a:rPr kumimoji="1" lang="ja-JP" altLang="en-US" smtClean="0"/>
              <a:t>2019/2/19</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B59173-C8A2-4DCB-9BF5-90A9D7A2C931}" type="slidenum">
              <a:rPr kumimoji="1" lang="ja-JP" altLang="en-US" smtClean="0"/>
              <a:t>‹#›</a:t>
            </a:fld>
            <a:endParaRPr kumimoji="1" lang="ja-JP" altLang="en-US"/>
          </a:p>
        </p:txBody>
      </p:sp>
    </p:spTree>
    <p:extLst>
      <p:ext uri="{BB962C8B-B14F-4D97-AF65-F5344CB8AC3E}">
        <p14:creationId xmlns:p14="http://schemas.microsoft.com/office/powerpoint/2010/main" val="34835003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9.png"/><Relationship Id="rId12"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7.png"/><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png"/><Relationship Id="rId7"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42.jpeg"/><Relationship Id="rId5" Type="http://schemas.openxmlformats.org/officeDocument/2006/relationships/image" Target="../media/image37.png"/><Relationship Id="rId10" Type="http://schemas.openxmlformats.org/officeDocument/2006/relationships/image" Target="../media/image41.jpeg"/><Relationship Id="rId4" Type="http://schemas.openxmlformats.org/officeDocument/2006/relationships/image" Target="../media/image36.png"/><Relationship Id="rId9" Type="http://schemas.openxmlformats.org/officeDocument/2006/relationships/image" Target="../media/image40.png"/></Relationships>
</file>

<file path=ppt/slides/_rels/slide1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5.png"/><Relationship Id="rId7" Type="http://schemas.microsoft.com/office/2007/relationships/hdphoto" Target="../media/hdphoto3.wdp"/><Relationship Id="rId12" Type="http://schemas.openxmlformats.org/officeDocument/2006/relationships/image" Target="../media/image48.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7.jpeg"/><Relationship Id="rId5" Type="http://schemas.openxmlformats.org/officeDocument/2006/relationships/image" Target="../media/image37.png"/><Relationship Id="rId10" Type="http://schemas.openxmlformats.org/officeDocument/2006/relationships/image" Target="../media/image46.jpeg"/><Relationship Id="rId4" Type="http://schemas.openxmlformats.org/officeDocument/2006/relationships/image" Target="../media/image36.png"/><Relationship Id="rId9" Type="http://schemas.openxmlformats.org/officeDocument/2006/relationships/image" Target="../media/image45.jpeg"/></Relationships>
</file>

<file path=ppt/slides/_rels/slide13.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35.png"/><Relationship Id="rId7" Type="http://schemas.microsoft.com/office/2007/relationships/hdphoto" Target="../media/hdphoto4.wdp"/><Relationship Id="rId12" Type="http://schemas.openxmlformats.org/officeDocument/2006/relationships/image" Target="../media/image54.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49.png"/><Relationship Id="rId11" Type="http://schemas.openxmlformats.org/officeDocument/2006/relationships/image" Target="../media/image53.jpeg"/><Relationship Id="rId5" Type="http://schemas.openxmlformats.org/officeDocument/2006/relationships/image" Target="../media/image37.png"/><Relationship Id="rId10" Type="http://schemas.openxmlformats.org/officeDocument/2006/relationships/image" Target="../media/image52.jpeg"/><Relationship Id="rId4" Type="http://schemas.openxmlformats.org/officeDocument/2006/relationships/image" Target="../media/image36.png"/><Relationship Id="rId9" Type="http://schemas.openxmlformats.org/officeDocument/2006/relationships/image" Target="../media/image5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p:cNvGraphicFramePr>
            <a:graphicFrameLocks noGrp="1"/>
          </p:cNvGraphicFramePr>
          <p:nvPr>
            <p:extLst>
              <p:ext uri="{D42A27DB-BD31-4B8C-83A1-F6EECF244321}">
                <p14:modId xmlns:p14="http://schemas.microsoft.com/office/powerpoint/2010/main" val="3097368846"/>
              </p:ext>
            </p:extLst>
          </p:nvPr>
        </p:nvGraphicFramePr>
        <p:xfrm>
          <a:off x="229163" y="171223"/>
          <a:ext cx="9447674" cy="468070"/>
        </p:xfrm>
        <a:graphic>
          <a:graphicData uri="http://schemas.openxmlformats.org/drawingml/2006/table">
            <a:tbl>
              <a:tblPr>
                <a:tableStyleId>{5940675A-B579-460E-94D1-54222C63F5DA}</a:tableStyleId>
              </a:tblPr>
              <a:tblGrid>
                <a:gridCol w="5184000">
                  <a:extLst>
                    <a:ext uri="{9D8B030D-6E8A-4147-A177-3AD203B41FA5}">
                      <a16:colId xmlns:a16="http://schemas.microsoft.com/office/drawing/2014/main" val="3948283618"/>
                    </a:ext>
                  </a:extLst>
                </a:gridCol>
                <a:gridCol w="1152000">
                  <a:extLst>
                    <a:ext uri="{9D8B030D-6E8A-4147-A177-3AD203B41FA5}">
                      <a16:colId xmlns:a16="http://schemas.microsoft.com/office/drawing/2014/main" val="20000"/>
                    </a:ext>
                  </a:extLst>
                </a:gridCol>
                <a:gridCol w="1152000">
                  <a:extLst>
                    <a:ext uri="{9D8B030D-6E8A-4147-A177-3AD203B41FA5}">
                      <a16:colId xmlns:a16="http://schemas.microsoft.com/office/drawing/2014/main" val="20001"/>
                    </a:ext>
                  </a:extLst>
                </a:gridCol>
                <a:gridCol w="1241946">
                  <a:extLst>
                    <a:ext uri="{9D8B030D-6E8A-4147-A177-3AD203B41FA5}">
                      <a16:colId xmlns:a16="http://schemas.microsoft.com/office/drawing/2014/main" val="20002"/>
                    </a:ext>
                  </a:extLst>
                </a:gridCol>
                <a:gridCol w="717728">
                  <a:extLst>
                    <a:ext uri="{9D8B030D-6E8A-4147-A177-3AD203B41FA5}">
                      <a16:colId xmlns:a16="http://schemas.microsoft.com/office/drawing/2014/main" val="20003"/>
                    </a:ext>
                  </a:extLst>
                </a:gridCol>
              </a:tblGrid>
              <a:tr h="115383">
                <a:tc>
                  <a:txBody>
                    <a:bodyPr/>
                    <a:lstStyle/>
                    <a:p>
                      <a:pPr algn="ctr">
                        <a:spcAft>
                          <a:spcPts val="0"/>
                        </a:spcAft>
                      </a:pP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sz="800" kern="100" dirty="0">
                          <a:effectLst/>
                        </a:rPr>
                        <a:t>作成日</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sz="800" kern="100" dirty="0">
                          <a:effectLst/>
                        </a:rPr>
                        <a:t>最終更新日</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altLang="en-US" sz="800" kern="100" dirty="0">
                          <a:effectLst/>
                        </a:rPr>
                        <a:t>作成</a:t>
                      </a:r>
                      <a:r>
                        <a:rPr lang="ja-JP" sz="800" kern="100" dirty="0">
                          <a:effectLst/>
                        </a:rPr>
                        <a:t>者</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sz="800" kern="100" dirty="0">
                          <a:effectLst/>
                        </a:rPr>
                        <a:t>版数</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extLst>
                  <a:ext uri="{0D108BD9-81ED-4DB2-BD59-A6C34878D82A}">
                    <a16:rowId xmlns:a16="http://schemas.microsoft.com/office/drawing/2014/main" val="10000"/>
                  </a:ext>
                </a:extLst>
              </a:tr>
              <a:tr h="346150">
                <a:tc>
                  <a:txBody>
                    <a:bodyPr/>
                    <a:lstStyle/>
                    <a:p>
                      <a:pPr algn="ctr">
                        <a:spcAft>
                          <a:spcPts val="0"/>
                        </a:spcAft>
                      </a:pPr>
                      <a:r>
                        <a:rPr lang="en-US" altLang="ja-JP" sz="800" kern="100" dirty="0" err="1">
                          <a:effectLst/>
                          <a:latin typeface="MS UI Gothic" panose="020B0600070205080204" pitchFamily="50" charset="-128"/>
                          <a:ea typeface="MS UI Gothic" panose="020B0600070205080204" pitchFamily="50" charset="-128"/>
                          <a:cs typeface="Times New Roman" panose="02020603050405020304" pitchFamily="18" charset="0"/>
                        </a:rPr>
                        <a:t>KnowledgeIstReserve</a:t>
                      </a:r>
                      <a:endParaRPr lang="en-US"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en-US"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rPr>
                        <a:t>2016/07/20</a:t>
                      </a:r>
                    </a:p>
                  </a:txBody>
                  <a:tcPr marL="52884" marR="52884" marT="0" marB="0" anchor="ctr"/>
                </a:tc>
                <a:tc>
                  <a:txBody>
                    <a:bodyPr/>
                    <a:lstStyle/>
                    <a:p>
                      <a:pPr algn="ctr">
                        <a:spcAft>
                          <a:spcPts val="0"/>
                        </a:spcAft>
                      </a:pPr>
                      <a:r>
                        <a:rPr lang="en-US"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rPr>
                        <a:t>2018/05/02</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tabLst>
                          <a:tab pos="2700020" algn="ctr"/>
                          <a:tab pos="5400040" algn="r"/>
                        </a:tabLst>
                      </a:pPr>
                      <a:r>
                        <a:rPr lang="ja-JP" sz="800" kern="100" dirty="0">
                          <a:effectLst/>
                        </a:rPr>
                        <a:t>株式会社</a:t>
                      </a:r>
                      <a:r>
                        <a:rPr lang="en-US" sz="800" kern="100" dirty="0">
                          <a:effectLst/>
                        </a:rPr>
                        <a:t>SibaService</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tabLst>
                          <a:tab pos="2700020" algn="ctr"/>
                          <a:tab pos="5400040" algn="r"/>
                        </a:tabLst>
                      </a:pPr>
                      <a:r>
                        <a:rPr lang="ja-JP" altLang="ja-JP" sz="800" kern="100" dirty="0">
                          <a:effectLst/>
                        </a:rPr>
                        <a:t>第</a:t>
                      </a:r>
                      <a:r>
                        <a:rPr lang="ja-JP" altLang="en-US" sz="800" kern="100" dirty="0">
                          <a:effectLst/>
                        </a:rPr>
                        <a:t>２</a:t>
                      </a:r>
                      <a:r>
                        <a:rPr lang="ja-JP" altLang="ja-JP" sz="800" kern="100" dirty="0">
                          <a:effectLst/>
                        </a:rPr>
                        <a:t>版</a:t>
                      </a:r>
                      <a:endParaRPr lang="ja-JP"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extLst>
                  <a:ext uri="{0D108BD9-81ED-4DB2-BD59-A6C34878D82A}">
                    <a16:rowId xmlns:a16="http://schemas.microsoft.com/office/drawing/2014/main" val="10001"/>
                  </a:ext>
                </a:extLst>
              </a:tr>
            </a:tbl>
          </a:graphicData>
        </a:graphic>
      </p:graphicFrame>
      <p:grpSp>
        <p:nvGrpSpPr>
          <p:cNvPr id="15" name="グループ化 14"/>
          <p:cNvGrpSpPr/>
          <p:nvPr/>
        </p:nvGrpSpPr>
        <p:grpSpPr>
          <a:xfrm>
            <a:off x="1051972" y="5506159"/>
            <a:ext cx="7802056" cy="852968"/>
            <a:chOff x="1891279" y="5506159"/>
            <a:chExt cx="7802056" cy="852968"/>
          </a:xfrm>
        </p:grpSpPr>
        <p:pic>
          <p:nvPicPr>
            <p:cNvPr id="5" name="図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0520" y="5518459"/>
              <a:ext cx="817520" cy="792288"/>
            </a:xfrm>
            <a:prstGeom prst="rect">
              <a:avLst/>
            </a:prstGeom>
            <a:noFill/>
            <a:ln>
              <a:noFill/>
            </a:ln>
          </p:spPr>
        </p:pic>
        <p:sp>
          <p:nvSpPr>
            <p:cNvPr id="6" name="テキスト ボックス 2"/>
            <p:cNvSpPr txBox="1">
              <a:spLocks noChangeArrowheads="1"/>
            </p:cNvSpPr>
            <p:nvPr/>
          </p:nvSpPr>
          <p:spPr bwMode="auto">
            <a:xfrm>
              <a:off x="7056340" y="5506159"/>
              <a:ext cx="2636995" cy="852968"/>
            </a:xfrm>
            <a:prstGeom prst="rect">
              <a:avLst/>
            </a:prstGeom>
            <a:noFill/>
            <a:ln>
              <a:noFill/>
            </a:ln>
            <a:extLst/>
          </p:spPr>
          <p:txBody>
            <a:bodyPr rot="0" vert="horz" wrap="square" lIns="91440" tIns="45720" rIns="91440" bIns="45720" anchor="t" anchorCtr="0" upright="1">
              <a:noAutofit/>
            </a:bodyPr>
            <a:lstStyle/>
            <a:p>
              <a:pPr algn="just">
                <a:lnSpc>
                  <a:spcPct val="150000"/>
                </a:lnSpc>
                <a:spcAft>
                  <a:spcPts val="0"/>
                </a:spcAft>
              </a:pPr>
              <a:r>
                <a:rPr lang="zh-CN" sz="1050" b="1" kern="100" dirty="0">
                  <a:effectLst/>
                  <a:latin typeface="Century"/>
                  <a:ea typeface="ＭＳ 明朝"/>
                  <a:cs typeface="Times New Roman"/>
                </a:rPr>
                <a:t>株式会社ＳｉｂａＳｅｒｖｉｃｅ</a:t>
              </a:r>
              <a:endParaRPr lang="ja-JP" sz="1050" b="1" kern="100" dirty="0">
                <a:effectLst/>
                <a:latin typeface="Century"/>
                <a:ea typeface="ＭＳ 明朝"/>
                <a:cs typeface="Times New Roman"/>
              </a:endParaRPr>
            </a:p>
            <a:p>
              <a:pPr algn="just">
                <a:lnSpc>
                  <a:spcPct val="150000"/>
                </a:lnSpc>
                <a:spcAft>
                  <a:spcPts val="0"/>
                </a:spcAft>
              </a:pPr>
              <a:r>
                <a:rPr lang="zh-CN" sz="800" kern="100" dirty="0">
                  <a:effectLst/>
                  <a:latin typeface="Century"/>
                  <a:ea typeface="ＭＳ 明朝"/>
                  <a:cs typeface="Times New Roman"/>
                </a:rPr>
                <a:t>兵庫県</a:t>
              </a:r>
              <a:r>
                <a:rPr lang="ja-JP" altLang="en-US" sz="800" kern="100">
                  <a:effectLst/>
                  <a:latin typeface="Century"/>
                  <a:ea typeface="ＭＳ 明朝"/>
                  <a:cs typeface="Times New Roman"/>
                </a:rPr>
                <a:t>神戸市中央区浜辺通</a:t>
              </a:r>
              <a:r>
                <a:rPr lang="en-US" altLang="ja-JP" sz="800" kern="100" dirty="0">
                  <a:effectLst/>
                  <a:latin typeface="Century"/>
                  <a:ea typeface="ＭＳ 明朝"/>
                  <a:cs typeface="Times New Roman"/>
                </a:rPr>
                <a:t>5-1-14</a:t>
              </a:r>
              <a:r>
                <a:rPr lang="ja-JP" altLang="en-US" sz="800" kern="100">
                  <a:effectLst/>
                  <a:latin typeface="Century"/>
                  <a:ea typeface="ＭＳ 明朝"/>
                  <a:cs typeface="Times New Roman"/>
                </a:rPr>
                <a:t>神戸商工貿易センタービル</a:t>
              </a:r>
              <a:r>
                <a:rPr lang="en-US" altLang="ja-JP" sz="800" kern="100" dirty="0">
                  <a:effectLst/>
                  <a:latin typeface="Century"/>
                  <a:ea typeface="ＭＳ 明朝"/>
                  <a:cs typeface="Times New Roman"/>
                </a:rPr>
                <a:t>6F</a:t>
              </a:r>
              <a:endParaRPr lang="ja-JP" sz="1050" kern="100" dirty="0">
                <a:effectLst/>
                <a:latin typeface="Century"/>
                <a:ea typeface="ＭＳ 明朝"/>
                <a:cs typeface="Times New Roman"/>
              </a:endParaRPr>
            </a:p>
            <a:p>
              <a:pPr algn="just">
                <a:lnSpc>
                  <a:spcPct val="150000"/>
                </a:lnSpc>
                <a:spcAft>
                  <a:spcPts val="0"/>
                </a:spcAft>
              </a:pPr>
              <a:r>
                <a:rPr lang="en-US" sz="800" kern="100" dirty="0">
                  <a:effectLst/>
                  <a:latin typeface="Century"/>
                  <a:ea typeface="ＭＳ 明朝"/>
                  <a:cs typeface="Times New Roman"/>
                </a:rPr>
                <a:t>Tel (078)-</a:t>
              </a:r>
              <a:r>
                <a:rPr lang="en-US" sz="800" kern="100" dirty="0">
                  <a:latin typeface="Century"/>
                  <a:ea typeface="ＭＳ 明朝"/>
                  <a:cs typeface="Times New Roman"/>
                </a:rPr>
                <a:t>600-2948</a:t>
              </a:r>
              <a:r>
                <a:rPr lang="en-US" sz="800" kern="100" dirty="0">
                  <a:effectLst/>
                  <a:latin typeface="Century"/>
                  <a:ea typeface="ＭＳ 明朝"/>
                  <a:cs typeface="Times New Roman"/>
                </a:rPr>
                <a:t> Fax (</a:t>
              </a:r>
              <a:r>
                <a:rPr lang="en-US" sz="800" kern="100" dirty="0">
                  <a:latin typeface="Century"/>
                  <a:ea typeface="ＭＳ 明朝"/>
                  <a:cs typeface="Times New Roman"/>
                </a:rPr>
                <a:t>078)-600-2947</a:t>
              </a:r>
              <a:endParaRPr lang="ja-JP" sz="1050" kern="100" dirty="0">
                <a:effectLst/>
                <a:latin typeface="Century"/>
                <a:ea typeface="ＭＳ 明朝"/>
                <a:cs typeface="Times New Roman"/>
              </a:endParaRPr>
            </a:p>
            <a:p>
              <a:pPr algn="just">
                <a:lnSpc>
                  <a:spcPct val="150000"/>
                </a:lnSpc>
                <a:spcAft>
                  <a:spcPts val="0"/>
                </a:spcAft>
              </a:pPr>
              <a:r>
                <a:rPr lang="zh-CN" sz="800" kern="100" dirty="0">
                  <a:effectLst/>
                  <a:latin typeface="Century"/>
                  <a:ea typeface="ＭＳ 明朝"/>
                  <a:cs typeface="Times New Roman"/>
                </a:rPr>
                <a:t>開発担当：芝辻 裕太 </a:t>
              </a:r>
              <a:r>
                <a:rPr lang="ja-JP" altLang="en-US" sz="800" kern="100" dirty="0">
                  <a:latin typeface="Century"/>
                  <a:ea typeface="ＭＳ 明朝"/>
                  <a:cs typeface="Times New Roman"/>
                </a:rPr>
                <a:t> </a:t>
              </a:r>
              <a:r>
                <a:rPr lang="en-US" sz="800" kern="100" dirty="0">
                  <a:effectLst/>
                  <a:latin typeface="Century"/>
                  <a:ea typeface="ＭＳ 明朝"/>
                  <a:cs typeface="Times New Roman"/>
                </a:rPr>
                <a:t>080-5348-2767</a:t>
              </a:r>
              <a:endParaRPr lang="ja-JP" sz="1050" kern="100" dirty="0">
                <a:effectLst/>
                <a:latin typeface="Century"/>
                <a:ea typeface="ＭＳ 明朝"/>
                <a:cs typeface="Times New Roman"/>
              </a:endParaRPr>
            </a:p>
          </p:txBody>
        </p:sp>
        <p:pic>
          <p:nvPicPr>
            <p:cNvPr id="10" name="図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1279" y="5644118"/>
              <a:ext cx="1297090" cy="567477"/>
            </a:xfrm>
            <a:prstGeom prst="rect">
              <a:avLst/>
            </a:prstGeom>
          </p:spPr>
        </p:pic>
        <p:sp>
          <p:nvSpPr>
            <p:cNvPr id="11" name="テキスト ボックス 2"/>
            <p:cNvSpPr txBox="1">
              <a:spLocks noChangeArrowheads="1"/>
            </p:cNvSpPr>
            <p:nvPr/>
          </p:nvSpPr>
          <p:spPr bwMode="auto">
            <a:xfrm>
              <a:off x="3292551" y="5506159"/>
              <a:ext cx="2636995" cy="852968"/>
            </a:xfrm>
            <a:prstGeom prst="rect">
              <a:avLst/>
            </a:prstGeom>
            <a:noFill/>
            <a:ln>
              <a:noFill/>
            </a:ln>
            <a:extLst/>
          </p:spPr>
          <p:txBody>
            <a:bodyPr rot="0" vert="horz" wrap="square" lIns="91440" tIns="45720" rIns="91440" bIns="45720" anchor="t" anchorCtr="0" upright="1">
              <a:noAutofit/>
            </a:bodyPr>
            <a:lstStyle/>
            <a:p>
              <a:pPr algn="just">
                <a:lnSpc>
                  <a:spcPct val="150000"/>
                </a:lnSpc>
                <a:spcAft>
                  <a:spcPts val="0"/>
                </a:spcAft>
              </a:pPr>
              <a:r>
                <a:rPr lang="ja-JP" altLang="en-US" sz="1050" b="1" kern="100" dirty="0">
                  <a:effectLst/>
                  <a:latin typeface="Century"/>
                  <a:ea typeface="ＭＳ 明朝"/>
                  <a:cs typeface="Times New Roman"/>
                </a:rPr>
                <a:t>株式会社内田洋行</a:t>
              </a:r>
              <a:endParaRPr lang="en-US" altLang="ja-JP" sz="1050" b="1" kern="100" dirty="0">
                <a:latin typeface="Century"/>
                <a:ea typeface="ＭＳ 明朝"/>
                <a:cs typeface="Times New Roman"/>
              </a:endParaRPr>
            </a:p>
            <a:p>
              <a:pPr algn="just">
                <a:lnSpc>
                  <a:spcPct val="150000"/>
                </a:lnSpc>
                <a:spcAft>
                  <a:spcPts val="0"/>
                </a:spcAft>
              </a:pPr>
              <a:r>
                <a:rPr lang="ja-JP" altLang="en-US" sz="800" kern="100" dirty="0">
                  <a:effectLst/>
                  <a:latin typeface="Century"/>
                  <a:ea typeface="ＭＳ 明朝"/>
                  <a:cs typeface="Times New Roman"/>
                </a:rPr>
                <a:t>営業本部　高等教育事業部　東日本営業部</a:t>
              </a:r>
              <a:endParaRPr lang="en-US" altLang="ja-JP" sz="800" kern="100" dirty="0">
                <a:effectLst/>
                <a:latin typeface="Century"/>
                <a:ea typeface="ＭＳ 明朝"/>
                <a:cs typeface="Times New Roman"/>
              </a:endParaRPr>
            </a:p>
            <a:p>
              <a:pPr algn="just">
                <a:lnSpc>
                  <a:spcPct val="150000"/>
                </a:lnSpc>
                <a:spcAft>
                  <a:spcPts val="0"/>
                </a:spcAft>
              </a:pPr>
              <a:r>
                <a:rPr lang="ja-JP" altLang="en-US" sz="800" kern="100" dirty="0">
                  <a:effectLst/>
                  <a:latin typeface="Century"/>
                  <a:ea typeface="ＭＳ 明朝"/>
                  <a:cs typeface="Times New Roman"/>
                </a:rPr>
                <a:t>東京都江東区東陽</a:t>
              </a:r>
              <a:r>
                <a:rPr lang="en-US" altLang="ja-JP" sz="800" kern="100" dirty="0">
                  <a:effectLst/>
                  <a:latin typeface="Century"/>
                  <a:ea typeface="ＭＳ 明朝"/>
                  <a:cs typeface="Times New Roman"/>
                </a:rPr>
                <a:t>2-3-25</a:t>
              </a:r>
              <a:r>
                <a:rPr lang="ja-JP" altLang="en-US" sz="800" kern="100" dirty="0">
                  <a:effectLst/>
                  <a:latin typeface="Century"/>
                  <a:ea typeface="ＭＳ 明朝"/>
                  <a:cs typeface="Times New Roman"/>
                </a:rPr>
                <a:t>　住生興和東陽町ビル</a:t>
              </a:r>
              <a:endParaRPr lang="en-US" altLang="ja-JP" sz="800" kern="100" dirty="0">
                <a:effectLst/>
                <a:latin typeface="Century"/>
                <a:ea typeface="ＭＳ 明朝"/>
                <a:cs typeface="Times New Roman"/>
              </a:endParaRPr>
            </a:p>
            <a:p>
              <a:pPr algn="just">
                <a:lnSpc>
                  <a:spcPct val="150000"/>
                </a:lnSpc>
                <a:spcAft>
                  <a:spcPts val="0"/>
                </a:spcAft>
              </a:pPr>
              <a:r>
                <a:rPr lang="en-US" sz="800" kern="100" dirty="0">
                  <a:effectLst/>
                  <a:latin typeface="Century"/>
                  <a:ea typeface="ＭＳ 明朝"/>
                  <a:cs typeface="Times New Roman"/>
                </a:rPr>
                <a:t>Tel (0</a:t>
              </a:r>
              <a:r>
                <a:rPr lang="en-US" altLang="ja-JP" sz="800" kern="100" dirty="0">
                  <a:latin typeface="Century"/>
                  <a:ea typeface="ＭＳ 明朝"/>
                  <a:cs typeface="Times New Roman"/>
                </a:rPr>
                <a:t>3</a:t>
              </a:r>
              <a:r>
                <a:rPr lang="en-US" sz="800" kern="100" dirty="0">
                  <a:effectLst/>
                  <a:latin typeface="Century"/>
                  <a:ea typeface="ＭＳ 明朝"/>
                  <a:cs typeface="Times New Roman"/>
                </a:rPr>
                <a:t>)-</a:t>
              </a:r>
              <a:r>
                <a:rPr lang="en-US" altLang="ja-JP" sz="800" kern="100" dirty="0">
                  <a:effectLst/>
                  <a:latin typeface="Century"/>
                  <a:ea typeface="ＭＳ 明朝"/>
                  <a:cs typeface="Times New Roman"/>
                </a:rPr>
                <a:t>5634</a:t>
              </a:r>
              <a:r>
                <a:rPr lang="en-US" sz="800" kern="100" dirty="0">
                  <a:effectLst/>
                  <a:latin typeface="Century"/>
                  <a:ea typeface="ＭＳ 明朝"/>
                  <a:cs typeface="Times New Roman"/>
                </a:rPr>
                <a:t>-</a:t>
              </a:r>
              <a:r>
                <a:rPr lang="en-US" altLang="ja-JP" sz="800" kern="100" dirty="0">
                  <a:latin typeface="Century"/>
                  <a:ea typeface="ＭＳ 明朝"/>
                  <a:cs typeface="Times New Roman"/>
                </a:rPr>
                <a:t>6441</a:t>
              </a:r>
              <a:r>
                <a:rPr lang="ja-JP" altLang="en-US" sz="800" kern="100" dirty="0">
                  <a:latin typeface="Century"/>
                  <a:ea typeface="ＭＳ 明朝"/>
                  <a:cs typeface="Times New Roman"/>
                </a:rPr>
                <a:t>　</a:t>
              </a:r>
              <a:r>
                <a:rPr lang="en-US" sz="800" kern="100" dirty="0">
                  <a:effectLst/>
                  <a:latin typeface="Century"/>
                  <a:ea typeface="ＭＳ 明朝"/>
                  <a:cs typeface="Times New Roman"/>
                </a:rPr>
                <a:t>Fax (</a:t>
              </a:r>
              <a:r>
                <a:rPr lang="en-US" altLang="ja-JP" sz="800" kern="100" dirty="0">
                  <a:effectLst/>
                  <a:latin typeface="Century"/>
                  <a:ea typeface="ＭＳ 明朝"/>
                  <a:cs typeface="Times New Roman"/>
                </a:rPr>
                <a:t>03</a:t>
              </a:r>
              <a:r>
                <a:rPr lang="en-US" sz="800" kern="100" dirty="0">
                  <a:effectLst/>
                  <a:latin typeface="Century"/>
                  <a:ea typeface="ＭＳ 明朝"/>
                  <a:cs typeface="Times New Roman"/>
                </a:rPr>
                <a:t>)-</a:t>
              </a:r>
              <a:r>
                <a:rPr lang="en-US" altLang="ja-JP" sz="800" kern="100" dirty="0">
                  <a:effectLst/>
                  <a:latin typeface="Century"/>
                  <a:ea typeface="ＭＳ 明朝"/>
                  <a:cs typeface="Times New Roman"/>
                </a:rPr>
                <a:t>5634</a:t>
              </a:r>
              <a:r>
                <a:rPr lang="en-US" sz="800" kern="100" dirty="0">
                  <a:effectLst/>
                  <a:latin typeface="Century"/>
                  <a:ea typeface="ＭＳ 明朝"/>
                  <a:cs typeface="Times New Roman"/>
                </a:rPr>
                <a:t>-</a:t>
              </a:r>
              <a:r>
                <a:rPr lang="en-US" altLang="ja-JP" sz="800" kern="100" dirty="0">
                  <a:latin typeface="Century"/>
                  <a:ea typeface="ＭＳ 明朝"/>
                  <a:cs typeface="Times New Roman"/>
                </a:rPr>
                <a:t>6862</a:t>
              </a:r>
              <a:endParaRPr lang="ja-JP" sz="1050" kern="100" dirty="0">
                <a:effectLst/>
                <a:latin typeface="Century"/>
                <a:ea typeface="ＭＳ 明朝"/>
                <a:cs typeface="Times New Roman"/>
              </a:endParaRPr>
            </a:p>
          </p:txBody>
        </p:sp>
      </p:grpSp>
      <p:pic>
        <p:nvPicPr>
          <p:cNvPr id="14" name="図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3861" y="3031384"/>
            <a:ext cx="3058278" cy="856318"/>
          </a:xfrm>
          <a:prstGeom prst="rect">
            <a:avLst/>
          </a:prstGeom>
        </p:spPr>
      </p:pic>
    </p:spTree>
    <p:extLst>
      <p:ext uri="{BB962C8B-B14F-4D97-AF65-F5344CB8AC3E}">
        <p14:creationId xmlns:p14="http://schemas.microsoft.com/office/powerpoint/2010/main" val="3458664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6196" y="2667343"/>
            <a:ext cx="5958949" cy="42350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角丸四角形 18"/>
          <p:cNvSpPr/>
          <p:nvPr/>
        </p:nvSpPr>
        <p:spPr>
          <a:xfrm>
            <a:off x="163338" y="2167550"/>
            <a:ext cx="3531581" cy="4273222"/>
          </a:xfrm>
          <a:prstGeom prst="roundRect">
            <a:avLst>
              <a:gd name="adj" fmla="val 2593"/>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1104899" y="86635"/>
            <a:ext cx="8412361" cy="738664"/>
          </a:xfrm>
          <a:prstGeom prst="rect">
            <a:avLst/>
          </a:prstGeom>
          <a:noFill/>
        </p:spPr>
        <p:txBody>
          <a:bodyPr wrap="square" rtlCol="0">
            <a:spAutoFit/>
          </a:bodyPr>
          <a:lstStyle/>
          <a:p>
            <a:pPr>
              <a:lnSpc>
                <a:spcPct val="150000"/>
              </a:lnSpc>
            </a:pPr>
            <a:r>
              <a:rPr lang="en-US" altLang="ja-JP" sz="1600" b="1" dirty="0" err="1"/>
              <a:t>KnowledgeIstReserve</a:t>
            </a:r>
            <a:r>
              <a:rPr lang="en-US" altLang="ja-JP" sz="1600" b="1" dirty="0"/>
              <a:t> </a:t>
            </a:r>
            <a:r>
              <a:rPr lang="ja-JP" altLang="en-US" sz="1600" b="1" dirty="0"/>
              <a:t>予約システムパッケージ</a:t>
            </a:r>
          </a:p>
          <a:p>
            <a:pPr>
              <a:lnSpc>
                <a:spcPct val="150000"/>
              </a:lnSpc>
            </a:pPr>
            <a:r>
              <a:rPr lang="ja-JP" altLang="en-US" sz="1200" dirty="0"/>
              <a:t>予約システム導入案</a:t>
            </a:r>
          </a:p>
        </p:txBody>
      </p:sp>
      <p:cxnSp>
        <p:nvCxnSpPr>
          <p:cNvPr id="7" name="直線コネクタ 6"/>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22" name="図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4615" y="2356500"/>
            <a:ext cx="1094761" cy="845640"/>
          </a:xfrm>
          <a:prstGeom prst="rect">
            <a:avLst/>
          </a:prstGeom>
          <a:ln>
            <a:solidFill>
              <a:schemeClr val="bg1">
                <a:lumMod val="65000"/>
              </a:schemeClr>
            </a:solidFill>
          </a:ln>
        </p:spPr>
      </p:pic>
      <p:sp>
        <p:nvSpPr>
          <p:cNvPr id="26" name="テキスト ボックス 25"/>
          <p:cNvSpPr txBox="1"/>
          <p:nvPr/>
        </p:nvSpPr>
        <p:spPr>
          <a:xfrm>
            <a:off x="319869" y="2046265"/>
            <a:ext cx="3110703" cy="190240"/>
          </a:xfrm>
          <a:prstGeom prst="rect">
            <a:avLst/>
          </a:prstGeom>
          <a:solidFill>
            <a:schemeClr val="accent2">
              <a:lumMod val="75000"/>
            </a:schemeClr>
          </a:solidFill>
        </p:spPr>
        <p:txBody>
          <a:bodyPr wrap="square" lIns="0" tIns="18000" rIns="0" bIns="18000" rtlCol="0">
            <a:spAutoFit/>
          </a:bodyPr>
          <a:lstStyle/>
          <a:p>
            <a:pPr algn="ctr"/>
            <a:r>
              <a:rPr lang="ja-JP" altLang="en-US" sz="1000" b="1" dirty="0">
                <a:solidFill>
                  <a:schemeClr val="bg1"/>
                </a:solidFill>
              </a:rPr>
              <a:t>運用者</a:t>
            </a:r>
            <a:endParaRPr kumimoji="1" lang="en-US" altLang="ja-JP" sz="1000" b="1" dirty="0">
              <a:solidFill>
                <a:schemeClr val="bg1"/>
              </a:solidFill>
            </a:endParaRPr>
          </a:p>
        </p:txBody>
      </p:sp>
      <p:sp>
        <p:nvSpPr>
          <p:cNvPr id="27" name="テキスト ボックス 26"/>
          <p:cNvSpPr txBox="1"/>
          <p:nvPr/>
        </p:nvSpPr>
        <p:spPr>
          <a:xfrm>
            <a:off x="4104805" y="6533793"/>
            <a:ext cx="1269215" cy="234286"/>
          </a:xfrm>
          <a:prstGeom prst="rect">
            <a:avLst/>
          </a:prstGeom>
          <a:noFill/>
          <a:ln w="12700">
            <a:noFill/>
          </a:ln>
        </p:spPr>
        <p:txBody>
          <a:bodyPr wrap="square" lIns="36000" tIns="36000" rIns="36000" bIns="36000" rtlCol="0">
            <a:spAutoFit/>
          </a:bodyPr>
          <a:lstStyle/>
          <a:p>
            <a:pPr algn="r"/>
            <a:r>
              <a:rPr lang="ja-JP" altLang="en-US" sz="1050" b="1" dirty="0">
                <a:solidFill>
                  <a:schemeClr val="bg1">
                    <a:lumMod val="50000"/>
                  </a:schemeClr>
                </a:solidFill>
                <a:latin typeface="A-OTF 新丸ゴ Pro M" pitchFamily="34" charset="-128"/>
                <a:ea typeface="A-OTF 新丸ゴ Pro M" pitchFamily="34" charset="-128"/>
              </a:rPr>
              <a:t>学内ネットワーク</a:t>
            </a:r>
            <a:endParaRPr kumimoji="1" lang="en-US" altLang="ja-JP" sz="1050" b="1" dirty="0">
              <a:solidFill>
                <a:schemeClr val="bg1">
                  <a:lumMod val="50000"/>
                </a:schemeClr>
              </a:solidFill>
              <a:latin typeface="A-OTF 新丸ゴ Pro M" pitchFamily="34" charset="-128"/>
              <a:ea typeface="A-OTF 新丸ゴ Pro M" pitchFamily="34" charset="-128"/>
            </a:endParaRPr>
          </a:p>
        </p:txBody>
      </p:sp>
      <p:cxnSp>
        <p:nvCxnSpPr>
          <p:cNvPr id="35" name="直線矢印コネクタ 34"/>
          <p:cNvCxnSpPr/>
          <p:nvPr/>
        </p:nvCxnSpPr>
        <p:spPr>
          <a:xfrm>
            <a:off x="5538952" y="3085370"/>
            <a:ext cx="1889769" cy="1365039"/>
          </a:xfrm>
          <a:prstGeom prst="straightConnector1">
            <a:avLst/>
          </a:prstGeom>
          <a:ln w="571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150018" y="260067"/>
            <a:ext cx="916781" cy="463833"/>
          </a:xfrm>
          <a:prstGeom prst="rect">
            <a:avLst/>
          </a:prstGeom>
          <a:solidFill>
            <a:schemeClr val="tx1"/>
          </a:solidFill>
        </p:spPr>
        <p:txBody>
          <a:bodyPr wrap="square" lIns="73125" rtlCol="0" anchor="ctr" anchorCtr="0">
            <a:noAutofit/>
          </a:bodyPr>
          <a:lstStyle/>
          <a:p>
            <a:pPr algn="ctr"/>
            <a:r>
              <a:rPr lang="ja-JP" altLang="en-US" sz="1463" dirty="0">
                <a:solidFill>
                  <a:schemeClr val="bg1"/>
                </a:solidFill>
                <a:latin typeface="MS UI Gothic" panose="020B0600070205080204" pitchFamily="50" charset="-128"/>
                <a:ea typeface="MS UI Gothic" panose="020B0600070205080204" pitchFamily="50" charset="-128"/>
              </a:rPr>
              <a:t>導入案</a:t>
            </a:r>
          </a:p>
        </p:txBody>
      </p:sp>
      <p:pic>
        <p:nvPicPr>
          <p:cNvPr id="36" name="図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4805" y="1160524"/>
            <a:ext cx="1830444" cy="1830444"/>
          </a:xfrm>
          <a:prstGeom prst="rect">
            <a:avLst/>
          </a:prstGeom>
        </p:spPr>
      </p:pic>
      <p:sp>
        <p:nvSpPr>
          <p:cNvPr id="38" name="テキスト ボックス 37"/>
          <p:cNvSpPr txBox="1"/>
          <p:nvPr/>
        </p:nvSpPr>
        <p:spPr>
          <a:xfrm>
            <a:off x="3963036" y="2754635"/>
            <a:ext cx="2432832" cy="276999"/>
          </a:xfrm>
          <a:prstGeom prst="rect">
            <a:avLst/>
          </a:prstGeom>
          <a:noFill/>
        </p:spPr>
        <p:txBody>
          <a:bodyPr wrap="square" rtlCol="0">
            <a:spAutoFit/>
          </a:bodyPr>
          <a:lstStyle/>
          <a:p>
            <a:pPr algn="ctr"/>
            <a:r>
              <a:rPr lang="ja-JP" altLang="en-US" sz="1200" b="1" dirty="0">
                <a:latin typeface="A-OTF 新丸ゴ Pro M" panose="020F0500000000000000" pitchFamily="34" charset="-128"/>
                <a:ea typeface="A-OTF 新丸ゴ Pro M" panose="020F0500000000000000" pitchFamily="34" charset="-128"/>
              </a:rPr>
              <a:t>予約システムクラウドサーバ</a:t>
            </a:r>
            <a:endParaRPr lang="en-US" altLang="ja-JP" sz="1200" b="1" dirty="0">
              <a:latin typeface="A-OTF 新丸ゴ Pro M" panose="020F0500000000000000" pitchFamily="34" charset="-128"/>
              <a:ea typeface="A-OTF 新丸ゴ Pro M" panose="020F0500000000000000" pitchFamily="34" charset="-128"/>
            </a:endParaRPr>
          </a:p>
        </p:txBody>
      </p:sp>
      <p:pic>
        <p:nvPicPr>
          <p:cNvPr id="1028" name="Picture 4" descr="C:\Users\sibaservice\Downloads\ノートPCアイコン (1).png"/>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492627" y="1402870"/>
            <a:ext cx="601564" cy="601564"/>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sibaservice\Downloads\人物アイコン.png"/>
          <p:cNvPicPr>
            <a:picLocks noChangeAspect="1" noChangeArrowheads="1"/>
          </p:cNvPicPr>
          <p:nvPr/>
        </p:nvPicPr>
        <p:blipFill>
          <a:blip r:embed="rId6" cstate="print">
            <a:biLevel thresh="75000"/>
            <a:extLst>
              <a:ext uri="{28A0092B-C50C-407E-A947-70E740481C1C}">
                <a14:useLocalDpi xmlns:a14="http://schemas.microsoft.com/office/drawing/2010/main" val="0"/>
              </a:ext>
            </a:extLst>
          </a:blip>
          <a:srcRect/>
          <a:stretch>
            <a:fillRect/>
          </a:stretch>
        </p:blipFill>
        <p:spPr bwMode="auto">
          <a:xfrm>
            <a:off x="867585" y="1324505"/>
            <a:ext cx="681651" cy="681651"/>
          </a:xfrm>
          <a:prstGeom prst="rect">
            <a:avLst/>
          </a:prstGeom>
          <a:noFill/>
          <a:extLst>
            <a:ext uri="{909E8E84-426E-40DD-AFC4-6F175D3DCCD1}">
              <a14:hiddenFill xmlns:a14="http://schemas.microsoft.com/office/drawing/2010/main">
                <a:solidFill>
                  <a:srgbClr val="FFFFFF"/>
                </a:solidFill>
              </a14:hiddenFill>
            </a:ext>
          </a:extLst>
        </p:spPr>
      </p:pic>
      <p:cxnSp>
        <p:nvCxnSpPr>
          <p:cNvPr id="44" name="直線矢印コネクタ 43"/>
          <p:cNvCxnSpPr/>
          <p:nvPr/>
        </p:nvCxnSpPr>
        <p:spPr>
          <a:xfrm>
            <a:off x="2202204" y="1861022"/>
            <a:ext cx="1820356" cy="0"/>
          </a:xfrm>
          <a:prstGeom prst="straightConnector1">
            <a:avLst/>
          </a:prstGeom>
          <a:ln w="571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7" name="テキスト ボックス 56"/>
          <p:cNvSpPr txBox="1"/>
          <p:nvPr/>
        </p:nvSpPr>
        <p:spPr>
          <a:xfrm>
            <a:off x="1387002" y="2492180"/>
            <a:ext cx="2242566" cy="338554"/>
          </a:xfrm>
          <a:prstGeom prst="rect">
            <a:avLst/>
          </a:prstGeom>
          <a:noFill/>
        </p:spPr>
        <p:txBody>
          <a:bodyPr wrap="square" rtlCol="0">
            <a:spAutoFit/>
          </a:bodyPr>
          <a:lstStyle/>
          <a:p>
            <a:r>
              <a:rPr lang="ja-JP" altLang="en-US" sz="800" dirty="0">
                <a:latin typeface="A-OTF 新丸ゴ Pro M" panose="020F0500000000000000" pitchFamily="34" charset="-128"/>
                <a:ea typeface="A-OTF 新丸ゴ Pro M" panose="020F0500000000000000" pitchFamily="34" charset="-128"/>
              </a:rPr>
              <a:t>利用状況および利用実績の確認</a:t>
            </a:r>
            <a:endParaRPr lang="en-US" altLang="ja-JP" sz="800" dirty="0">
              <a:latin typeface="A-OTF 新丸ゴ Pro M" panose="020F0500000000000000" pitchFamily="34" charset="-128"/>
              <a:ea typeface="A-OTF 新丸ゴ Pro M" panose="020F0500000000000000" pitchFamily="34" charset="-128"/>
            </a:endParaRPr>
          </a:p>
          <a:p>
            <a:r>
              <a:rPr kumimoji="1" lang="ja-JP" altLang="en-US" sz="800" dirty="0">
                <a:latin typeface="A-OTF 新丸ゴ Pro M" panose="020F0500000000000000" pitchFamily="34" charset="-128"/>
                <a:ea typeface="A-OTF 新丸ゴ Pro M" panose="020F0500000000000000" pitchFamily="34" charset="-128"/>
              </a:rPr>
              <a:t>（参照：</a:t>
            </a:r>
            <a:r>
              <a:rPr kumimoji="1" lang="en-US" altLang="ja-JP" sz="800" dirty="0">
                <a:latin typeface="A-OTF 新丸ゴ Pro M" panose="020F0500000000000000" pitchFamily="34" charset="-128"/>
                <a:ea typeface="A-OTF 新丸ゴ Pro M" panose="020F0500000000000000" pitchFamily="34" charset="-128"/>
              </a:rPr>
              <a:t>p.5</a:t>
            </a:r>
            <a:r>
              <a:rPr kumimoji="1" lang="ja-JP" altLang="en-US" sz="800" dirty="0">
                <a:latin typeface="A-OTF 新丸ゴ Pro M" panose="020F0500000000000000" pitchFamily="34" charset="-128"/>
                <a:ea typeface="A-OTF 新丸ゴ Pro M" panose="020F0500000000000000" pitchFamily="34" charset="-128"/>
              </a:rPr>
              <a:t>）</a:t>
            </a:r>
            <a:endParaRPr kumimoji="1" lang="en-US" altLang="ja-JP" sz="800" dirty="0">
              <a:latin typeface="A-OTF 新丸ゴ Pro M" panose="020F0500000000000000" pitchFamily="34" charset="-128"/>
              <a:ea typeface="A-OTF 新丸ゴ Pro M" panose="020F0500000000000000" pitchFamily="34" charset="-128"/>
            </a:endParaRPr>
          </a:p>
        </p:txBody>
      </p:sp>
      <p:pic>
        <p:nvPicPr>
          <p:cNvPr id="58" name="図 5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4615" y="4476655"/>
            <a:ext cx="1102011" cy="621927"/>
          </a:xfrm>
          <a:prstGeom prst="rect">
            <a:avLst/>
          </a:prstGeom>
          <a:ln>
            <a:solidFill>
              <a:schemeClr val="bg1">
                <a:lumMod val="65000"/>
              </a:schemeClr>
            </a:solidFill>
          </a:ln>
        </p:spPr>
      </p:pic>
      <p:sp>
        <p:nvSpPr>
          <p:cNvPr id="59" name="テキスト ボックス 58"/>
          <p:cNvSpPr txBox="1"/>
          <p:nvPr/>
        </p:nvSpPr>
        <p:spPr>
          <a:xfrm>
            <a:off x="1387002" y="4636901"/>
            <a:ext cx="2250980" cy="338554"/>
          </a:xfrm>
          <a:prstGeom prst="rect">
            <a:avLst/>
          </a:prstGeom>
          <a:noFill/>
        </p:spPr>
        <p:txBody>
          <a:bodyPr wrap="square" rtlCol="0">
            <a:spAutoFit/>
          </a:bodyPr>
          <a:lstStyle/>
          <a:p>
            <a:r>
              <a:rPr lang="ja-JP" altLang="en-US" sz="800" dirty="0">
                <a:latin typeface="A-OTF 新丸ゴ Pro M" panose="020F0500000000000000" pitchFamily="34" charset="-128"/>
                <a:ea typeface="A-OTF 新丸ゴ Pro M" panose="020F0500000000000000" pitchFamily="34" charset="-128"/>
              </a:rPr>
              <a:t>貸出アイテムの登録および編集管理</a:t>
            </a:r>
            <a:endParaRPr lang="en-US" altLang="ja-JP" sz="800" dirty="0">
              <a:latin typeface="A-OTF 新丸ゴ Pro M" panose="020F0500000000000000" pitchFamily="34" charset="-128"/>
              <a:ea typeface="A-OTF 新丸ゴ Pro M" panose="020F0500000000000000" pitchFamily="34" charset="-128"/>
            </a:endParaRPr>
          </a:p>
          <a:p>
            <a:r>
              <a:rPr lang="ja-JP" altLang="en-US" sz="800" dirty="0">
                <a:latin typeface="A-OTF 新丸ゴ Pro M" panose="020F0500000000000000" pitchFamily="34" charset="-128"/>
                <a:ea typeface="A-OTF 新丸ゴ Pro M" panose="020F0500000000000000" pitchFamily="34" charset="-128"/>
              </a:rPr>
              <a:t>（参照：</a:t>
            </a:r>
            <a:r>
              <a:rPr lang="en-US" altLang="ja-JP" sz="800" dirty="0">
                <a:latin typeface="A-OTF 新丸ゴ Pro M" panose="020F0500000000000000" pitchFamily="34" charset="-128"/>
                <a:ea typeface="A-OTF 新丸ゴ Pro M" panose="020F0500000000000000" pitchFamily="34" charset="-128"/>
              </a:rPr>
              <a:t>p.7</a:t>
            </a:r>
            <a:r>
              <a:rPr lang="ja-JP" altLang="en-US" sz="800" dirty="0">
                <a:latin typeface="A-OTF 新丸ゴ Pro M" panose="020F0500000000000000" pitchFamily="34" charset="-128"/>
                <a:ea typeface="A-OTF 新丸ゴ Pro M" panose="020F0500000000000000" pitchFamily="34" charset="-128"/>
              </a:rPr>
              <a:t>）</a:t>
            </a:r>
            <a:endParaRPr lang="en-US" altLang="ja-JP" sz="800" dirty="0">
              <a:latin typeface="A-OTF 新丸ゴ Pro M" panose="020F0500000000000000" pitchFamily="34" charset="-128"/>
              <a:ea typeface="A-OTF 新丸ゴ Pro M" panose="020F0500000000000000" pitchFamily="34" charset="-128"/>
            </a:endParaRPr>
          </a:p>
        </p:txBody>
      </p:sp>
      <p:cxnSp>
        <p:nvCxnSpPr>
          <p:cNvPr id="70" name="直線矢印コネクタ 69"/>
          <p:cNvCxnSpPr/>
          <p:nvPr/>
        </p:nvCxnSpPr>
        <p:spPr>
          <a:xfrm flipH="1" flipV="1">
            <a:off x="5828606" y="2082472"/>
            <a:ext cx="2434865" cy="13580"/>
          </a:xfrm>
          <a:prstGeom prst="straightConnector1">
            <a:avLst/>
          </a:prstGeom>
          <a:ln w="571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1" name="グループ化 10"/>
          <p:cNvGrpSpPr/>
          <p:nvPr/>
        </p:nvGrpSpPr>
        <p:grpSpPr>
          <a:xfrm>
            <a:off x="8352666" y="1219160"/>
            <a:ext cx="1317309" cy="241980"/>
            <a:chOff x="8490818" y="1029487"/>
            <a:chExt cx="1317309" cy="241980"/>
          </a:xfrm>
        </p:grpSpPr>
        <p:sp>
          <p:nvSpPr>
            <p:cNvPr id="77" name="テキスト ボックス 76"/>
            <p:cNvSpPr txBox="1"/>
            <p:nvPr/>
          </p:nvSpPr>
          <p:spPr>
            <a:xfrm>
              <a:off x="8490818" y="1029487"/>
              <a:ext cx="1317309" cy="241980"/>
            </a:xfrm>
            <a:prstGeom prst="rect">
              <a:avLst/>
            </a:prstGeom>
            <a:noFill/>
            <a:ln w="12700">
              <a:noFill/>
            </a:ln>
          </p:spPr>
          <p:txBody>
            <a:bodyPr wrap="square" lIns="36000" tIns="36000" rIns="36000" bIns="36000" rtlCol="0">
              <a:spAutoFit/>
            </a:bodyPr>
            <a:lstStyle/>
            <a:p>
              <a:pPr algn="r"/>
              <a:r>
                <a:rPr kumimoji="1" lang="ja-JP" altLang="en-US" sz="1050" b="1" dirty="0">
                  <a:solidFill>
                    <a:schemeClr val="bg1">
                      <a:lumMod val="50000"/>
                    </a:schemeClr>
                  </a:solidFill>
                  <a:latin typeface="A-OTF 新丸ゴ Pro M" pitchFamily="34" charset="-128"/>
                  <a:ea typeface="A-OTF 新丸ゴ Pro M" pitchFamily="34" charset="-128"/>
                </a:rPr>
                <a:t>インターネット</a:t>
              </a:r>
              <a:endParaRPr kumimoji="1" lang="en-US" altLang="ja-JP" sz="1050" b="1" dirty="0">
                <a:solidFill>
                  <a:schemeClr val="bg1">
                    <a:lumMod val="50000"/>
                  </a:schemeClr>
                </a:solidFill>
                <a:latin typeface="A-OTF 新丸ゴ Pro M" pitchFamily="34" charset="-128"/>
                <a:ea typeface="A-OTF 新丸ゴ Pro M" pitchFamily="34" charset="-128"/>
              </a:endParaRPr>
            </a:p>
          </p:txBody>
        </p:sp>
        <p:pic>
          <p:nvPicPr>
            <p:cNvPr id="78" name="図 77"/>
            <p:cNvPicPr>
              <a:picLocks noChangeAspect="1"/>
            </p:cNvPicPr>
            <p:nvPr/>
          </p:nvPicPr>
          <p:blipFill>
            <a:blip r:embed="rId8"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650099" y="1069743"/>
              <a:ext cx="146696" cy="146696"/>
            </a:xfrm>
            <a:prstGeom prst="rect">
              <a:avLst/>
            </a:prstGeom>
          </p:spPr>
        </p:pic>
      </p:grpSp>
      <p:pic>
        <p:nvPicPr>
          <p:cNvPr id="79" name="図 78"/>
          <p:cNvPicPr>
            <a:picLocks noChangeAspect="1"/>
          </p:cNvPicPr>
          <p:nvPr/>
        </p:nvPicPr>
        <p:blipFill>
          <a:blip r:embed="rId8"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066705" y="6581714"/>
            <a:ext cx="146696" cy="146696"/>
          </a:xfrm>
          <a:prstGeom prst="rect">
            <a:avLst/>
          </a:prstGeom>
        </p:spPr>
      </p:pic>
      <p:grpSp>
        <p:nvGrpSpPr>
          <p:cNvPr id="89" name="グループ化 88"/>
          <p:cNvGrpSpPr/>
          <p:nvPr/>
        </p:nvGrpSpPr>
        <p:grpSpPr>
          <a:xfrm>
            <a:off x="3904186" y="4483795"/>
            <a:ext cx="2935598" cy="1760007"/>
            <a:chOff x="4207691" y="4353098"/>
            <a:chExt cx="3590137" cy="2152429"/>
          </a:xfrm>
        </p:grpSpPr>
        <p:sp>
          <p:nvSpPr>
            <p:cNvPr id="60" name="正方形/長方形 59"/>
            <p:cNvSpPr/>
            <p:nvPr/>
          </p:nvSpPr>
          <p:spPr>
            <a:xfrm>
              <a:off x="4207691" y="4353098"/>
              <a:ext cx="3590137" cy="2152429"/>
            </a:xfrm>
            <a:prstGeom prst="rect">
              <a:avLst/>
            </a:prstGeom>
            <a:solidFill>
              <a:schemeClr val="bg1">
                <a:lumMod val="8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35" name="Picture 11"/>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4301011" y="4460171"/>
              <a:ext cx="3381978" cy="1932838"/>
            </a:xfrm>
            <a:prstGeom prst="rect">
              <a:avLst/>
            </a:prstGeom>
            <a:noFill/>
            <a:ln>
              <a:solidFill>
                <a:schemeClr val="bg1">
                  <a:lumMod val="65000"/>
                </a:schemeClr>
              </a:solidFill>
            </a:ln>
            <a:extLst>
              <a:ext uri="{909E8E84-426E-40DD-AFC4-6F175D3DCCD1}">
                <a14:hiddenFill xmlns:a14="http://schemas.microsoft.com/office/drawing/2010/main">
                  <a:solidFill>
                    <a:srgbClr val="FFFFFF"/>
                  </a:solidFill>
                </a14:hiddenFill>
              </a:ext>
            </a:extLst>
          </p:spPr>
        </p:pic>
      </p:grpSp>
      <p:sp>
        <p:nvSpPr>
          <p:cNvPr id="87" name="テキスト ボックス 86"/>
          <p:cNvSpPr txBox="1"/>
          <p:nvPr/>
        </p:nvSpPr>
        <p:spPr>
          <a:xfrm>
            <a:off x="4336256" y="6284963"/>
            <a:ext cx="1871277" cy="215444"/>
          </a:xfrm>
          <a:prstGeom prst="rect">
            <a:avLst/>
          </a:prstGeom>
          <a:noFill/>
        </p:spPr>
        <p:txBody>
          <a:bodyPr wrap="square" rtlCol="0">
            <a:spAutoFit/>
          </a:bodyPr>
          <a:lstStyle/>
          <a:p>
            <a:pPr algn="ctr"/>
            <a:r>
              <a:rPr kumimoji="1" lang="ja-JP" altLang="en-US" sz="800" u="sng" dirty="0">
                <a:latin typeface="A-OTF 新丸ゴ Pro M" panose="020F0500000000000000" pitchFamily="34" charset="-128"/>
                <a:ea typeface="A-OTF 新丸ゴ Pro M" panose="020F0500000000000000" pitchFamily="34" charset="-128"/>
              </a:rPr>
              <a:t>サイネージ表示ディスプレイ</a:t>
            </a:r>
            <a:endParaRPr kumimoji="1" lang="en-US" altLang="ja-JP" sz="800" u="sng" dirty="0">
              <a:latin typeface="A-OTF 新丸ゴ Pro M" panose="020F0500000000000000" pitchFamily="34" charset="-128"/>
              <a:ea typeface="A-OTF 新丸ゴ Pro M" panose="020F0500000000000000" pitchFamily="34" charset="-128"/>
            </a:endParaRPr>
          </a:p>
        </p:txBody>
      </p:sp>
      <p:sp>
        <p:nvSpPr>
          <p:cNvPr id="125" name="テキスト ボックス 124"/>
          <p:cNvSpPr txBox="1"/>
          <p:nvPr/>
        </p:nvSpPr>
        <p:spPr>
          <a:xfrm>
            <a:off x="1481457" y="6067281"/>
            <a:ext cx="2230579" cy="215444"/>
          </a:xfrm>
          <a:prstGeom prst="rect">
            <a:avLst/>
          </a:prstGeom>
          <a:noFill/>
        </p:spPr>
        <p:txBody>
          <a:bodyPr wrap="square" rtlCol="0">
            <a:spAutoFit/>
          </a:bodyPr>
          <a:lstStyle/>
          <a:p>
            <a:r>
              <a:rPr lang="en-US" altLang="ja-JP" sz="800" b="1" u="sng" dirty="0">
                <a:latin typeface="A-OTF 新丸ゴ Pro M" panose="020F0500000000000000" pitchFamily="34" charset="-128"/>
                <a:ea typeface="A-OTF 新丸ゴ Pro M" panose="020F0500000000000000" pitchFamily="34" charset="-128"/>
              </a:rPr>
              <a:t>※PC</a:t>
            </a:r>
            <a:r>
              <a:rPr lang="ja-JP" altLang="en-US" sz="800" b="1" u="sng" dirty="0">
                <a:latin typeface="A-OTF 新丸ゴ Pro M" panose="020F0500000000000000" pitchFamily="34" charset="-128"/>
                <a:ea typeface="A-OTF 新丸ゴ Pro M" panose="020F0500000000000000" pitchFamily="34" charset="-128"/>
              </a:rPr>
              <a:t>へソフトウェアのインストールが不要</a:t>
            </a:r>
            <a:endParaRPr kumimoji="1" lang="en-US" altLang="ja-JP" sz="800" b="1" u="sng" dirty="0">
              <a:latin typeface="A-OTF 新丸ゴ Pro M" panose="020F0500000000000000" pitchFamily="34" charset="-128"/>
              <a:ea typeface="A-OTF 新丸ゴ Pro M" panose="020F0500000000000000" pitchFamily="34" charset="-128"/>
            </a:endParaRPr>
          </a:p>
        </p:txBody>
      </p:sp>
      <p:sp>
        <p:nvSpPr>
          <p:cNvPr id="1054" name="スライド番号プレースホルダー 1053"/>
          <p:cNvSpPr>
            <a:spLocks noGrp="1"/>
          </p:cNvSpPr>
          <p:nvPr>
            <p:ph type="sldNum" sz="quarter" idx="12"/>
          </p:nvPr>
        </p:nvSpPr>
        <p:spPr>
          <a:xfrm>
            <a:off x="7428721" y="141992"/>
            <a:ext cx="2228850" cy="365125"/>
          </a:xfrm>
        </p:spPr>
        <p:txBody>
          <a:bodyPr/>
          <a:lstStyle/>
          <a:p>
            <a:fld id="{2BB59173-C8A2-4DCB-9BF5-90A9D7A2C931}" type="slidenum">
              <a:rPr kumimoji="1" lang="ja-JP" altLang="en-US" smtClean="0">
                <a:solidFill>
                  <a:schemeClr val="tx1"/>
                </a:solidFill>
              </a:rPr>
              <a:t>2</a:t>
            </a:fld>
            <a:endParaRPr kumimoji="1" lang="ja-JP" altLang="en-US" dirty="0">
              <a:solidFill>
                <a:schemeClr val="tx1"/>
              </a:solidFill>
            </a:endParaRPr>
          </a:p>
        </p:txBody>
      </p:sp>
      <p:sp>
        <p:nvSpPr>
          <p:cNvPr id="14" name="正方形/長方形 13"/>
          <p:cNvSpPr/>
          <p:nvPr/>
        </p:nvSpPr>
        <p:spPr>
          <a:xfrm>
            <a:off x="81976" y="771545"/>
            <a:ext cx="9569082" cy="553998"/>
          </a:xfrm>
          <a:prstGeom prst="rect">
            <a:avLst/>
          </a:prstGeom>
        </p:spPr>
        <p:txBody>
          <a:bodyPr wrap="square">
            <a:spAutoFit/>
          </a:bodyPr>
          <a:lstStyle/>
          <a:p>
            <a:r>
              <a:rPr lang="ja-JP" altLang="en-US" sz="1000"/>
              <a:t>ラーニングコモンズなどの学内施設・備品のレンタルをスマートフォンや</a:t>
            </a:r>
            <a:r>
              <a:rPr lang="en-US" altLang="ja-JP" sz="1000" dirty="0"/>
              <a:t>PC </a:t>
            </a:r>
            <a:r>
              <a:rPr lang="ja-JP" altLang="en-US" sz="1000"/>
              <a:t>から予約することができるようになります。</a:t>
            </a:r>
            <a:endParaRPr lang="en-US" altLang="ja-JP" sz="1000" dirty="0"/>
          </a:p>
          <a:p>
            <a:r>
              <a:rPr lang="ja-JP" altLang="en-US" sz="1000"/>
              <a:t>利用動態をビッグデータとして蓄積し、管理画面から統計情報をダウンロードすることが可能です。</a:t>
            </a:r>
            <a:endParaRPr lang="en-US" altLang="ja-JP" sz="1000" dirty="0"/>
          </a:p>
          <a:p>
            <a:r>
              <a:rPr lang="ja-JP" altLang="en-US" sz="1000"/>
              <a:t>施設・備品の貸出状況を</a:t>
            </a:r>
            <a:r>
              <a:rPr lang="en-US" altLang="ja-JP" sz="1000" dirty="0"/>
              <a:t>Knowledge Portal </a:t>
            </a:r>
            <a:r>
              <a:rPr lang="ja-JP" altLang="en-US" sz="1000"/>
              <a:t>や</a:t>
            </a:r>
            <a:r>
              <a:rPr lang="en-US" altLang="ja-JP" sz="1000" dirty="0"/>
              <a:t>Knowledge Sense( </a:t>
            </a:r>
            <a:r>
              <a:rPr lang="ja-JP" altLang="en-US" sz="1000"/>
              <a:t>電子掲示板</a:t>
            </a:r>
            <a:r>
              <a:rPr lang="en-US" altLang="ja-JP" sz="1000" dirty="0"/>
              <a:t>) </a:t>
            </a:r>
            <a:r>
              <a:rPr lang="ja-JP" altLang="en-US" sz="1000"/>
              <a:t>へ自動配信します。</a:t>
            </a:r>
            <a:r>
              <a:rPr lang="en-US" altLang="ja-JP" sz="700" dirty="0"/>
              <a:t>※</a:t>
            </a:r>
            <a:r>
              <a:rPr lang="ja-JP" altLang="en-US" sz="700"/>
              <a:t>オプション</a:t>
            </a:r>
            <a:endParaRPr lang="ja-JP" altLang="en-US" sz="1000"/>
          </a:p>
        </p:txBody>
      </p:sp>
      <p:sp>
        <p:nvSpPr>
          <p:cNvPr id="65" name="テキスト ボックス 64"/>
          <p:cNvSpPr txBox="1"/>
          <p:nvPr/>
        </p:nvSpPr>
        <p:spPr>
          <a:xfrm>
            <a:off x="2082697" y="1611722"/>
            <a:ext cx="2029265" cy="215444"/>
          </a:xfrm>
          <a:prstGeom prst="rect">
            <a:avLst/>
          </a:prstGeom>
          <a:noFill/>
        </p:spPr>
        <p:txBody>
          <a:bodyPr wrap="square" rtlCol="0">
            <a:spAutoFit/>
          </a:bodyPr>
          <a:lstStyle/>
          <a:p>
            <a:r>
              <a:rPr kumimoji="1" lang="ja-JP" altLang="en-US" sz="800" dirty="0">
                <a:latin typeface="A-OTF 新丸ゴ Pro M" panose="020F0500000000000000" pitchFamily="34" charset="-128"/>
                <a:ea typeface="A-OTF 新丸ゴ Pro M" panose="020F0500000000000000" pitchFamily="34" charset="-128"/>
              </a:rPr>
              <a:t>運用スケジュール・貸出アイテムの管理</a:t>
            </a:r>
            <a:endParaRPr kumimoji="1" lang="en-US" altLang="ja-JP" sz="800" dirty="0">
              <a:latin typeface="A-OTF 新丸ゴ Pro M" panose="020F0500000000000000" pitchFamily="34" charset="-128"/>
              <a:ea typeface="A-OTF 新丸ゴ Pro M" panose="020F0500000000000000" pitchFamily="34" charset="-128"/>
            </a:endParaRPr>
          </a:p>
        </p:txBody>
      </p:sp>
      <p:pic>
        <p:nvPicPr>
          <p:cNvPr id="53" name="図 5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4615" y="5369034"/>
            <a:ext cx="1102011" cy="621927"/>
          </a:xfrm>
          <a:prstGeom prst="rect">
            <a:avLst/>
          </a:prstGeom>
          <a:ln>
            <a:solidFill>
              <a:schemeClr val="bg1">
                <a:lumMod val="65000"/>
              </a:schemeClr>
            </a:solidFill>
          </a:ln>
        </p:spPr>
      </p:pic>
      <p:sp>
        <p:nvSpPr>
          <p:cNvPr id="54" name="テキスト ボックス 53"/>
          <p:cNvSpPr txBox="1"/>
          <p:nvPr/>
        </p:nvSpPr>
        <p:spPr>
          <a:xfrm>
            <a:off x="1387002" y="5529280"/>
            <a:ext cx="2250980" cy="338554"/>
          </a:xfrm>
          <a:prstGeom prst="rect">
            <a:avLst/>
          </a:prstGeom>
          <a:noFill/>
        </p:spPr>
        <p:txBody>
          <a:bodyPr wrap="square" rtlCol="0">
            <a:spAutoFit/>
          </a:bodyPr>
          <a:lstStyle/>
          <a:p>
            <a:r>
              <a:rPr lang="ja-JP" altLang="en-US" sz="800" dirty="0">
                <a:latin typeface="A-OTF 新丸ゴ Pro M" panose="020F0500000000000000" pitchFamily="34" charset="-128"/>
                <a:ea typeface="A-OTF 新丸ゴ Pro M" panose="020F0500000000000000" pitchFamily="34" charset="-128"/>
              </a:rPr>
              <a:t>予約管理</a:t>
            </a:r>
            <a:endParaRPr lang="en-US" altLang="ja-JP" sz="800" dirty="0">
              <a:latin typeface="A-OTF 新丸ゴ Pro M" panose="020F0500000000000000" pitchFamily="34" charset="-128"/>
              <a:ea typeface="A-OTF 新丸ゴ Pro M" panose="020F0500000000000000" pitchFamily="34" charset="-128"/>
            </a:endParaRPr>
          </a:p>
          <a:p>
            <a:r>
              <a:rPr lang="ja-JP" altLang="en-US" sz="800" dirty="0">
                <a:latin typeface="A-OTF 新丸ゴ Pro M" panose="020F0500000000000000" pitchFamily="34" charset="-128"/>
                <a:ea typeface="A-OTF 新丸ゴ Pro M" panose="020F0500000000000000" pitchFamily="34" charset="-128"/>
              </a:rPr>
              <a:t>（参照：</a:t>
            </a:r>
            <a:r>
              <a:rPr lang="en-US" altLang="ja-JP" sz="800" dirty="0">
                <a:latin typeface="A-OTF 新丸ゴ Pro M" panose="020F0500000000000000" pitchFamily="34" charset="-128"/>
                <a:ea typeface="A-OTF 新丸ゴ Pro M" panose="020F0500000000000000" pitchFamily="34" charset="-128"/>
              </a:rPr>
              <a:t>p.8</a:t>
            </a:r>
            <a:r>
              <a:rPr lang="ja-JP" altLang="en-US" sz="800" dirty="0">
                <a:latin typeface="A-OTF 新丸ゴ Pro M" panose="020F0500000000000000" pitchFamily="34" charset="-128"/>
                <a:ea typeface="A-OTF 新丸ゴ Pro M" panose="020F0500000000000000" pitchFamily="34" charset="-128"/>
              </a:rPr>
              <a:t>）</a:t>
            </a:r>
            <a:endParaRPr lang="en-US" altLang="ja-JP" sz="800" dirty="0">
              <a:latin typeface="A-OTF 新丸ゴ Pro M" panose="020F0500000000000000" pitchFamily="34" charset="-128"/>
              <a:ea typeface="A-OTF 新丸ゴ Pro M" panose="020F0500000000000000" pitchFamily="34" charset="-128"/>
            </a:endParaRPr>
          </a:p>
        </p:txBody>
      </p:sp>
      <p:pic>
        <p:nvPicPr>
          <p:cNvPr id="55" name="図 5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11445" y="3430556"/>
            <a:ext cx="1098595" cy="816100"/>
          </a:xfrm>
          <a:prstGeom prst="rect">
            <a:avLst/>
          </a:prstGeom>
          <a:ln>
            <a:solidFill>
              <a:schemeClr val="bg1">
                <a:lumMod val="65000"/>
              </a:schemeClr>
            </a:solidFill>
          </a:ln>
        </p:spPr>
      </p:pic>
      <p:sp>
        <p:nvSpPr>
          <p:cNvPr id="63" name="テキスト ボックス 62"/>
          <p:cNvSpPr txBox="1"/>
          <p:nvPr/>
        </p:nvSpPr>
        <p:spPr>
          <a:xfrm>
            <a:off x="1387002" y="3686869"/>
            <a:ext cx="2250980" cy="338554"/>
          </a:xfrm>
          <a:prstGeom prst="rect">
            <a:avLst/>
          </a:prstGeom>
          <a:noFill/>
        </p:spPr>
        <p:txBody>
          <a:bodyPr wrap="square" rtlCol="0">
            <a:spAutoFit/>
          </a:bodyPr>
          <a:lstStyle/>
          <a:p>
            <a:r>
              <a:rPr lang="ja-JP" altLang="en-US" sz="800" dirty="0">
                <a:latin typeface="A-OTF 新丸ゴ Pro M" panose="020F0500000000000000" pitchFamily="34" charset="-128"/>
                <a:ea typeface="A-OTF 新丸ゴ Pro M" panose="020F0500000000000000" pitchFamily="34" charset="-128"/>
              </a:rPr>
              <a:t>運用スケジュールの管理</a:t>
            </a:r>
            <a:endParaRPr lang="en-US" altLang="ja-JP" sz="800" dirty="0">
              <a:latin typeface="A-OTF 新丸ゴ Pro M" panose="020F0500000000000000" pitchFamily="34" charset="-128"/>
              <a:ea typeface="A-OTF 新丸ゴ Pro M" panose="020F0500000000000000" pitchFamily="34" charset="-128"/>
            </a:endParaRPr>
          </a:p>
          <a:p>
            <a:r>
              <a:rPr lang="ja-JP" altLang="en-US" sz="800" dirty="0">
                <a:latin typeface="A-OTF 新丸ゴ Pro M" panose="020F0500000000000000" pitchFamily="34" charset="-128"/>
                <a:ea typeface="A-OTF 新丸ゴ Pro M" panose="020F0500000000000000" pitchFamily="34" charset="-128"/>
              </a:rPr>
              <a:t>（参照：</a:t>
            </a:r>
            <a:r>
              <a:rPr lang="en-US" altLang="ja-JP" sz="800" dirty="0">
                <a:latin typeface="A-OTF 新丸ゴ Pro M" panose="020F0500000000000000" pitchFamily="34" charset="-128"/>
                <a:ea typeface="A-OTF 新丸ゴ Pro M" panose="020F0500000000000000" pitchFamily="34" charset="-128"/>
              </a:rPr>
              <a:t>p.6</a:t>
            </a:r>
            <a:r>
              <a:rPr lang="ja-JP" altLang="en-US" sz="800" dirty="0">
                <a:latin typeface="A-OTF 新丸ゴ Pro M" panose="020F0500000000000000" pitchFamily="34" charset="-128"/>
                <a:ea typeface="A-OTF 新丸ゴ Pro M" panose="020F0500000000000000" pitchFamily="34" charset="-128"/>
              </a:rPr>
              <a:t>）</a:t>
            </a:r>
            <a:endParaRPr lang="en-US" altLang="ja-JP" sz="800" dirty="0">
              <a:latin typeface="A-OTF 新丸ゴ Pro M" panose="020F0500000000000000" pitchFamily="34" charset="-128"/>
              <a:ea typeface="A-OTF 新丸ゴ Pro M" panose="020F0500000000000000" pitchFamily="34" charset="-128"/>
            </a:endParaRPr>
          </a:p>
        </p:txBody>
      </p:sp>
      <p:cxnSp>
        <p:nvCxnSpPr>
          <p:cNvPr id="64" name="直線矢印コネクタ 63"/>
          <p:cNvCxnSpPr/>
          <p:nvPr/>
        </p:nvCxnSpPr>
        <p:spPr>
          <a:xfrm>
            <a:off x="4336256" y="3085370"/>
            <a:ext cx="11590" cy="1365039"/>
          </a:xfrm>
          <a:prstGeom prst="straightConnector1">
            <a:avLst/>
          </a:prstGeom>
          <a:ln w="571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6" name="テキスト ボックス 65"/>
          <p:cNvSpPr txBox="1"/>
          <p:nvPr/>
        </p:nvSpPr>
        <p:spPr>
          <a:xfrm>
            <a:off x="4506745" y="4255323"/>
            <a:ext cx="2264955" cy="338554"/>
          </a:xfrm>
          <a:prstGeom prst="rect">
            <a:avLst/>
          </a:prstGeom>
          <a:noFill/>
        </p:spPr>
        <p:txBody>
          <a:bodyPr wrap="square" rtlCol="0">
            <a:spAutoFit/>
          </a:bodyPr>
          <a:lstStyle/>
          <a:p>
            <a:r>
              <a:rPr kumimoji="1" lang="ja-JP" altLang="en-US" sz="800" dirty="0">
                <a:latin typeface="A-OTF 新丸ゴ Pro M" panose="020F0500000000000000" pitchFamily="34" charset="-128"/>
                <a:ea typeface="A-OTF 新丸ゴ Pro M" panose="020F0500000000000000" pitchFamily="34" charset="-128"/>
              </a:rPr>
              <a:t>予約状況を</a:t>
            </a:r>
            <a:r>
              <a:rPr lang="ja-JP" altLang="en-US" sz="800" dirty="0">
                <a:latin typeface="A-OTF 新丸ゴ Pro M" panose="020F0500000000000000" pitchFamily="34" charset="-128"/>
                <a:ea typeface="A-OTF 新丸ゴ Pro M" panose="020F0500000000000000" pitchFamily="34" charset="-128"/>
              </a:rPr>
              <a:t>リアルタイム配信（参照：</a:t>
            </a:r>
            <a:r>
              <a:rPr lang="ja-JP" altLang="en-US" sz="800" dirty="0" err="1">
                <a:latin typeface="A-OTF 新丸ゴ Pro M" panose="020F0500000000000000" pitchFamily="34" charset="-128"/>
                <a:ea typeface="A-OTF 新丸ゴ Pro M" panose="020F0500000000000000" pitchFamily="34" charset="-128"/>
              </a:rPr>
              <a:t>ｐ</a:t>
            </a:r>
            <a:r>
              <a:rPr lang="en-US" altLang="ja-JP" sz="800" dirty="0">
                <a:latin typeface="A-OTF 新丸ゴ Pro M" panose="020F0500000000000000" pitchFamily="34" charset="-128"/>
                <a:ea typeface="A-OTF 新丸ゴ Pro M" panose="020F0500000000000000" pitchFamily="34" charset="-128"/>
              </a:rPr>
              <a:t>.4</a:t>
            </a:r>
            <a:r>
              <a:rPr lang="ja-JP" altLang="en-US" sz="800" dirty="0">
                <a:latin typeface="A-OTF 新丸ゴ Pro M" panose="020F0500000000000000" pitchFamily="34" charset="-128"/>
                <a:ea typeface="A-OTF 新丸ゴ Pro M" panose="020F0500000000000000" pitchFamily="34" charset="-128"/>
              </a:rPr>
              <a:t>）</a:t>
            </a:r>
            <a:endParaRPr lang="en-US" altLang="ja-JP" sz="800" dirty="0">
              <a:latin typeface="A-OTF 新丸ゴ Pro M" panose="020F0500000000000000" pitchFamily="34" charset="-128"/>
              <a:ea typeface="A-OTF 新丸ゴ Pro M" panose="020F0500000000000000" pitchFamily="34" charset="-128"/>
            </a:endParaRPr>
          </a:p>
          <a:p>
            <a:endParaRPr kumimoji="1" lang="en-US" altLang="ja-JP" sz="800" dirty="0">
              <a:latin typeface="A-OTF 新丸ゴ Pro M" panose="020F0500000000000000" pitchFamily="34" charset="-128"/>
              <a:ea typeface="A-OTF 新丸ゴ Pro M" panose="020F0500000000000000" pitchFamily="34" charset="-128"/>
            </a:endParaRPr>
          </a:p>
        </p:txBody>
      </p:sp>
      <p:pic>
        <p:nvPicPr>
          <p:cNvPr id="67" name="図 66"/>
          <p:cNvPicPr>
            <a:picLocks noChangeAspect="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7288739" y="5143259"/>
            <a:ext cx="2401283" cy="1008539"/>
          </a:xfrm>
          <a:prstGeom prst="rect">
            <a:avLst/>
          </a:prstGeom>
          <a:ln>
            <a:noFill/>
          </a:ln>
        </p:spPr>
      </p:pic>
      <p:pic>
        <p:nvPicPr>
          <p:cNvPr id="10" name="図 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417557" y="1632586"/>
            <a:ext cx="1233501" cy="2188948"/>
          </a:xfrm>
          <a:prstGeom prst="rect">
            <a:avLst/>
          </a:prstGeom>
          <a:ln w="6350">
            <a:solidFill>
              <a:schemeClr val="bg2">
                <a:lumMod val="75000"/>
              </a:schemeClr>
            </a:solidFill>
          </a:ln>
        </p:spPr>
      </p:pic>
      <p:sp>
        <p:nvSpPr>
          <p:cNvPr id="69" name="テキスト ボックス 68"/>
          <p:cNvSpPr txBox="1"/>
          <p:nvPr/>
        </p:nvSpPr>
        <p:spPr>
          <a:xfrm>
            <a:off x="6207533" y="1827166"/>
            <a:ext cx="2029265" cy="215444"/>
          </a:xfrm>
          <a:prstGeom prst="rect">
            <a:avLst/>
          </a:prstGeom>
          <a:noFill/>
        </p:spPr>
        <p:txBody>
          <a:bodyPr wrap="square" rtlCol="0">
            <a:spAutoFit/>
          </a:bodyPr>
          <a:lstStyle/>
          <a:p>
            <a:pPr algn="ctr"/>
            <a:r>
              <a:rPr kumimoji="1" lang="ja-JP" altLang="en-US" sz="800" dirty="0">
                <a:latin typeface="A-OTF 新丸ゴ Pro M" panose="020F0500000000000000" pitchFamily="34" charset="-128"/>
                <a:ea typeface="A-OTF 新丸ゴ Pro M" panose="020F0500000000000000" pitchFamily="34" charset="-128"/>
              </a:rPr>
              <a:t>スマホ・</a:t>
            </a:r>
            <a:r>
              <a:rPr kumimoji="1" lang="en-US" altLang="ja-JP" sz="800" dirty="0">
                <a:latin typeface="A-OTF 新丸ゴ Pro M" panose="020F0500000000000000" pitchFamily="34" charset="-128"/>
                <a:ea typeface="A-OTF 新丸ゴ Pro M" panose="020F0500000000000000" pitchFamily="34" charset="-128"/>
              </a:rPr>
              <a:t>PC</a:t>
            </a:r>
            <a:r>
              <a:rPr kumimoji="1" lang="ja-JP" altLang="en-US" sz="800" dirty="0">
                <a:latin typeface="A-OTF 新丸ゴ Pro M" panose="020F0500000000000000" pitchFamily="34" charset="-128"/>
                <a:ea typeface="A-OTF 新丸ゴ Pro M" panose="020F0500000000000000" pitchFamily="34" charset="-128"/>
              </a:rPr>
              <a:t>から利用予約</a:t>
            </a:r>
            <a:endParaRPr kumimoji="1" lang="en-US" altLang="ja-JP" sz="800" dirty="0">
              <a:latin typeface="A-OTF 新丸ゴ Pro M" panose="020F0500000000000000" pitchFamily="34" charset="-128"/>
              <a:ea typeface="A-OTF 新丸ゴ Pro M" panose="020F0500000000000000" pitchFamily="34" charset="-128"/>
            </a:endParaRPr>
          </a:p>
        </p:txBody>
      </p:sp>
      <p:sp>
        <p:nvSpPr>
          <p:cNvPr id="71" name="テキスト ボックス 70"/>
          <p:cNvSpPr txBox="1"/>
          <p:nvPr/>
        </p:nvSpPr>
        <p:spPr>
          <a:xfrm>
            <a:off x="7166344" y="4641845"/>
            <a:ext cx="2337669" cy="584775"/>
          </a:xfrm>
          <a:prstGeom prst="rect">
            <a:avLst/>
          </a:prstGeom>
          <a:noFill/>
        </p:spPr>
        <p:txBody>
          <a:bodyPr wrap="square" rtlCol="0">
            <a:spAutoFit/>
          </a:bodyPr>
          <a:lstStyle/>
          <a:p>
            <a:pPr algn="ctr"/>
            <a:r>
              <a:rPr kumimoji="1" lang="ja-JP" altLang="en-US" sz="800" dirty="0">
                <a:latin typeface="A-OTF 新丸ゴ Pro M" panose="020F0500000000000000" pitchFamily="34" charset="-128"/>
                <a:ea typeface="A-OTF 新丸ゴ Pro M" panose="020F0500000000000000" pitchFamily="34" charset="-128"/>
              </a:rPr>
              <a:t>利用者は受付カウンターで</a:t>
            </a:r>
            <a:r>
              <a:rPr kumimoji="1" lang="en-US" altLang="ja-JP" sz="800" dirty="0">
                <a:latin typeface="A-OTF 新丸ゴ Pro M" panose="020F0500000000000000" pitchFamily="34" charset="-128"/>
                <a:ea typeface="A-OTF 新丸ゴ Pro M" panose="020F0500000000000000" pitchFamily="34" charset="-128"/>
              </a:rPr>
              <a:t>IC</a:t>
            </a:r>
            <a:r>
              <a:rPr kumimoji="1" lang="ja-JP" altLang="en-US" sz="800" dirty="0">
                <a:latin typeface="A-OTF 新丸ゴ Pro M" panose="020F0500000000000000" pitchFamily="34" charset="-128"/>
                <a:ea typeface="A-OTF 新丸ゴ Pro M" panose="020F0500000000000000" pitchFamily="34" charset="-128"/>
              </a:rPr>
              <a:t>学生証をかざして、座席券・備品貸出券を発行（参照：</a:t>
            </a:r>
            <a:r>
              <a:rPr kumimoji="1" lang="ja-JP" altLang="en-US" sz="800" dirty="0" err="1">
                <a:latin typeface="A-OTF 新丸ゴ Pro M" panose="020F0500000000000000" pitchFamily="34" charset="-128"/>
                <a:ea typeface="A-OTF 新丸ゴ Pro M" panose="020F0500000000000000" pitchFamily="34" charset="-128"/>
              </a:rPr>
              <a:t>ｐ</a:t>
            </a:r>
            <a:r>
              <a:rPr kumimoji="1" lang="en-US" altLang="ja-JP" sz="800" dirty="0">
                <a:latin typeface="A-OTF 新丸ゴ Pro M" panose="020F0500000000000000" pitchFamily="34" charset="-128"/>
                <a:ea typeface="A-OTF 新丸ゴ Pro M" panose="020F0500000000000000" pitchFamily="34" charset="-128"/>
              </a:rPr>
              <a:t>.3</a:t>
            </a:r>
            <a:r>
              <a:rPr kumimoji="1" lang="ja-JP" altLang="en-US" sz="800" dirty="0">
                <a:latin typeface="A-OTF 新丸ゴ Pro M" panose="020F0500000000000000" pitchFamily="34" charset="-128"/>
                <a:ea typeface="A-OTF 新丸ゴ Pro M" panose="020F0500000000000000" pitchFamily="34" charset="-128"/>
              </a:rPr>
              <a:t>）</a:t>
            </a:r>
            <a:endParaRPr kumimoji="1" lang="en-US" altLang="ja-JP" sz="800" dirty="0">
              <a:latin typeface="A-OTF 新丸ゴ Pro M" panose="020F0500000000000000" pitchFamily="34" charset="-128"/>
              <a:ea typeface="A-OTF 新丸ゴ Pro M" panose="020F0500000000000000" pitchFamily="34" charset="-128"/>
            </a:endParaRPr>
          </a:p>
          <a:p>
            <a:pPr algn="ctr"/>
            <a:endParaRPr kumimoji="1" lang="en-US" altLang="ja-JP" sz="800" dirty="0">
              <a:latin typeface="A-OTF 新丸ゴ Pro M" panose="020F0500000000000000" pitchFamily="34" charset="-128"/>
              <a:ea typeface="A-OTF 新丸ゴ Pro M" panose="020F0500000000000000" pitchFamily="34" charset="-128"/>
            </a:endParaRPr>
          </a:p>
          <a:p>
            <a:pPr algn="ctr"/>
            <a:r>
              <a:rPr lang="ja-JP" altLang="en-US" sz="800" dirty="0">
                <a:latin typeface="A-OTF 新丸ゴ Pro M" panose="020F0500000000000000" pitchFamily="34" charset="-128"/>
                <a:ea typeface="A-OTF 新丸ゴ Pro M" panose="020F0500000000000000" pitchFamily="34" charset="-128"/>
              </a:rPr>
              <a:t>（受付カウンターからも利用予約可能）</a:t>
            </a:r>
            <a:endParaRPr lang="en-US" altLang="ja-JP" sz="800" dirty="0">
              <a:latin typeface="A-OTF 新丸ゴ Pro M" panose="020F0500000000000000" pitchFamily="34" charset="-128"/>
              <a:ea typeface="A-OTF 新丸ゴ Pro M" panose="020F0500000000000000" pitchFamily="34" charset="-128"/>
            </a:endParaRPr>
          </a:p>
        </p:txBody>
      </p:sp>
    </p:spTree>
    <p:extLst>
      <p:ext uri="{BB962C8B-B14F-4D97-AF65-F5344CB8AC3E}">
        <p14:creationId xmlns:p14="http://schemas.microsoft.com/office/powerpoint/2010/main" val="2079322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線コネクタ 6"/>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150018" y="260067"/>
            <a:ext cx="916781" cy="463833"/>
          </a:xfrm>
          <a:prstGeom prst="rect">
            <a:avLst/>
          </a:prstGeom>
          <a:solidFill>
            <a:schemeClr val="tx1"/>
          </a:solidFill>
        </p:spPr>
        <p:txBody>
          <a:bodyPr wrap="square" lIns="73125" rtlCol="0" anchor="ctr" anchorCtr="0">
            <a:noAutofit/>
          </a:bodyPr>
          <a:lstStyle/>
          <a:p>
            <a:pPr algn="ctr"/>
            <a:r>
              <a:rPr lang="ja-JP" altLang="en-US" sz="1463" dirty="0">
                <a:solidFill>
                  <a:schemeClr val="bg1"/>
                </a:solidFill>
                <a:latin typeface="MS UI Gothic" panose="020B0600070205080204" pitchFamily="50" charset="-128"/>
                <a:ea typeface="MS UI Gothic" panose="020B0600070205080204" pitchFamily="50" charset="-128"/>
              </a:rPr>
              <a:t>導入案</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50018" y="1183152"/>
            <a:ext cx="4566985" cy="3425239"/>
          </a:xfrm>
          <a:prstGeom prst="rect">
            <a:avLst/>
          </a:prstGeom>
          <a:noFill/>
          <a:ln w="6350">
            <a:solidFill>
              <a:schemeClr val="bg2">
                <a:lumMod val="75000"/>
              </a:schemeClr>
            </a:solidFill>
          </a:ln>
          <a:extLst>
            <a:ext uri="{909E8E84-426E-40DD-AFC4-6F175D3DCCD1}">
              <a14:hiddenFill xmlns:a14="http://schemas.microsoft.com/office/drawing/2010/main">
                <a:solidFill>
                  <a:srgbClr val="FFFFFF"/>
                </a:solidFill>
              </a14:hiddenFill>
            </a:ext>
          </a:extLst>
        </p:spPr>
      </p:pic>
      <p:sp>
        <p:nvSpPr>
          <p:cNvPr id="49" name="テキスト ボックス 48"/>
          <p:cNvSpPr txBox="1"/>
          <p:nvPr/>
        </p:nvSpPr>
        <p:spPr>
          <a:xfrm>
            <a:off x="4816548" y="926037"/>
            <a:ext cx="4018551" cy="523220"/>
          </a:xfrm>
          <a:prstGeom prst="rect">
            <a:avLst/>
          </a:prstGeom>
          <a:noFill/>
        </p:spPr>
        <p:txBody>
          <a:bodyPr wrap="square" rtlCol="0">
            <a:spAutoFit/>
          </a:bodyPr>
          <a:lstStyle/>
          <a:p>
            <a:r>
              <a:rPr lang="ja-JP" altLang="en-US" sz="1400" b="1" dirty="0">
                <a:latin typeface="+mn-ea"/>
              </a:rPr>
              <a:t>利用予約 </a:t>
            </a:r>
            <a:r>
              <a:rPr lang="en-US" altLang="ja-JP" sz="900" dirty="0">
                <a:latin typeface="+mn-ea"/>
              </a:rPr>
              <a:t>-</a:t>
            </a:r>
            <a:r>
              <a:rPr lang="ja-JP" altLang="en-US" sz="900" dirty="0">
                <a:latin typeface="+mn-ea"/>
              </a:rPr>
              <a:t>チェックイン端末およびスマホ・</a:t>
            </a:r>
            <a:r>
              <a:rPr lang="en-US" altLang="ja-JP" sz="900" dirty="0">
                <a:latin typeface="+mn-ea"/>
              </a:rPr>
              <a:t>PC</a:t>
            </a:r>
            <a:r>
              <a:rPr lang="en-US" altLang="ja-JP" sz="900" b="1" dirty="0">
                <a:latin typeface="+mn-ea"/>
              </a:rPr>
              <a:t>-</a:t>
            </a:r>
            <a:endParaRPr lang="en-US" altLang="ja-JP" sz="900" dirty="0">
              <a:latin typeface="+mn-ea"/>
            </a:endParaRPr>
          </a:p>
          <a:p>
            <a:endParaRPr lang="en-US" altLang="ja-JP" sz="1400" b="1" dirty="0">
              <a:latin typeface="+mn-ea"/>
            </a:endParaRPr>
          </a:p>
        </p:txBody>
      </p:sp>
      <p:sp>
        <p:nvSpPr>
          <p:cNvPr id="51" name="テキスト ボックス 50"/>
          <p:cNvSpPr txBox="1"/>
          <p:nvPr/>
        </p:nvSpPr>
        <p:spPr>
          <a:xfrm>
            <a:off x="4816548" y="1306718"/>
            <a:ext cx="4948209" cy="1384995"/>
          </a:xfrm>
          <a:prstGeom prst="rect">
            <a:avLst/>
          </a:prstGeom>
          <a:noFill/>
        </p:spPr>
        <p:txBody>
          <a:bodyPr wrap="square" rtlCol="0">
            <a:spAutoFit/>
          </a:bodyPr>
          <a:lstStyle/>
          <a:p>
            <a:r>
              <a:rPr lang="ja-JP" altLang="en-US" sz="1050" dirty="0">
                <a:latin typeface="+mn-ea"/>
              </a:rPr>
              <a:t>スマホ・</a:t>
            </a:r>
            <a:r>
              <a:rPr lang="en-US" altLang="ja-JP" sz="1050" dirty="0">
                <a:latin typeface="+mn-ea"/>
              </a:rPr>
              <a:t>PC</a:t>
            </a:r>
            <a:r>
              <a:rPr lang="ja-JP" altLang="en-US" sz="1050" dirty="0">
                <a:latin typeface="+mn-ea"/>
              </a:rPr>
              <a:t>およびチェックイン端末から簡単に利用予約、予約の確認・キャンセルを行うことが可能です。（初回利用時は利用登録が必要となります。）</a:t>
            </a:r>
            <a:endParaRPr lang="en-US" altLang="ja-JP" sz="1050" dirty="0">
              <a:latin typeface="+mn-ea"/>
            </a:endParaRPr>
          </a:p>
          <a:p>
            <a:endParaRPr lang="en-US" altLang="ja-JP" sz="1050" dirty="0">
              <a:latin typeface="+mn-ea"/>
            </a:endParaRPr>
          </a:p>
          <a:p>
            <a:r>
              <a:rPr lang="ja-JP" altLang="en-US" sz="1050" dirty="0">
                <a:latin typeface="+mn-ea"/>
              </a:rPr>
              <a:t>利用時にチェックインを行うことにより座席券および機材引替券が印刷され、</a:t>
            </a:r>
            <a:endParaRPr lang="en-US" altLang="ja-JP" sz="1050" dirty="0">
              <a:latin typeface="+mn-ea"/>
            </a:endParaRPr>
          </a:p>
          <a:p>
            <a:r>
              <a:rPr lang="ja-JP" altLang="en-US" sz="1050" dirty="0">
                <a:latin typeface="+mn-ea"/>
              </a:rPr>
              <a:t>終了時にチェックアウトすることにより座席および機材が開放され他の利用者が予約可能となります。</a:t>
            </a:r>
            <a:endParaRPr lang="en-US" altLang="ja-JP" sz="1050" dirty="0">
              <a:latin typeface="+mn-ea"/>
            </a:endParaRPr>
          </a:p>
          <a:p>
            <a:endParaRPr lang="en-US" altLang="ja-JP" sz="1050" dirty="0">
              <a:latin typeface="+mn-ea"/>
            </a:endParaRPr>
          </a:p>
          <a:p>
            <a:r>
              <a:rPr lang="ja-JP" altLang="en-US" sz="1050" dirty="0">
                <a:latin typeface="+mn-ea"/>
              </a:rPr>
              <a:t>また、利用状況をサイネージへリアルタイムに配信することが可能です。</a:t>
            </a:r>
            <a:endParaRPr lang="en-US" altLang="ja-JP" sz="1050" dirty="0">
              <a:latin typeface="+mn-ea"/>
            </a:endParaRPr>
          </a:p>
        </p:txBody>
      </p:sp>
      <p:cxnSp>
        <p:nvCxnSpPr>
          <p:cNvPr id="52" name="直線コネクタ 51"/>
          <p:cNvCxnSpPr/>
          <p:nvPr/>
        </p:nvCxnSpPr>
        <p:spPr>
          <a:xfrm>
            <a:off x="4816548" y="1285168"/>
            <a:ext cx="4902382"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スライド番号プレースホルダー 11"/>
          <p:cNvSpPr>
            <a:spLocks noGrp="1"/>
          </p:cNvSpPr>
          <p:nvPr>
            <p:ph type="sldNum" sz="quarter" idx="12"/>
          </p:nvPr>
        </p:nvSpPr>
        <p:spPr>
          <a:xfrm>
            <a:off x="7450265" y="151877"/>
            <a:ext cx="2228850" cy="365125"/>
          </a:xfrm>
        </p:spPr>
        <p:txBody>
          <a:bodyPr/>
          <a:lstStyle/>
          <a:p>
            <a:fld id="{2BB59173-C8A2-4DCB-9BF5-90A9D7A2C931}" type="slidenum">
              <a:rPr kumimoji="1" lang="ja-JP" altLang="en-US" smtClean="0">
                <a:solidFill>
                  <a:schemeClr val="tx1"/>
                </a:solidFill>
                <a:latin typeface="+mn-ea"/>
              </a:rPr>
              <a:t>3</a:t>
            </a:fld>
            <a:endParaRPr kumimoji="1" lang="ja-JP" altLang="en-US" dirty="0">
              <a:solidFill>
                <a:schemeClr val="tx1"/>
              </a:solidFill>
              <a:latin typeface="+mn-ea"/>
            </a:endParaRPr>
          </a:p>
        </p:txBody>
      </p:sp>
      <p:sp>
        <p:nvSpPr>
          <p:cNvPr id="27" name="テキスト ボックス 26"/>
          <p:cNvSpPr txBox="1"/>
          <p:nvPr/>
        </p:nvSpPr>
        <p:spPr>
          <a:xfrm>
            <a:off x="150018" y="866226"/>
            <a:ext cx="4566986" cy="224367"/>
          </a:xfrm>
          <a:prstGeom prst="rect">
            <a:avLst/>
          </a:prstGeom>
          <a:solidFill>
            <a:schemeClr val="accent6">
              <a:lumMod val="20000"/>
              <a:lumOff val="80000"/>
            </a:schemeClr>
          </a:solidFill>
        </p:spPr>
        <p:txBody>
          <a:bodyPr wrap="square" lIns="73125" rtlCol="0" anchor="ctr" anchorCtr="0">
            <a:noAutofit/>
          </a:bodyPr>
          <a:lstStyle/>
          <a:p>
            <a:pPr algn="ctr"/>
            <a:r>
              <a:rPr lang="ja-JP" altLang="en-US" sz="1000" dirty="0">
                <a:latin typeface="+mn-ea"/>
              </a:rPr>
              <a:t>カウンター設置チェックイン端末</a:t>
            </a:r>
          </a:p>
        </p:txBody>
      </p:sp>
      <p:pic>
        <p:nvPicPr>
          <p:cNvPr id="2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20458" y="5017604"/>
            <a:ext cx="975899" cy="1731812"/>
          </a:xfrm>
          <a:prstGeom prst="rect">
            <a:avLst/>
          </a:prstGeom>
          <a:noFill/>
          <a:ln w="6350">
            <a:solidFill>
              <a:schemeClr val="bg2">
                <a:lumMod val="75000"/>
              </a:schemeClr>
            </a:solidFill>
          </a:ln>
          <a:extLst>
            <a:ext uri="{909E8E84-426E-40DD-AFC4-6F175D3DCCD1}">
              <a14:hiddenFill xmlns:a14="http://schemas.microsoft.com/office/drawing/2010/main">
                <a:solidFill>
                  <a:srgbClr val="FFFFFF"/>
                </a:solidFill>
              </a14:hiddenFill>
            </a:ext>
          </a:extLst>
        </p:spPr>
      </p:pic>
      <p:pic>
        <p:nvPicPr>
          <p:cNvPr id="30"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280963" y="5017604"/>
            <a:ext cx="2281716" cy="1760181"/>
          </a:xfrm>
          <a:prstGeom prst="rect">
            <a:avLst/>
          </a:prstGeom>
          <a:noFill/>
          <a:ln w="6350">
            <a:solidFill>
              <a:schemeClr val="bg2">
                <a:lumMod val="75000"/>
              </a:schemeClr>
            </a:solidFill>
          </a:ln>
          <a:extLst>
            <a:ext uri="{909E8E84-426E-40DD-AFC4-6F175D3DCCD1}">
              <a14:hiddenFill xmlns:a14="http://schemas.microsoft.com/office/drawing/2010/main">
                <a:solidFill>
                  <a:srgbClr val="FFFFFF"/>
                </a:solidFill>
              </a14:hiddenFill>
            </a:ext>
          </a:extLst>
        </p:spPr>
      </p:pic>
      <p:sp>
        <p:nvSpPr>
          <p:cNvPr id="31" name="テキスト ボックス 30"/>
          <p:cNvSpPr txBox="1"/>
          <p:nvPr/>
        </p:nvSpPr>
        <p:spPr>
          <a:xfrm>
            <a:off x="127591" y="4700950"/>
            <a:ext cx="4589413" cy="211292"/>
          </a:xfrm>
          <a:prstGeom prst="rect">
            <a:avLst/>
          </a:prstGeom>
          <a:solidFill>
            <a:schemeClr val="accent6">
              <a:lumMod val="20000"/>
              <a:lumOff val="80000"/>
            </a:schemeClr>
          </a:solidFill>
        </p:spPr>
        <p:txBody>
          <a:bodyPr wrap="square" lIns="73125" rtlCol="0" anchor="ctr" anchorCtr="0">
            <a:noAutofit/>
          </a:bodyPr>
          <a:lstStyle/>
          <a:p>
            <a:pPr algn="ctr"/>
            <a:r>
              <a:rPr lang="ja-JP" altLang="en-US" sz="1000" dirty="0">
                <a:latin typeface="+mn-ea"/>
              </a:rPr>
              <a:t>スマホ・</a:t>
            </a:r>
            <a:r>
              <a:rPr lang="en-US" altLang="ja-JP" sz="1000" dirty="0">
                <a:latin typeface="+mn-ea"/>
              </a:rPr>
              <a:t>PC</a:t>
            </a:r>
            <a:r>
              <a:rPr lang="ja-JP" altLang="en-US" sz="1000" dirty="0">
                <a:latin typeface="+mn-ea"/>
              </a:rPr>
              <a:t>から利用予約可能</a:t>
            </a:r>
          </a:p>
        </p:txBody>
      </p:sp>
      <p:sp>
        <p:nvSpPr>
          <p:cNvPr id="2" name="角丸四角形 1"/>
          <p:cNvSpPr/>
          <p:nvPr/>
        </p:nvSpPr>
        <p:spPr>
          <a:xfrm>
            <a:off x="4901610" y="2976222"/>
            <a:ext cx="2254380" cy="1782402"/>
          </a:xfrm>
          <a:prstGeom prst="roundRect">
            <a:avLst>
              <a:gd name="adj" fmla="val 4645"/>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18" name="角丸四角形 17"/>
          <p:cNvSpPr/>
          <p:nvPr/>
        </p:nvSpPr>
        <p:spPr>
          <a:xfrm>
            <a:off x="4901610" y="4848444"/>
            <a:ext cx="2254380" cy="1782402"/>
          </a:xfrm>
          <a:prstGeom prst="roundRect">
            <a:avLst>
              <a:gd name="adj" fmla="val 4645"/>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19" name="角丸四角形 18"/>
          <p:cNvSpPr/>
          <p:nvPr/>
        </p:nvSpPr>
        <p:spPr>
          <a:xfrm>
            <a:off x="7240491" y="2976222"/>
            <a:ext cx="2254380" cy="1782402"/>
          </a:xfrm>
          <a:prstGeom prst="roundRect">
            <a:avLst>
              <a:gd name="adj" fmla="val 4645"/>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20" name="角丸四角形 19"/>
          <p:cNvSpPr/>
          <p:nvPr/>
        </p:nvSpPr>
        <p:spPr>
          <a:xfrm>
            <a:off x="7240491" y="4848444"/>
            <a:ext cx="2254380" cy="1782402"/>
          </a:xfrm>
          <a:prstGeom prst="roundRect">
            <a:avLst>
              <a:gd name="adj" fmla="val 4645"/>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pic>
        <p:nvPicPr>
          <p:cNvPr id="21" name="図 20"/>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7340596" y="3826882"/>
            <a:ext cx="2081114" cy="874068"/>
          </a:xfrm>
          <a:prstGeom prst="rect">
            <a:avLst/>
          </a:prstGeom>
          <a:ln>
            <a:noFill/>
          </a:ln>
        </p:spPr>
      </p:pic>
      <p:pic>
        <p:nvPicPr>
          <p:cNvPr id="22" name="図 21"/>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7327124" y="5619917"/>
            <a:ext cx="2081114" cy="874068"/>
          </a:xfrm>
          <a:prstGeom prst="rect">
            <a:avLst/>
          </a:prstGeom>
          <a:ln>
            <a:noFill/>
          </a:ln>
        </p:spPr>
      </p:pic>
      <p:sp>
        <p:nvSpPr>
          <p:cNvPr id="23" name="テキスト ボックス 22"/>
          <p:cNvSpPr txBox="1"/>
          <p:nvPr/>
        </p:nvSpPr>
        <p:spPr>
          <a:xfrm>
            <a:off x="5344312" y="3031213"/>
            <a:ext cx="1811678" cy="684803"/>
          </a:xfrm>
          <a:prstGeom prst="rect">
            <a:avLst/>
          </a:prstGeom>
          <a:noFill/>
        </p:spPr>
        <p:txBody>
          <a:bodyPr wrap="square" rtlCol="0">
            <a:spAutoFit/>
          </a:bodyPr>
          <a:lstStyle/>
          <a:p>
            <a:r>
              <a:rPr lang="ja-JP" altLang="en-US" sz="1050" b="1" dirty="0">
                <a:latin typeface="+mn-ea"/>
              </a:rPr>
              <a:t>スマホ・</a:t>
            </a:r>
            <a:r>
              <a:rPr lang="en-US" altLang="ja-JP" sz="1050" b="1" dirty="0">
                <a:latin typeface="+mn-ea"/>
              </a:rPr>
              <a:t>PC</a:t>
            </a:r>
            <a:r>
              <a:rPr lang="ja-JP" altLang="en-US" sz="1050" b="1" dirty="0">
                <a:latin typeface="+mn-ea"/>
              </a:rPr>
              <a:t>から</a:t>
            </a:r>
            <a:endParaRPr lang="en-US" altLang="ja-JP" sz="1050" b="1" dirty="0">
              <a:latin typeface="+mn-ea"/>
            </a:endParaRPr>
          </a:p>
          <a:p>
            <a:r>
              <a:rPr lang="ja-JP" altLang="en-US" sz="1050" b="1" dirty="0">
                <a:latin typeface="+mn-ea"/>
              </a:rPr>
              <a:t>希望の日時・座席・機材を指定して予約</a:t>
            </a:r>
            <a:endParaRPr lang="en-US" altLang="ja-JP" sz="1050" b="1" dirty="0">
              <a:latin typeface="+mn-ea"/>
            </a:endParaRPr>
          </a:p>
          <a:p>
            <a:r>
              <a:rPr lang="ja-JP" altLang="en-US" sz="700" b="1" dirty="0">
                <a:latin typeface="+mn-ea"/>
              </a:rPr>
              <a:t>初回利用時利用登録が必要となります</a:t>
            </a:r>
            <a:endParaRPr lang="en-US" altLang="ja-JP" sz="700" b="1" dirty="0">
              <a:latin typeface="+mn-ea"/>
            </a:endParaRPr>
          </a:p>
        </p:txBody>
      </p:sp>
      <p:sp>
        <p:nvSpPr>
          <p:cNvPr id="24" name="テキスト ボックス 23"/>
          <p:cNvSpPr txBox="1"/>
          <p:nvPr/>
        </p:nvSpPr>
        <p:spPr>
          <a:xfrm>
            <a:off x="7693540" y="3071722"/>
            <a:ext cx="1823720" cy="538609"/>
          </a:xfrm>
          <a:prstGeom prst="rect">
            <a:avLst/>
          </a:prstGeom>
          <a:noFill/>
        </p:spPr>
        <p:txBody>
          <a:bodyPr wrap="square" rtlCol="0">
            <a:spAutoFit/>
          </a:bodyPr>
          <a:lstStyle/>
          <a:p>
            <a:r>
              <a:rPr lang="ja-JP" altLang="en-US" sz="1050" b="1" dirty="0">
                <a:latin typeface="+mn-ea"/>
              </a:rPr>
              <a:t>予約時刻に受付カウンターにて</a:t>
            </a:r>
            <a:r>
              <a:rPr lang="ja-JP" altLang="en-US" sz="1050" b="1" i="1" u="sng" dirty="0">
                <a:latin typeface="+mn-ea"/>
              </a:rPr>
              <a:t>チェックイン</a:t>
            </a:r>
            <a:endParaRPr lang="en-US" altLang="ja-JP" sz="1050" b="1" i="1" u="sng" dirty="0">
              <a:latin typeface="+mn-ea"/>
            </a:endParaRPr>
          </a:p>
          <a:p>
            <a:r>
              <a:rPr lang="ja-JP" altLang="en-US" sz="700" b="1" dirty="0">
                <a:latin typeface="+mn-ea"/>
              </a:rPr>
              <a:t>座席券・機材貸出券が印刷されます</a:t>
            </a:r>
            <a:endParaRPr lang="en-US" altLang="ja-JP" sz="700" b="1" dirty="0">
              <a:latin typeface="+mn-ea"/>
            </a:endParaRPr>
          </a:p>
        </p:txBody>
      </p:sp>
      <p:sp>
        <p:nvSpPr>
          <p:cNvPr id="25" name="テキスト ボックス 24"/>
          <p:cNvSpPr txBox="1"/>
          <p:nvPr/>
        </p:nvSpPr>
        <p:spPr>
          <a:xfrm>
            <a:off x="7678899" y="4945640"/>
            <a:ext cx="1742811" cy="523220"/>
          </a:xfrm>
          <a:prstGeom prst="rect">
            <a:avLst/>
          </a:prstGeom>
          <a:noFill/>
        </p:spPr>
        <p:txBody>
          <a:bodyPr wrap="square" rtlCol="0">
            <a:spAutoFit/>
          </a:bodyPr>
          <a:lstStyle/>
          <a:p>
            <a:r>
              <a:rPr lang="ja-JP" altLang="en-US" sz="1050" b="1" dirty="0">
                <a:latin typeface="+mn-ea"/>
              </a:rPr>
              <a:t>利用終了後に受付カウンターにて</a:t>
            </a:r>
            <a:r>
              <a:rPr lang="ja-JP" altLang="en-US" sz="1050" b="1" i="1" u="sng" dirty="0">
                <a:latin typeface="+mn-ea"/>
              </a:rPr>
              <a:t>チェックアウト</a:t>
            </a:r>
            <a:endParaRPr lang="en-US" altLang="ja-JP" sz="1050" b="1" i="1" u="sng" dirty="0">
              <a:latin typeface="+mn-ea"/>
            </a:endParaRPr>
          </a:p>
          <a:p>
            <a:r>
              <a:rPr lang="ja-JP" altLang="en-US" sz="700" b="1" dirty="0">
                <a:latin typeface="+mn-ea"/>
              </a:rPr>
              <a:t>予約残り時間が短縮されます</a:t>
            </a:r>
            <a:endParaRPr lang="en-US" altLang="ja-JP" sz="700" b="1" dirty="0">
              <a:latin typeface="+mn-ea"/>
            </a:endParaRPr>
          </a:p>
        </p:txBody>
      </p:sp>
      <p:sp>
        <p:nvSpPr>
          <p:cNvPr id="29" name="テキスト ボックス 28"/>
          <p:cNvSpPr txBox="1"/>
          <p:nvPr/>
        </p:nvSpPr>
        <p:spPr>
          <a:xfrm>
            <a:off x="5353119" y="4957772"/>
            <a:ext cx="1747574" cy="900246"/>
          </a:xfrm>
          <a:prstGeom prst="rect">
            <a:avLst/>
          </a:prstGeom>
          <a:noFill/>
        </p:spPr>
        <p:txBody>
          <a:bodyPr wrap="square" rtlCol="0">
            <a:spAutoFit/>
          </a:bodyPr>
          <a:lstStyle/>
          <a:p>
            <a:r>
              <a:rPr lang="ja-JP" altLang="en-US" sz="1050" b="1" dirty="0">
                <a:latin typeface="+mn-ea"/>
              </a:rPr>
              <a:t>座席券・機材引換券が発券されます。チケットと貸出機材を交換することにより機材を効率よく管理できます。</a:t>
            </a:r>
            <a:endParaRPr lang="en-US" altLang="ja-JP" sz="1050" b="1" dirty="0">
              <a:latin typeface="+mn-ea"/>
            </a:endParaRPr>
          </a:p>
        </p:txBody>
      </p:sp>
      <p:pic>
        <p:nvPicPr>
          <p:cNvPr id="5" name="図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84962" y="5635055"/>
            <a:ext cx="1215731" cy="1215731"/>
          </a:xfrm>
          <a:prstGeom prst="rect">
            <a:avLst/>
          </a:prstGeom>
        </p:spPr>
      </p:pic>
      <p:pic>
        <p:nvPicPr>
          <p:cNvPr id="6" name="図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36786" y="5840331"/>
            <a:ext cx="826834" cy="826834"/>
          </a:xfrm>
          <a:prstGeom prst="rect">
            <a:avLst/>
          </a:prstGeom>
        </p:spPr>
      </p:pic>
      <p:sp>
        <p:nvSpPr>
          <p:cNvPr id="34" name="テキスト ボックス 33"/>
          <p:cNvSpPr txBox="1"/>
          <p:nvPr/>
        </p:nvSpPr>
        <p:spPr>
          <a:xfrm>
            <a:off x="4989406" y="3071722"/>
            <a:ext cx="363713" cy="338554"/>
          </a:xfrm>
          <a:prstGeom prst="rect">
            <a:avLst/>
          </a:prstGeom>
          <a:solidFill>
            <a:schemeClr val="tx1">
              <a:lumMod val="65000"/>
              <a:lumOff val="35000"/>
            </a:schemeClr>
          </a:solidFill>
        </p:spPr>
        <p:txBody>
          <a:bodyPr wrap="square" rtlCol="0">
            <a:spAutoFit/>
          </a:bodyPr>
          <a:lstStyle/>
          <a:p>
            <a:r>
              <a:rPr lang="ja-JP" altLang="en-US" sz="1600" b="1" dirty="0">
                <a:solidFill>
                  <a:schemeClr val="bg1"/>
                </a:solidFill>
                <a:latin typeface="+mn-ea"/>
              </a:rPr>
              <a:t>１</a:t>
            </a:r>
            <a:endParaRPr lang="en-US" altLang="ja-JP" sz="1100" b="1" dirty="0">
              <a:solidFill>
                <a:schemeClr val="bg1"/>
              </a:solidFill>
              <a:latin typeface="+mn-ea"/>
            </a:endParaRPr>
          </a:p>
        </p:txBody>
      </p:sp>
      <p:sp>
        <p:nvSpPr>
          <p:cNvPr id="36" name="テキスト ボックス 35"/>
          <p:cNvSpPr txBox="1"/>
          <p:nvPr/>
        </p:nvSpPr>
        <p:spPr>
          <a:xfrm>
            <a:off x="7329828" y="3071722"/>
            <a:ext cx="363713" cy="338554"/>
          </a:xfrm>
          <a:prstGeom prst="rect">
            <a:avLst/>
          </a:prstGeom>
          <a:solidFill>
            <a:schemeClr val="tx1">
              <a:lumMod val="65000"/>
              <a:lumOff val="35000"/>
            </a:schemeClr>
          </a:solidFill>
        </p:spPr>
        <p:txBody>
          <a:bodyPr wrap="square" rtlCol="0">
            <a:spAutoFit/>
          </a:bodyPr>
          <a:lstStyle/>
          <a:p>
            <a:r>
              <a:rPr lang="ja-JP" altLang="en-US" sz="1600" b="1" dirty="0">
                <a:solidFill>
                  <a:schemeClr val="bg1"/>
                </a:solidFill>
                <a:latin typeface="+mn-ea"/>
              </a:rPr>
              <a:t>２</a:t>
            </a:r>
            <a:endParaRPr lang="en-US" altLang="ja-JP" sz="1100" b="1" dirty="0">
              <a:solidFill>
                <a:schemeClr val="bg1"/>
              </a:solidFill>
              <a:latin typeface="+mn-ea"/>
            </a:endParaRPr>
          </a:p>
        </p:txBody>
      </p:sp>
      <p:sp>
        <p:nvSpPr>
          <p:cNvPr id="37" name="テキスト ボックス 36"/>
          <p:cNvSpPr txBox="1"/>
          <p:nvPr/>
        </p:nvSpPr>
        <p:spPr>
          <a:xfrm>
            <a:off x="4992758" y="4978488"/>
            <a:ext cx="363713" cy="338554"/>
          </a:xfrm>
          <a:prstGeom prst="rect">
            <a:avLst/>
          </a:prstGeom>
          <a:solidFill>
            <a:schemeClr val="tx1">
              <a:lumMod val="65000"/>
              <a:lumOff val="35000"/>
            </a:schemeClr>
          </a:solidFill>
        </p:spPr>
        <p:txBody>
          <a:bodyPr wrap="square" rtlCol="0">
            <a:spAutoFit/>
          </a:bodyPr>
          <a:lstStyle/>
          <a:p>
            <a:r>
              <a:rPr lang="ja-JP" altLang="en-US" sz="1600" b="1" dirty="0">
                <a:solidFill>
                  <a:schemeClr val="bg1"/>
                </a:solidFill>
                <a:latin typeface="+mn-ea"/>
              </a:rPr>
              <a:t>３</a:t>
            </a:r>
            <a:endParaRPr lang="en-US" altLang="ja-JP" sz="1100" b="1" dirty="0">
              <a:solidFill>
                <a:schemeClr val="bg1"/>
              </a:solidFill>
              <a:latin typeface="+mn-ea"/>
            </a:endParaRPr>
          </a:p>
        </p:txBody>
      </p:sp>
      <p:sp>
        <p:nvSpPr>
          <p:cNvPr id="38" name="テキスト ボックス 37"/>
          <p:cNvSpPr txBox="1"/>
          <p:nvPr/>
        </p:nvSpPr>
        <p:spPr>
          <a:xfrm>
            <a:off x="7333180" y="4978488"/>
            <a:ext cx="363713" cy="338554"/>
          </a:xfrm>
          <a:prstGeom prst="rect">
            <a:avLst/>
          </a:prstGeom>
          <a:solidFill>
            <a:schemeClr val="tx1">
              <a:lumMod val="65000"/>
              <a:lumOff val="35000"/>
            </a:schemeClr>
          </a:solidFill>
        </p:spPr>
        <p:txBody>
          <a:bodyPr wrap="square" rtlCol="0">
            <a:spAutoFit/>
          </a:bodyPr>
          <a:lstStyle/>
          <a:p>
            <a:r>
              <a:rPr lang="ja-JP" altLang="en-US" sz="1600" b="1" dirty="0">
                <a:solidFill>
                  <a:schemeClr val="bg1"/>
                </a:solidFill>
                <a:latin typeface="+mn-ea"/>
              </a:rPr>
              <a:t>４</a:t>
            </a:r>
            <a:endParaRPr lang="en-US" altLang="ja-JP" sz="1100" b="1" dirty="0">
              <a:solidFill>
                <a:schemeClr val="bg1"/>
              </a:solidFill>
              <a:latin typeface="+mn-ea"/>
            </a:endParaRPr>
          </a:p>
        </p:txBody>
      </p:sp>
      <p:sp>
        <p:nvSpPr>
          <p:cNvPr id="40" name="テキスト ボックス 39"/>
          <p:cNvSpPr txBox="1"/>
          <p:nvPr/>
        </p:nvSpPr>
        <p:spPr>
          <a:xfrm>
            <a:off x="1104899" y="86635"/>
            <a:ext cx="8412361" cy="738664"/>
          </a:xfrm>
          <a:prstGeom prst="rect">
            <a:avLst/>
          </a:prstGeom>
          <a:noFill/>
        </p:spPr>
        <p:txBody>
          <a:bodyPr wrap="square" rtlCol="0">
            <a:spAutoFit/>
          </a:bodyPr>
          <a:lstStyle/>
          <a:p>
            <a:pPr>
              <a:lnSpc>
                <a:spcPct val="150000"/>
              </a:lnSpc>
            </a:pPr>
            <a:r>
              <a:rPr lang="en-US" altLang="ja-JP" sz="1600" b="1" dirty="0" err="1"/>
              <a:t>KnowledgeIstReserve</a:t>
            </a:r>
            <a:r>
              <a:rPr lang="en-US" altLang="ja-JP" sz="1600" b="1" dirty="0"/>
              <a:t> </a:t>
            </a:r>
            <a:r>
              <a:rPr lang="ja-JP" altLang="en-US" sz="1600" b="1" dirty="0"/>
              <a:t>予約システムパッケージ</a:t>
            </a:r>
          </a:p>
          <a:p>
            <a:pPr>
              <a:lnSpc>
                <a:spcPct val="150000"/>
              </a:lnSpc>
            </a:pPr>
            <a:r>
              <a:rPr lang="ja-JP" altLang="en-US" sz="1200" dirty="0"/>
              <a:t>予約システム導入案</a:t>
            </a:r>
          </a:p>
        </p:txBody>
      </p:sp>
      <p:sp>
        <p:nvSpPr>
          <p:cNvPr id="3" name="四角形吹き出し 2"/>
          <p:cNvSpPr/>
          <p:nvPr/>
        </p:nvSpPr>
        <p:spPr>
          <a:xfrm>
            <a:off x="3659716" y="5381578"/>
            <a:ext cx="1684596" cy="506953"/>
          </a:xfrm>
          <a:prstGeom prst="wedgeRectCallout">
            <a:avLst>
              <a:gd name="adj1" fmla="val 30029"/>
              <a:gd name="adj2" fmla="val 94969"/>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900" u="sng" dirty="0"/>
              <a:t>自動貸出ロッカー</a:t>
            </a:r>
            <a:r>
              <a:rPr kumimoji="1" lang="ja-JP" altLang="en-US" sz="900" dirty="0"/>
              <a:t>や</a:t>
            </a:r>
            <a:endParaRPr kumimoji="1" lang="en-US" altLang="ja-JP" sz="900" dirty="0"/>
          </a:p>
          <a:p>
            <a:pPr algn="ctr"/>
            <a:r>
              <a:rPr lang="en-US" altLang="ja-JP" sz="900" u="sng" dirty="0"/>
              <a:t>PC</a:t>
            </a:r>
            <a:r>
              <a:rPr lang="ja-JP" altLang="en-US" sz="900" u="sng" dirty="0"/>
              <a:t>座席ログイン管理</a:t>
            </a:r>
            <a:endParaRPr kumimoji="1" lang="en-US" altLang="ja-JP" sz="900" u="sng" dirty="0"/>
          </a:p>
          <a:p>
            <a:pPr algn="ctr"/>
            <a:r>
              <a:rPr kumimoji="1" lang="ja-JP" altLang="en-US" sz="900" dirty="0"/>
              <a:t>による自動運用も可能</a:t>
            </a:r>
          </a:p>
        </p:txBody>
      </p:sp>
      <p:pic>
        <p:nvPicPr>
          <p:cNvPr id="4" name="図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73079" y="3772889"/>
            <a:ext cx="1092392" cy="873204"/>
          </a:xfrm>
          <a:prstGeom prst="rect">
            <a:avLst/>
          </a:prstGeom>
        </p:spPr>
      </p:pic>
    </p:spTree>
    <p:extLst>
      <p:ext uri="{BB962C8B-B14F-4D97-AF65-F5344CB8AC3E}">
        <p14:creationId xmlns:p14="http://schemas.microsoft.com/office/powerpoint/2010/main" val="3592438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04899" y="86635"/>
            <a:ext cx="8412361" cy="738664"/>
          </a:xfrm>
          <a:prstGeom prst="rect">
            <a:avLst/>
          </a:prstGeom>
          <a:noFill/>
        </p:spPr>
        <p:txBody>
          <a:bodyPr wrap="square" rtlCol="0">
            <a:spAutoFit/>
          </a:bodyPr>
          <a:lstStyle/>
          <a:p>
            <a:pPr>
              <a:lnSpc>
                <a:spcPct val="150000"/>
              </a:lnSpc>
            </a:pPr>
            <a:r>
              <a:rPr lang="en-US" altLang="ja-JP" sz="1600" b="1" dirty="0" err="1"/>
              <a:t>KnowledgeIstReserve</a:t>
            </a:r>
            <a:r>
              <a:rPr lang="en-US" altLang="ja-JP" sz="1600" b="1" dirty="0"/>
              <a:t> </a:t>
            </a:r>
            <a:r>
              <a:rPr lang="ja-JP" altLang="en-US" sz="1600" b="1" dirty="0"/>
              <a:t>予約システムパッケージ</a:t>
            </a:r>
          </a:p>
          <a:p>
            <a:pPr>
              <a:lnSpc>
                <a:spcPct val="150000"/>
              </a:lnSpc>
            </a:pPr>
            <a:r>
              <a:rPr lang="ja-JP" altLang="en-US" sz="1200" dirty="0"/>
              <a:t>予約システム導入案</a:t>
            </a:r>
          </a:p>
        </p:txBody>
      </p:sp>
      <p:cxnSp>
        <p:nvCxnSpPr>
          <p:cNvPr id="7" name="直線コネクタ 6"/>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150018" y="260067"/>
            <a:ext cx="916781" cy="463833"/>
          </a:xfrm>
          <a:prstGeom prst="rect">
            <a:avLst/>
          </a:prstGeom>
          <a:solidFill>
            <a:schemeClr val="tx1"/>
          </a:solidFill>
        </p:spPr>
        <p:txBody>
          <a:bodyPr wrap="square" lIns="73125" rtlCol="0" anchor="ctr" anchorCtr="0">
            <a:noAutofit/>
          </a:bodyPr>
          <a:lstStyle/>
          <a:p>
            <a:pPr algn="ctr"/>
            <a:r>
              <a:rPr lang="ja-JP" altLang="en-US" sz="1463" dirty="0">
                <a:solidFill>
                  <a:schemeClr val="bg1"/>
                </a:solidFill>
                <a:latin typeface="MS UI Gothic" panose="020B0600070205080204" pitchFamily="50" charset="-128"/>
                <a:ea typeface="MS UI Gothic" panose="020B0600070205080204" pitchFamily="50" charset="-128"/>
              </a:rPr>
              <a:t>導入案</a:t>
            </a:r>
          </a:p>
        </p:txBody>
      </p:sp>
      <p:sp>
        <p:nvSpPr>
          <p:cNvPr id="49" name="テキスト ボックス 48"/>
          <p:cNvSpPr txBox="1"/>
          <p:nvPr/>
        </p:nvSpPr>
        <p:spPr>
          <a:xfrm>
            <a:off x="138706" y="825299"/>
            <a:ext cx="4741564" cy="307777"/>
          </a:xfrm>
          <a:prstGeom prst="rect">
            <a:avLst/>
          </a:prstGeom>
          <a:noFill/>
        </p:spPr>
        <p:txBody>
          <a:bodyPr wrap="square" rtlCol="0">
            <a:spAutoFit/>
          </a:bodyPr>
          <a:lstStyle/>
          <a:p>
            <a:r>
              <a:rPr lang="ja-JP" altLang="en-US" sz="1400" b="1" dirty="0">
                <a:latin typeface="+mn-ea"/>
              </a:rPr>
              <a:t>利用状況リアルタイム配信</a:t>
            </a:r>
            <a:endParaRPr lang="en-US" altLang="ja-JP" sz="1400" b="1" dirty="0">
              <a:latin typeface="A-OTF 新丸ゴ Pro M" pitchFamily="34" charset="-128"/>
              <a:ea typeface="A-OTF 新丸ゴ Pro M" pitchFamily="34" charset="-128"/>
            </a:endParaRPr>
          </a:p>
        </p:txBody>
      </p:sp>
      <p:cxnSp>
        <p:nvCxnSpPr>
          <p:cNvPr id="52" name="直線コネクタ 51"/>
          <p:cNvCxnSpPr/>
          <p:nvPr/>
        </p:nvCxnSpPr>
        <p:spPr>
          <a:xfrm>
            <a:off x="150018" y="1113216"/>
            <a:ext cx="951995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6056" y="1284172"/>
            <a:ext cx="9356569" cy="5347382"/>
          </a:xfrm>
          <a:prstGeom prst="rect">
            <a:avLst/>
          </a:prstGeom>
          <a:noFill/>
          <a:ln>
            <a:solidFill>
              <a:schemeClr val="bg2">
                <a:lumMod val="75000"/>
              </a:schemeClr>
            </a:solidFill>
          </a:ln>
          <a:extLst>
            <a:ext uri="{909E8E84-426E-40DD-AFC4-6F175D3DCCD1}">
              <a14:hiddenFill xmlns:a14="http://schemas.microsoft.com/office/drawing/2010/main">
                <a:solidFill>
                  <a:srgbClr val="FFFFFF"/>
                </a:solidFill>
              </a14:hiddenFill>
            </a:ext>
          </a:extLst>
        </p:spPr>
      </p:pic>
      <p:sp>
        <p:nvSpPr>
          <p:cNvPr id="12" name="スライド番号プレースホルダー 11"/>
          <p:cNvSpPr>
            <a:spLocks noGrp="1"/>
          </p:cNvSpPr>
          <p:nvPr>
            <p:ph type="sldNum" sz="quarter" idx="12"/>
          </p:nvPr>
        </p:nvSpPr>
        <p:spPr>
          <a:xfrm>
            <a:off x="7450265" y="151877"/>
            <a:ext cx="2228850" cy="365125"/>
          </a:xfrm>
        </p:spPr>
        <p:txBody>
          <a:bodyPr/>
          <a:lstStyle/>
          <a:p>
            <a:fld id="{2BB59173-C8A2-4DCB-9BF5-90A9D7A2C931}" type="slidenum">
              <a:rPr kumimoji="1" lang="ja-JP" altLang="en-US" smtClean="0">
                <a:solidFill>
                  <a:schemeClr val="tx1"/>
                </a:solidFill>
              </a:rPr>
              <a:t>4</a:t>
            </a:fld>
            <a:endParaRPr kumimoji="1" lang="ja-JP" altLang="en-US" dirty="0">
              <a:solidFill>
                <a:schemeClr val="tx1"/>
              </a:solidFill>
            </a:endParaRPr>
          </a:p>
        </p:txBody>
      </p:sp>
    </p:spTree>
    <p:extLst>
      <p:ext uri="{BB962C8B-B14F-4D97-AF65-F5344CB8AC3E}">
        <p14:creationId xmlns:p14="http://schemas.microsoft.com/office/powerpoint/2010/main" val="1760706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04899" y="86635"/>
            <a:ext cx="8412361" cy="738664"/>
          </a:xfrm>
          <a:prstGeom prst="rect">
            <a:avLst/>
          </a:prstGeom>
          <a:noFill/>
        </p:spPr>
        <p:txBody>
          <a:bodyPr wrap="square" rtlCol="0">
            <a:spAutoFit/>
          </a:bodyPr>
          <a:lstStyle/>
          <a:p>
            <a:pPr>
              <a:lnSpc>
                <a:spcPct val="150000"/>
              </a:lnSpc>
            </a:pPr>
            <a:r>
              <a:rPr lang="en-US" altLang="ja-JP" sz="1600" b="1" dirty="0" err="1"/>
              <a:t>KnowledgeIstReserve</a:t>
            </a:r>
            <a:r>
              <a:rPr lang="en-US" altLang="ja-JP" sz="1600" b="1" dirty="0"/>
              <a:t> </a:t>
            </a:r>
            <a:r>
              <a:rPr lang="ja-JP" altLang="en-US" sz="1600" b="1" dirty="0"/>
              <a:t>予約システムパッケージ</a:t>
            </a:r>
          </a:p>
          <a:p>
            <a:pPr>
              <a:lnSpc>
                <a:spcPct val="150000"/>
              </a:lnSpc>
            </a:pPr>
            <a:r>
              <a:rPr lang="ja-JP" altLang="en-US" sz="1200" dirty="0"/>
              <a:t>予約システム導入案</a:t>
            </a:r>
          </a:p>
        </p:txBody>
      </p:sp>
      <p:cxnSp>
        <p:nvCxnSpPr>
          <p:cNvPr id="7" name="直線コネクタ 6"/>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150018" y="260067"/>
            <a:ext cx="916781" cy="463833"/>
          </a:xfrm>
          <a:prstGeom prst="rect">
            <a:avLst/>
          </a:prstGeom>
          <a:solidFill>
            <a:schemeClr val="tx1"/>
          </a:solidFill>
        </p:spPr>
        <p:txBody>
          <a:bodyPr wrap="square" lIns="73125" rtlCol="0" anchor="ctr" anchorCtr="0">
            <a:noAutofit/>
          </a:bodyPr>
          <a:lstStyle/>
          <a:p>
            <a:pPr algn="ctr"/>
            <a:r>
              <a:rPr lang="ja-JP" altLang="en-US" sz="1463" dirty="0">
                <a:solidFill>
                  <a:schemeClr val="bg1"/>
                </a:solidFill>
                <a:latin typeface="MS UI Gothic" panose="020B0600070205080204" pitchFamily="50" charset="-128"/>
                <a:ea typeface="MS UI Gothic" panose="020B0600070205080204" pitchFamily="50" charset="-128"/>
              </a:rPr>
              <a:t>導入案</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97822" y="1214096"/>
            <a:ext cx="2719116" cy="2100361"/>
          </a:xfrm>
          <a:prstGeom prst="rect">
            <a:avLst/>
          </a:prstGeom>
          <a:noFill/>
          <a:ln w="6350">
            <a:solidFill>
              <a:schemeClr val="bg2">
                <a:lumMod val="75000"/>
              </a:schemeClr>
            </a:solidFill>
          </a:ln>
          <a:extLst>
            <a:ext uri="{909E8E84-426E-40DD-AFC4-6F175D3DCCD1}">
              <a14:hiddenFill xmlns:a14="http://schemas.microsoft.com/office/drawing/2010/main">
                <a:solidFill>
                  <a:srgbClr val="FFFFFF"/>
                </a:solidFill>
              </a14:hiddenFill>
            </a:ext>
          </a:extLst>
        </p:spPr>
      </p:pic>
      <p:sp>
        <p:nvSpPr>
          <p:cNvPr id="49" name="テキスト ボックス 48"/>
          <p:cNvSpPr txBox="1"/>
          <p:nvPr/>
        </p:nvSpPr>
        <p:spPr>
          <a:xfrm>
            <a:off x="4707015" y="969501"/>
            <a:ext cx="3912795" cy="523220"/>
          </a:xfrm>
          <a:prstGeom prst="rect">
            <a:avLst/>
          </a:prstGeom>
          <a:noFill/>
        </p:spPr>
        <p:txBody>
          <a:bodyPr wrap="square" rtlCol="0">
            <a:spAutoFit/>
          </a:bodyPr>
          <a:lstStyle/>
          <a:p>
            <a:r>
              <a:rPr lang="ja-JP" altLang="en-US" sz="1400" b="1" dirty="0">
                <a:latin typeface="+mn-ea"/>
              </a:rPr>
              <a:t>ダッシュボード</a:t>
            </a:r>
            <a:r>
              <a:rPr lang="ja-JP" altLang="en-US" sz="1400" b="1" dirty="0">
                <a:latin typeface="A-OTF 新丸ゴ Pro M" pitchFamily="34" charset="-128"/>
                <a:ea typeface="A-OTF 新丸ゴ Pro M" pitchFamily="34" charset="-128"/>
              </a:rPr>
              <a:t> </a:t>
            </a:r>
            <a:r>
              <a:rPr lang="en-US" altLang="ja-JP" sz="900" b="1" dirty="0">
                <a:latin typeface="A-OTF 新丸ゴ Pro M" pitchFamily="34" charset="-128"/>
                <a:ea typeface="A-OTF 新丸ゴ Pro M" pitchFamily="34" charset="-128"/>
              </a:rPr>
              <a:t>-</a:t>
            </a:r>
            <a:r>
              <a:rPr lang="ja-JP" altLang="en-US" sz="900" dirty="0">
                <a:latin typeface="+mn-ea"/>
              </a:rPr>
              <a:t>利用状況および利用実績の確認</a:t>
            </a:r>
            <a:r>
              <a:rPr lang="en-US" altLang="ja-JP" sz="900" b="1" dirty="0">
                <a:latin typeface="A-OTF 新丸ゴ Pro M" pitchFamily="34" charset="-128"/>
                <a:ea typeface="A-OTF 新丸ゴ Pro M" pitchFamily="34" charset="-128"/>
              </a:rPr>
              <a:t>-</a:t>
            </a:r>
            <a:endParaRPr lang="en-US" altLang="ja-JP" sz="900" dirty="0">
              <a:latin typeface="+mn-ea"/>
            </a:endParaRPr>
          </a:p>
          <a:p>
            <a:endParaRPr lang="en-US" altLang="ja-JP" sz="1400" b="1" dirty="0">
              <a:latin typeface="A-OTF 新丸ゴ Pro M" pitchFamily="34" charset="-128"/>
              <a:ea typeface="A-OTF 新丸ゴ Pro M" pitchFamily="34" charset="-128"/>
            </a:endParaRPr>
          </a:p>
        </p:txBody>
      </p:sp>
      <p:sp>
        <p:nvSpPr>
          <p:cNvPr id="51" name="テキスト ボックス 50"/>
          <p:cNvSpPr txBox="1"/>
          <p:nvPr/>
        </p:nvSpPr>
        <p:spPr>
          <a:xfrm>
            <a:off x="4702628" y="1308006"/>
            <a:ext cx="4692014" cy="684803"/>
          </a:xfrm>
          <a:prstGeom prst="rect">
            <a:avLst/>
          </a:prstGeom>
          <a:noFill/>
        </p:spPr>
        <p:txBody>
          <a:bodyPr wrap="square" rtlCol="0">
            <a:spAutoFit/>
          </a:bodyPr>
          <a:lstStyle/>
          <a:p>
            <a:r>
              <a:rPr lang="ja-JP" altLang="en-US" sz="1050" dirty="0"/>
              <a:t>ブラウザから現在の利用率および利用実績をグラフで確認することが可能です。また、予約データを</a:t>
            </a:r>
            <a:r>
              <a:rPr lang="en-US" altLang="ja-JP" sz="1050" dirty="0"/>
              <a:t>csv</a:t>
            </a:r>
            <a:r>
              <a:rPr lang="ja-JP" altLang="en-US" sz="1050" dirty="0"/>
              <a:t>の形式にてエクスポートすることも可能です。</a:t>
            </a:r>
            <a:endParaRPr lang="en-US" altLang="ja-JP" sz="1050" dirty="0"/>
          </a:p>
          <a:p>
            <a:r>
              <a:rPr lang="ja-JP" altLang="en-US" sz="1050" dirty="0"/>
              <a:t>アプリのインストールは一切不要です。</a:t>
            </a:r>
            <a:endParaRPr lang="en-US" altLang="ja-JP" sz="1050" dirty="0"/>
          </a:p>
          <a:p>
            <a:endParaRPr lang="en-US" altLang="ja-JP" sz="700" dirty="0"/>
          </a:p>
        </p:txBody>
      </p:sp>
      <p:cxnSp>
        <p:nvCxnSpPr>
          <p:cNvPr id="52" name="直線コネクタ 51"/>
          <p:cNvCxnSpPr/>
          <p:nvPr/>
        </p:nvCxnSpPr>
        <p:spPr>
          <a:xfrm>
            <a:off x="4735286" y="1286456"/>
            <a:ext cx="4983644"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97822" y="3664632"/>
            <a:ext cx="4759565" cy="3060430"/>
          </a:xfrm>
          <a:prstGeom prst="rect">
            <a:avLst/>
          </a:prstGeom>
          <a:noFill/>
          <a:ln>
            <a:solidFill>
              <a:schemeClr val="bg2">
                <a:lumMod val="75000"/>
              </a:schemeClr>
            </a:solidFill>
          </a:ln>
          <a:extLst>
            <a:ext uri="{909E8E84-426E-40DD-AFC4-6F175D3DCCD1}">
              <a14:hiddenFill xmlns:a14="http://schemas.microsoft.com/office/drawing/2010/main">
                <a:solidFill>
                  <a:srgbClr val="FFFFFF"/>
                </a:solidFill>
              </a14:hiddenFill>
            </a:ext>
          </a:extLst>
        </p:spPr>
      </p:pic>
      <p:sp>
        <p:nvSpPr>
          <p:cNvPr id="63" name="テキスト ボックス 62"/>
          <p:cNvSpPr txBox="1"/>
          <p:nvPr/>
        </p:nvSpPr>
        <p:spPr>
          <a:xfrm>
            <a:off x="150018" y="3367114"/>
            <a:ext cx="9568912" cy="244862"/>
          </a:xfrm>
          <a:prstGeom prst="rect">
            <a:avLst/>
          </a:prstGeom>
          <a:solidFill>
            <a:schemeClr val="accent6">
              <a:lumMod val="20000"/>
              <a:lumOff val="80000"/>
            </a:schemeClr>
          </a:solidFill>
        </p:spPr>
        <p:txBody>
          <a:bodyPr wrap="square" lIns="73125" rtlCol="0" anchor="ctr" anchorCtr="0">
            <a:noAutofit/>
          </a:bodyPr>
          <a:lstStyle/>
          <a:p>
            <a:pPr algn="ctr"/>
            <a:r>
              <a:rPr lang="en-US" altLang="ja-JP" sz="1000" dirty="0">
                <a:latin typeface="+mn-ea"/>
              </a:rPr>
              <a:t>CSV</a:t>
            </a:r>
            <a:r>
              <a:rPr lang="ja-JP" altLang="en-US" sz="1000" dirty="0">
                <a:latin typeface="+mn-ea"/>
              </a:rPr>
              <a:t>形式での予約データをエクスポート</a:t>
            </a:r>
          </a:p>
        </p:txBody>
      </p:sp>
      <p:sp>
        <p:nvSpPr>
          <p:cNvPr id="12" name="スライド番号プレースホルダー 11"/>
          <p:cNvSpPr>
            <a:spLocks noGrp="1"/>
          </p:cNvSpPr>
          <p:nvPr>
            <p:ph type="sldNum" sz="quarter" idx="12"/>
          </p:nvPr>
        </p:nvSpPr>
        <p:spPr>
          <a:xfrm>
            <a:off x="7450265" y="151877"/>
            <a:ext cx="2228850" cy="365125"/>
          </a:xfrm>
        </p:spPr>
        <p:txBody>
          <a:bodyPr/>
          <a:lstStyle/>
          <a:p>
            <a:fld id="{2BB59173-C8A2-4DCB-9BF5-90A9D7A2C931}" type="slidenum">
              <a:rPr kumimoji="1" lang="ja-JP" altLang="en-US" smtClean="0">
                <a:solidFill>
                  <a:schemeClr val="tx1"/>
                </a:solidFill>
              </a:rPr>
              <a:t>5</a:t>
            </a:fld>
            <a:endParaRPr kumimoji="1" lang="ja-JP" altLang="en-US" dirty="0">
              <a:solidFill>
                <a:schemeClr val="tx1"/>
              </a:solidFill>
            </a:endParaRPr>
          </a:p>
        </p:txBody>
      </p:sp>
      <p:pic>
        <p:nvPicPr>
          <p:cNvPr id="5" name="図 4"/>
          <p:cNvPicPr>
            <a:picLocks noChangeAspect="1"/>
          </p:cNvPicPr>
          <p:nvPr/>
        </p:nvPicPr>
        <p:blipFill>
          <a:blip r:embed="rId4"/>
          <a:stretch>
            <a:fillRect/>
          </a:stretch>
        </p:blipFill>
        <p:spPr>
          <a:xfrm>
            <a:off x="5536443" y="4650561"/>
            <a:ext cx="3980817" cy="1392977"/>
          </a:xfrm>
          <a:prstGeom prst="rect">
            <a:avLst/>
          </a:prstGeom>
          <a:ln>
            <a:solidFill>
              <a:schemeClr val="bg2">
                <a:lumMod val="75000"/>
              </a:schemeClr>
            </a:solidFill>
          </a:ln>
        </p:spPr>
      </p:pic>
      <p:sp>
        <p:nvSpPr>
          <p:cNvPr id="20" name="正方形/長方形 19"/>
          <p:cNvSpPr/>
          <p:nvPr/>
        </p:nvSpPr>
        <p:spPr>
          <a:xfrm>
            <a:off x="8108226" y="4650561"/>
            <a:ext cx="1409033" cy="33262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3" name="直線矢印コネクタ 22"/>
          <p:cNvCxnSpPr/>
          <p:nvPr/>
        </p:nvCxnSpPr>
        <p:spPr>
          <a:xfrm>
            <a:off x="4957387" y="4983190"/>
            <a:ext cx="315083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テキスト ボックス 26"/>
          <p:cNvSpPr txBox="1"/>
          <p:nvPr/>
        </p:nvSpPr>
        <p:spPr>
          <a:xfrm>
            <a:off x="150018" y="907728"/>
            <a:ext cx="4454639" cy="223940"/>
          </a:xfrm>
          <a:prstGeom prst="rect">
            <a:avLst/>
          </a:prstGeom>
          <a:solidFill>
            <a:schemeClr val="accent6">
              <a:lumMod val="20000"/>
              <a:lumOff val="80000"/>
            </a:schemeClr>
          </a:solidFill>
        </p:spPr>
        <p:txBody>
          <a:bodyPr wrap="square" lIns="73125" rtlCol="0" anchor="ctr" anchorCtr="0">
            <a:noAutofit/>
          </a:bodyPr>
          <a:lstStyle/>
          <a:p>
            <a:pPr algn="ctr"/>
            <a:r>
              <a:rPr lang="ja-JP" altLang="en-US" sz="1000" dirty="0">
                <a:latin typeface="+mn-ea"/>
              </a:rPr>
              <a:t>ダッシュボードにて現在の利用状況を確認（下図は開発版となります）</a:t>
            </a:r>
          </a:p>
        </p:txBody>
      </p:sp>
    </p:spTree>
    <p:extLst>
      <p:ext uri="{BB962C8B-B14F-4D97-AF65-F5344CB8AC3E}">
        <p14:creationId xmlns:p14="http://schemas.microsoft.com/office/powerpoint/2010/main" val="3909114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04899" y="86635"/>
            <a:ext cx="8412361" cy="738664"/>
          </a:xfrm>
          <a:prstGeom prst="rect">
            <a:avLst/>
          </a:prstGeom>
          <a:noFill/>
        </p:spPr>
        <p:txBody>
          <a:bodyPr wrap="square" rtlCol="0">
            <a:spAutoFit/>
          </a:bodyPr>
          <a:lstStyle/>
          <a:p>
            <a:pPr>
              <a:lnSpc>
                <a:spcPct val="150000"/>
              </a:lnSpc>
            </a:pPr>
            <a:r>
              <a:rPr lang="en-US" altLang="ja-JP" sz="1600" b="1" dirty="0" err="1"/>
              <a:t>KnowledgeIstReserve</a:t>
            </a:r>
            <a:r>
              <a:rPr lang="en-US" altLang="ja-JP" sz="1600" b="1" dirty="0"/>
              <a:t> </a:t>
            </a:r>
            <a:r>
              <a:rPr lang="ja-JP" altLang="en-US" sz="1600" b="1" dirty="0"/>
              <a:t>予約システムパッケージ</a:t>
            </a:r>
          </a:p>
          <a:p>
            <a:pPr>
              <a:lnSpc>
                <a:spcPct val="150000"/>
              </a:lnSpc>
            </a:pPr>
            <a:r>
              <a:rPr lang="ja-JP" altLang="en-US" sz="1200" dirty="0"/>
              <a:t>予約システム導入案</a:t>
            </a:r>
          </a:p>
        </p:txBody>
      </p:sp>
      <p:cxnSp>
        <p:nvCxnSpPr>
          <p:cNvPr id="7" name="直線コネクタ 6"/>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150018" y="271675"/>
            <a:ext cx="916781" cy="463833"/>
          </a:xfrm>
          <a:prstGeom prst="rect">
            <a:avLst/>
          </a:prstGeom>
          <a:solidFill>
            <a:schemeClr val="tx1"/>
          </a:solidFill>
        </p:spPr>
        <p:txBody>
          <a:bodyPr wrap="square" lIns="73125" rtlCol="0" anchor="ctr" anchorCtr="0">
            <a:noAutofit/>
          </a:bodyPr>
          <a:lstStyle/>
          <a:p>
            <a:pPr algn="ctr"/>
            <a:r>
              <a:rPr lang="ja-JP" altLang="en-US" sz="1463" dirty="0">
                <a:solidFill>
                  <a:schemeClr val="bg1"/>
                </a:solidFill>
                <a:latin typeface="MS UI Gothic" panose="020B0600070205080204" pitchFamily="50" charset="-128"/>
                <a:ea typeface="MS UI Gothic" panose="020B0600070205080204" pitchFamily="50" charset="-128"/>
              </a:rPr>
              <a:t>導入案</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51221" y="2424238"/>
            <a:ext cx="5520934" cy="4101266"/>
          </a:xfrm>
          <a:prstGeom prst="rect">
            <a:avLst/>
          </a:prstGeom>
          <a:noFill/>
          <a:ln w="635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49" name="テキスト ボックス 48"/>
          <p:cNvSpPr txBox="1"/>
          <p:nvPr/>
        </p:nvSpPr>
        <p:spPr>
          <a:xfrm>
            <a:off x="150018" y="1037710"/>
            <a:ext cx="4045105" cy="446276"/>
          </a:xfrm>
          <a:prstGeom prst="rect">
            <a:avLst/>
          </a:prstGeom>
          <a:noFill/>
        </p:spPr>
        <p:txBody>
          <a:bodyPr wrap="square" rtlCol="0">
            <a:spAutoFit/>
          </a:bodyPr>
          <a:lstStyle/>
          <a:p>
            <a:r>
              <a:rPr lang="ja-JP" altLang="en-US" sz="1400" b="1" dirty="0">
                <a:latin typeface="+mn-ea"/>
              </a:rPr>
              <a:t>運用スケジュールの管理 </a:t>
            </a:r>
            <a:r>
              <a:rPr lang="en-US" altLang="ja-JP" sz="900" b="1" dirty="0">
                <a:latin typeface="+mn-ea"/>
              </a:rPr>
              <a:t>–</a:t>
            </a:r>
            <a:r>
              <a:rPr lang="ja-JP" altLang="en-US" sz="900" b="1" dirty="0">
                <a:latin typeface="+mn-ea"/>
              </a:rPr>
              <a:t>運用スケジュールの設定</a:t>
            </a:r>
            <a:r>
              <a:rPr lang="en-US" altLang="ja-JP" sz="900" b="1" dirty="0">
                <a:latin typeface="+mn-ea"/>
              </a:rPr>
              <a:t>-</a:t>
            </a:r>
          </a:p>
          <a:p>
            <a:endParaRPr lang="en-US" altLang="ja-JP" sz="900" b="1" dirty="0">
              <a:latin typeface="+mn-ea"/>
            </a:endParaRPr>
          </a:p>
        </p:txBody>
      </p:sp>
      <p:sp>
        <p:nvSpPr>
          <p:cNvPr id="51" name="テキスト ボックス 50"/>
          <p:cNvSpPr txBox="1"/>
          <p:nvPr/>
        </p:nvSpPr>
        <p:spPr>
          <a:xfrm>
            <a:off x="150018" y="1367804"/>
            <a:ext cx="9622137" cy="430887"/>
          </a:xfrm>
          <a:prstGeom prst="rect">
            <a:avLst/>
          </a:prstGeom>
          <a:noFill/>
        </p:spPr>
        <p:txBody>
          <a:bodyPr wrap="square" rtlCol="0">
            <a:spAutoFit/>
          </a:bodyPr>
          <a:lstStyle/>
          <a:p>
            <a:r>
              <a:rPr lang="ja-JP" altLang="en-US" sz="1100" dirty="0"/>
              <a:t>週間可否設定にて繰り返しの予約可否設定を行うことができます。</a:t>
            </a:r>
            <a:endParaRPr lang="en-US" altLang="ja-JP" sz="1100" dirty="0"/>
          </a:p>
          <a:p>
            <a:r>
              <a:rPr lang="ja-JP" altLang="en-US" sz="1100" dirty="0"/>
              <a:t>また、特定の日および時刻等個別に設定したい場合は予約可否設定にて個別に予約可否設定を行うことができます。</a:t>
            </a:r>
            <a:endParaRPr lang="en-US" altLang="ja-JP" sz="1100" dirty="0"/>
          </a:p>
        </p:txBody>
      </p:sp>
      <p:cxnSp>
        <p:nvCxnSpPr>
          <p:cNvPr id="52" name="直線コネクタ 51"/>
          <p:cNvCxnSpPr/>
          <p:nvPr/>
        </p:nvCxnSpPr>
        <p:spPr>
          <a:xfrm>
            <a:off x="150018" y="1350927"/>
            <a:ext cx="955961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テキスト ボックス 62"/>
          <p:cNvSpPr txBox="1"/>
          <p:nvPr/>
        </p:nvSpPr>
        <p:spPr>
          <a:xfrm>
            <a:off x="4251221" y="2085456"/>
            <a:ext cx="5520934" cy="216311"/>
          </a:xfrm>
          <a:prstGeom prst="rect">
            <a:avLst/>
          </a:prstGeom>
          <a:solidFill>
            <a:schemeClr val="accent6">
              <a:lumMod val="20000"/>
              <a:lumOff val="80000"/>
            </a:schemeClr>
          </a:solidFill>
        </p:spPr>
        <p:txBody>
          <a:bodyPr wrap="square" lIns="73125" rtlCol="0" anchor="ctr" anchorCtr="0">
            <a:noAutofit/>
          </a:bodyPr>
          <a:lstStyle/>
          <a:p>
            <a:pPr algn="ctr"/>
            <a:r>
              <a:rPr lang="ja-JP" altLang="en-US" sz="1000" dirty="0">
                <a:latin typeface="+mn-ea"/>
              </a:rPr>
              <a:t>予約可否設定</a:t>
            </a:r>
          </a:p>
        </p:txBody>
      </p:sp>
      <p:sp>
        <p:nvSpPr>
          <p:cNvPr id="3" name="スライド番号プレースホルダー 2"/>
          <p:cNvSpPr>
            <a:spLocks noGrp="1"/>
          </p:cNvSpPr>
          <p:nvPr>
            <p:ph type="sldNum" sz="quarter" idx="12"/>
          </p:nvPr>
        </p:nvSpPr>
        <p:spPr>
          <a:xfrm>
            <a:off x="7441125" y="149386"/>
            <a:ext cx="2228850" cy="365125"/>
          </a:xfrm>
        </p:spPr>
        <p:txBody>
          <a:bodyPr/>
          <a:lstStyle/>
          <a:p>
            <a:fld id="{2BB59173-C8A2-4DCB-9BF5-90A9D7A2C931}" type="slidenum">
              <a:rPr kumimoji="1" lang="ja-JP" altLang="en-US" smtClean="0">
                <a:solidFill>
                  <a:schemeClr val="tx1"/>
                </a:solidFill>
              </a:rPr>
              <a:t>6</a:t>
            </a:fld>
            <a:endParaRPr kumimoji="1" lang="ja-JP" altLang="en-US" dirty="0">
              <a:solidFill>
                <a:schemeClr val="tx1"/>
              </a:solidFill>
            </a:endParaRPr>
          </a:p>
        </p:txBody>
      </p:sp>
      <p:pic>
        <p:nvPicPr>
          <p:cNvPr id="25"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03933" y="2424238"/>
            <a:ext cx="3949150" cy="4101266"/>
          </a:xfrm>
          <a:prstGeom prst="rect">
            <a:avLst/>
          </a:prstGeom>
          <a:noFill/>
          <a:ln w="635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26" name="テキスト ボックス 25"/>
          <p:cNvSpPr txBox="1"/>
          <p:nvPr/>
        </p:nvSpPr>
        <p:spPr>
          <a:xfrm>
            <a:off x="214647" y="2085456"/>
            <a:ext cx="3938436" cy="216311"/>
          </a:xfrm>
          <a:prstGeom prst="rect">
            <a:avLst/>
          </a:prstGeom>
          <a:solidFill>
            <a:schemeClr val="accent6">
              <a:lumMod val="20000"/>
              <a:lumOff val="80000"/>
            </a:schemeClr>
          </a:solidFill>
        </p:spPr>
        <p:txBody>
          <a:bodyPr wrap="square" lIns="73125" rtlCol="0" anchor="ctr" anchorCtr="0">
            <a:noAutofit/>
          </a:bodyPr>
          <a:lstStyle/>
          <a:p>
            <a:pPr algn="ctr"/>
            <a:r>
              <a:rPr lang="ja-JP" altLang="en-US" sz="1000" dirty="0">
                <a:latin typeface="+mn-ea"/>
              </a:rPr>
              <a:t>週間予約可否設定</a:t>
            </a:r>
          </a:p>
        </p:txBody>
      </p:sp>
    </p:spTree>
    <p:extLst>
      <p:ext uri="{BB962C8B-B14F-4D97-AF65-F5344CB8AC3E}">
        <p14:creationId xmlns:p14="http://schemas.microsoft.com/office/powerpoint/2010/main" val="2007701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04899" y="86635"/>
            <a:ext cx="8412361" cy="738664"/>
          </a:xfrm>
          <a:prstGeom prst="rect">
            <a:avLst/>
          </a:prstGeom>
          <a:noFill/>
        </p:spPr>
        <p:txBody>
          <a:bodyPr wrap="square" rtlCol="0">
            <a:spAutoFit/>
          </a:bodyPr>
          <a:lstStyle/>
          <a:p>
            <a:pPr>
              <a:lnSpc>
                <a:spcPct val="150000"/>
              </a:lnSpc>
            </a:pPr>
            <a:r>
              <a:rPr lang="en-US" altLang="ja-JP" sz="1600" b="1" dirty="0" err="1"/>
              <a:t>KnowledgeIstReserve</a:t>
            </a:r>
            <a:r>
              <a:rPr lang="en-US" altLang="ja-JP" sz="1600" b="1" dirty="0"/>
              <a:t> </a:t>
            </a:r>
            <a:r>
              <a:rPr lang="ja-JP" altLang="en-US" sz="1600" b="1" dirty="0"/>
              <a:t>予約システムパッケージ</a:t>
            </a:r>
          </a:p>
          <a:p>
            <a:pPr>
              <a:lnSpc>
                <a:spcPct val="150000"/>
              </a:lnSpc>
            </a:pPr>
            <a:r>
              <a:rPr lang="ja-JP" altLang="en-US" sz="1200" dirty="0"/>
              <a:t>予約システム導入案</a:t>
            </a:r>
          </a:p>
        </p:txBody>
      </p:sp>
      <p:cxnSp>
        <p:nvCxnSpPr>
          <p:cNvPr id="7" name="直線コネクタ 6"/>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150018" y="260067"/>
            <a:ext cx="916781" cy="463833"/>
          </a:xfrm>
          <a:prstGeom prst="rect">
            <a:avLst/>
          </a:prstGeom>
          <a:solidFill>
            <a:schemeClr val="tx1"/>
          </a:solidFill>
        </p:spPr>
        <p:txBody>
          <a:bodyPr wrap="square" lIns="73125" rtlCol="0" anchor="ctr" anchorCtr="0">
            <a:noAutofit/>
          </a:bodyPr>
          <a:lstStyle/>
          <a:p>
            <a:pPr algn="ctr"/>
            <a:r>
              <a:rPr lang="ja-JP" altLang="en-US" sz="1463" dirty="0">
                <a:solidFill>
                  <a:schemeClr val="bg1"/>
                </a:solidFill>
                <a:latin typeface="MS UI Gothic" panose="020B0600070205080204" pitchFamily="50" charset="-128"/>
                <a:ea typeface="MS UI Gothic" panose="020B0600070205080204" pitchFamily="50" charset="-128"/>
              </a:rPr>
              <a:t>導入案</a:t>
            </a:r>
          </a:p>
        </p:txBody>
      </p:sp>
      <p:sp>
        <p:nvSpPr>
          <p:cNvPr id="49" name="テキスト ボックス 48"/>
          <p:cNvSpPr txBox="1"/>
          <p:nvPr/>
        </p:nvSpPr>
        <p:spPr>
          <a:xfrm>
            <a:off x="147889" y="1098682"/>
            <a:ext cx="4156168" cy="307777"/>
          </a:xfrm>
          <a:prstGeom prst="rect">
            <a:avLst/>
          </a:prstGeom>
          <a:noFill/>
        </p:spPr>
        <p:txBody>
          <a:bodyPr wrap="square" rtlCol="0">
            <a:spAutoFit/>
          </a:bodyPr>
          <a:lstStyle/>
          <a:p>
            <a:r>
              <a:rPr lang="ja-JP" altLang="en-US" sz="1400" b="1" dirty="0">
                <a:latin typeface="+mn-ea"/>
              </a:rPr>
              <a:t>貸出アイテムの登録および編集管理</a:t>
            </a:r>
          </a:p>
        </p:txBody>
      </p:sp>
      <p:sp>
        <p:nvSpPr>
          <p:cNvPr id="51" name="テキスト ボックス 50"/>
          <p:cNvSpPr txBox="1"/>
          <p:nvPr/>
        </p:nvSpPr>
        <p:spPr>
          <a:xfrm>
            <a:off x="147888" y="1417537"/>
            <a:ext cx="9652392" cy="415498"/>
          </a:xfrm>
          <a:prstGeom prst="rect">
            <a:avLst/>
          </a:prstGeom>
          <a:noFill/>
        </p:spPr>
        <p:txBody>
          <a:bodyPr wrap="square" rtlCol="0">
            <a:spAutoFit/>
          </a:bodyPr>
          <a:lstStyle/>
          <a:p>
            <a:r>
              <a:rPr lang="ja-JP" altLang="en-US" sz="1050" dirty="0"/>
              <a:t>貸出アイテムの登録および編集が可能です。登録時にアイテム名・アイテムの説明・予約可能数・利用人数上限等設定することができます。</a:t>
            </a:r>
            <a:endParaRPr lang="en-US" altLang="ja-JP" sz="1050" dirty="0"/>
          </a:p>
          <a:p>
            <a:r>
              <a:rPr lang="ja-JP" altLang="en-US" sz="1050" dirty="0"/>
              <a:t>また、機材が故障した場合など当画面かアイテムを削除することにより予約不可の状態にすることも可能です。</a:t>
            </a:r>
            <a:endParaRPr lang="en-US" altLang="ja-JP" sz="1050" dirty="0"/>
          </a:p>
        </p:txBody>
      </p:sp>
      <p:cxnSp>
        <p:nvCxnSpPr>
          <p:cNvPr id="52" name="直線コネクタ 51"/>
          <p:cNvCxnSpPr/>
          <p:nvPr/>
        </p:nvCxnSpPr>
        <p:spPr>
          <a:xfrm>
            <a:off x="147888" y="1400660"/>
            <a:ext cx="958986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テキスト ボックス 62"/>
          <p:cNvSpPr txBox="1"/>
          <p:nvPr/>
        </p:nvSpPr>
        <p:spPr>
          <a:xfrm>
            <a:off x="148943" y="2077421"/>
            <a:ext cx="6266250" cy="240202"/>
          </a:xfrm>
          <a:prstGeom prst="rect">
            <a:avLst/>
          </a:prstGeom>
          <a:solidFill>
            <a:schemeClr val="accent6">
              <a:lumMod val="20000"/>
              <a:lumOff val="80000"/>
            </a:schemeClr>
          </a:solidFill>
        </p:spPr>
        <p:txBody>
          <a:bodyPr wrap="square" lIns="73125" rtlCol="0" anchor="ctr" anchorCtr="0">
            <a:noAutofit/>
          </a:bodyPr>
          <a:lstStyle/>
          <a:p>
            <a:pPr algn="ctr"/>
            <a:r>
              <a:rPr lang="ja-JP" altLang="en-US" sz="1000" dirty="0">
                <a:latin typeface="+mn-ea"/>
              </a:rPr>
              <a:t>アイテム・エリア設定画面</a:t>
            </a:r>
          </a:p>
        </p:txBody>
      </p:sp>
      <p:sp>
        <p:nvSpPr>
          <p:cNvPr id="13" name="スライド番号プレースホルダー 12"/>
          <p:cNvSpPr>
            <a:spLocks noGrp="1"/>
          </p:cNvSpPr>
          <p:nvPr>
            <p:ph type="sldNum" sz="quarter" idx="12"/>
          </p:nvPr>
        </p:nvSpPr>
        <p:spPr>
          <a:xfrm>
            <a:off x="7440662" y="149386"/>
            <a:ext cx="2228850" cy="365125"/>
          </a:xfrm>
        </p:spPr>
        <p:txBody>
          <a:bodyPr/>
          <a:lstStyle/>
          <a:p>
            <a:fld id="{2BB59173-C8A2-4DCB-9BF5-90A9D7A2C931}" type="slidenum">
              <a:rPr kumimoji="1" lang="ja-JP" altLang="en-US" smtClean="0">
                <a:solidFill>
                  <a:schemeClr val="tx1"/>
                </a:solidFill>
              </a:rPr>
              <a:t>7</a:t>
            </a:fld>
            <a:endParaRPr kumimoji="1" lang="ja-JP" altLang="en-US" dirty="0">
              <a:solidFill>
                <a:schemeClr val="tx1"/>
              </a:solidFill>
            </a:endParaRPr>
          </a:p>
        </p:txBody>
      </p:sp>
      <p:pic>
        <p:nvPicPr>
          <p:cNvPr id="27"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8751" y="2464172"/>
            <a:ext cx="6286442" cy="3591627"/>
          </a:xfrm>
          <a:prstGeom prst="rect">
            <a:avLst/>
          </a:prstGeom>
          <a:noFill/>
          <a:ln w="6350">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29"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07117" y="2464172"/>
            <a:ext cx="3271897" cy="3838653"/>
          </a:xfrm>
          <a:prstGeom prst="rect">
            <a:avLst/>
          </a:prstGeom>
          <a:noFill/>
          <a:ln w="635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テキスト ボックス 29"/>
          <p:cNvSpPr txBox="1"/>
          <p:nvPr/>
        </p:nvSpPr>
        <p:spPr>
          <a:xfrm>
            <a:off x="6507116" y="2077421"/>
            <a:ext cx="3271897" cy="240202"/>
          </a:xfrm>
          <a:prstGeom prst="rect">
            <a:avLst/>
          </a:prstGeom>
          <a:solidFill>
            <a:schemeClr val="accent6">
              <a:lumMod val="20000"/>
              <a:lumOff val="80000"/>
            </a:schemeClr>
          </a:solidFill>
        </p:spPr>
        <p:txBody>
          <a:bodyPr wrap="square" lIns="73125" rtlCol="0" anchor="ctr" anchorCtr="0">
            <a:noAutofit/>
          </a:bodyPr>
          <a:lstStyle/>
          <a:p>
            <a:pPr algn="ctr"/>
            <a:r>
              <a:rPr lang="ja-JP" altLang="en-US" sz="1000" dirty="0">
                <a:latin typeface="+mn-ea"/>
              </a:rPr>
              <a:t>予約アイテムの追加・編集画面</a:t>
            </a:r>
          </a:p>
        </p:txBody>
      </p:sp>
    </p:spTree>
    <p:extLst>
      <p:ext uri="{BB962C8B-B14F-4D97-AF65-F5344CB8AC3E}">
        <p14:creationId xmlns:p14="http://schemas.microsoft.com/office/powerpoint/2010/main" val="2911700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04899" y="33470"/>
            <a:ext cx="8412361" cy="738664"/>
          </a:xfrm>
          <a:prstGeom prst="rect">
            <a:avLst/>
          </a:prstGeom>
          <a:noFill/>
        </p:spPr>
        <p:txBody>
          <a:bodyPr wrap="square" rtlCol="0">
            <a:spAutoFit/>
          </a:bodyPr>
          <a:lstStyle/>
          <a:p>
            <a:pPr>
              <a:lnSpc>
                <a:spcPct val="150000"/>
              </a:lnSpc>
            </a:pPr>
            <a:r>
              <a:rPr lang="en-US" altLang="ja-JP" sz="1600" b="1" dirty="0" err="1"/>
              <a:t>KnowledgeIstReserve</a:t>
            </a:r>
            <a:r>
              <a:rPr lang="en-US" altLang="ja-JP" sz="1600" b="1" dirty="0"/>
              <a:t> </a:t>
            </a:r>
            <a:r>
              <a:rPr lang="ja-JP" altLang="en-US" sz="1600" b="1" dirty="0"/>
              <a:t>予約システムパッケージ</a:t>
            </a:r>
          </a:p>
          <a:p>
            <a:pPr>
              <a:lnSpc>
                <a:spcPct val="150000"/>
              </a:lnSpc>
            </a:pPr>
            <a:r>
              <a:rPr lang="ja-JP" altLang="en-US" sz="1200" dirty="0"/>
              <a:t>予約システム導入案</a:t>
            </a:r>
          </a:p>
        </p:txBody>
      </p:sp>
      <p:cxnSp>
        <p:nvCxnSpPr>
          <p:cNvPr id="7" name="直線コネクタ 6"/>
          <p:cNvCxnSpPr/>
          <p:nvPr/>
        </p:nvCxnSpPr>
        <p:spPr>
          <a:xfrm>
            <a:off x="1152524" y="450427"/>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150018" y="206902"/>
            <a:ext cx="916781" cy="463833"/>
          </a:xfrm>
          <a:prstGeom prst="rect">
            <a:avLst/>
          </a:prstGeom>
          <a:solidFill>
            <a:schemeClr val="tx1"/>
          </a:solidFill>
        </p:spPr>
        <p:txBody>
          <a:bodyPr wrap="square" lIns="73125" rtlCol="0" anchor="ctr" anchorCtr="0">
            <a:noAutofit/>
          </a:bodyPr>
          <a:lstStyle/>
          <a:p>
            <a:pPr algn="ctr"/>
            <a:r>
              <a:rPr lang="ja-JP" altLang="en-US" sz="1463" dirty="0">
                <a:solidFill>
                  <a:schemeClr val="bg1"/>
                </a:solidFill>
                <a:latin typeface="MS UI Gothic" panose="020B0600070205080204" pitchFamily="50" charset="-128"/>
                <a:ea typeface="MS UI Gothic" panose="020B0600070205080204" pitchFamily="50" charset="-128"/>
              </a:rPr>
              <a:t>導入案</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0017" y="801174"/>
            <a:ext cx="6463433" cy="4126170"/>
          </a:xfrm>
          <a:prstGeom prst="rect">
            <a:avLst/>
          </a:prstGeom>
          <a:noFill/>
          <a:ln w="635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49" name="テキスト ボックス 48"/>
          <p:cNvSpPr txBox="1"/>
          <p:nvPr/>
        </p:nvSpPr>
        <p:spPr>
          <a:xfrm>
            <a:off x="6730407" y="851491"/>
            <a:ext cx="2939105" cy="523220"/>
          </a:xfrm>
          <a:prstGeom prst="rect">
            <a:avLst/>
          </a:prstGeom>
          <a:noFill/>
        </p:spPr>
        <p:txBody>
          <a:bodyPr wrap="square" rtlCol="0">
            <a:spAutoFit/>
          </a:bodyPr>
          <a:lstStyle/>
          <a:p>
            <a:r>
              <a:rPr lang="ja-JP" altLang="en-US" sz="1400" b="1" dirty="0">
                <a:latin typeface="+mn-ea"/>
              </a:rPr>
              <a:t>利用予約 </a:t>
            </a:r>
            <a:r>
              <a:rPr lang="en-US" altLang="ja-JP" sz="900" dirty="0">
                <a:latin typeface="+mn-ea"/>
              </a:rPr>
              <a:t>-</a:t>
            </a:r>
            <a:r>
              <a:rPr lang="ja-JP" altLang="en-US" sz="900" dirty="0">
                <a:latin typeface="+mn-ea"/>
              </a:rPr>
              <a:t>予約システム管理サイト</a:t>
            </a:r>
            <a:r>
              <a:rPr lang="en-US" altLang="ja-JP" sz="900" b="1" dirty="0">
                <a:latin typeface="+mn-ea"/>
              </a:rPr>
              <a:t>-</a:t>
            </a:r>
            <a:endParaRPr lang="en-US" altLang="ja-JP" sz="900" dirty="0">
              <a:latin typeface="+mn-ea"/>
            </a:endParaRPr>
          </a:p>
          <a:p>
            <a:endParaRPr lang="en-US" altLang="ja-JP" sz="1400" b="1" dirty="0">
              <a:latin typeface="+mn-ea"/>
            </a:endParaRPr>
          </a:p>
        </p:txBody>
      </p:sp>
      <p:sp>
        <p:nvSpPr>
          <p:cNvPr id="51" name="テキスト ボックス 50"/>
          <p:cNvSpPr txBox="1"/>
          <p:nvPr/>
        </p:nvSpPr>
        <p:spPr>
          <a:xfrm>
            <a:off x="6730407" y="1217360"/>
            <a:ext cx="2939105" cy="1223412"/>
          </a:xfrm>
          <a:prstGeom prst="rect">
            <a:avLst/>
          </a:prstGeom>
          <a:noFill/>
        </p:spPr>
        <p:txBody>
          <a:bodyPr wrap="square" rtlCol="0">
            <a:spAutoFit/>
          </a:bodyPr>
          <a:lstStyle/>
          <a:p>
            <a:r>
              <a:rPr lang="ja-JP" altLang="en-US" sz="1050" dirty="0"/>
              <a:t>管理システムから新規予約・予約の確認キャンセルを行うことができます。</a:t>
            </a:r>
            <a:endParaRPr lang="en-US" altLang="ja-JP" sz="1050" dirty="0"/>
          </a:p>
          <a:p>
            <a:endParaRPr lang="en-US" altLang="ja-JP" sz="1050" dirty="0"/>
          </a:p>
          <a:p>
            <a:r>
              <a:rPr lang="ja-JP" altLang="en-US" sz="1050" dirty="0"/>
              <a:t>予約検索画面より予約一覧を表示することができます。</a:t>
            </a:r>
            <a:endParaRPr lang="en-US" altLang="ja-JP" sz="1050" dirty="0"/>
          </a:p>
          <a:p>
            <a:r>
              <a:rPr lang="ja-JP" altLang="en-US" sz="1050" dirty="0"/>
              <a:t>また、予約データを</a:t>
            </a:r>
            <a:r>
              <a:rPr lang="en-US" altLang="ja-JP" sz="1050" dirty="0"/>
              <a:t>csv</a:t>
            </a:r>
            <a:r>
              <a:rPr lang="ja-JP" altLang="en-US" sz="1050" dirty="0"/>
              <a:t>の形式にてエクスポートすることも可能です。</a:t>
            </a:r>
            <a:endParaRPr lang="en-US" altLang="ja-JP" sz="1050" dirty="0"/>
          </a:p>
        </p:txBody>
      </p:sp>
      <p:cxnSp>
        <p:nvCxnSpPr>
          <p:cNvPr id="52" name="直線コネクタ 51"/>
          <p:cNvCxnSpPr/>
          <p:nvPr/>
        </p:nvCxnSpPr>
        <p:spPr>
          <a:xfrm>
            <a:off x="6783572" y="1168585"/>
            <a:ext cx="295631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2"/>
          <p:cNvSpPr>
            <a:spLocks noGrp="1"/>
          </p:cNvSpPr>
          <p:nvPr>
            <p:ph type="sldNum" sz="quarter" idx="12"/>
          </p:nvPr>
        </p:nvSpPr>
        <p:spPr>
          <a:xfrm>
            <a:off x="7440662" y="149386"/>
            <a:ext cx="2228850" cy="365125"/>
          </a:xfrm>
        </p:spPr>
        <p:txBody>
          <a:bodyPr/>
          <a:lstStyle/>
          <a:p>
            <a:fld id="{2BB59173-C8A2-4DCB-9BF5-90A9D7A2C931}" type="slidenum">
              <a:rPr kumimoji="1" lang="ja-JP" altLang="en-US" smtClean="0">
                <a:solidFill>
                  <a:schemeClr val="tx1"/>
                </a:solidFill>
              </a:rPr>
              <a:t>8</a:t>
            </a:fld>
            <a:endParaRPr kumimoji="1" lang="ja-JP" altLang="en-US" dirty="0">
              <a:solidFill>
                <a:schemeClr val="tx1"/>
              </a:solidFill>
            </a:endParaRPr>
          </a:p>
        </p:txBody>
      </p:sp>
      <p:pic>
        <p:nvPicPr>
          <p:cNvPr id="29"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50018" y="5028966"/>
            <a:ext cx="2529388" cy="1626412"/>
          </a:xfrm>
          <a:prstGeom prst="rect">
            <a:avLst/>
          </a:prstGeom>
          <a:noFill/>
          <a:ln>
            <a:solidFill>
              <a:schemeClr val="bg2">
                <a:lumMod val="75000"/>
              </a:schemeClr>
            </a:solidFill>
          </a:ln>
          <a:extLst>
            <a:ext uri="{909E8E84-426E-40DD-AFC4-6F175D3DCCD1}">
              <a14:hiddenFill xmlns:a14="http://schemas.microsoft.com/office/drawing/2010/main">
                <a:solidFill>
                  <a:srgbClr val="FFFFFF"/>
                </a:solidFill>
              </a14:hiddenFill>
            </a:ext>
          </a:extLst>
        </p:spPr>
      </p:pic>
      <p:pic>
        <p:nvPicPr>
          <p:cNvPr id="30" name="図 29"/>
          <p:cNvPicPr>
            <a:picLocks noChangeAspect="1"/>
          </p:cNvPicPr>
          <p:nvPr/>
        </p:nvPicPr>
        <p:blipFill>
          <a:blip r:embed="rId4"/>
          <a:stretch>
            <a:fillRect/>
          </a:stretch>
        </p:blipFill>
        <p:spPr>
          <a:xfrm>
            <a:off x="2828266" y="5318371"/>
            <a:ext cx="3820867" cy="1337007"/>
          </a:xfrm>
          <a:prstGeom prst="rect">
            <a:avLst/>
          </a:prstGeom>
          <a:ln>
            <a:solidFill>
              <a:schemeClr val="bg2">
                <a:lumMod val="75000"/>
              </a:schemeClr>
            </a:solidFill>
          </a:ln>
        </p:spPr>
      </p:pic>
      <p:sp>
        <p:nvSpPr>
          <p:cNvPr id="34" name="正方形/長方形 33"/>
          <p:cNvSpPr/>
          <p:nvPr/>
        </p:nvSpPr>
        <p:spPr>
          <a:xfrm>
            <a:off x="5240100" y="5318371"/>
            <a:ext cx="1409033" cy="33262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5" name="直線矢印コネクタ 34"/>
          <p:cNvCxnSpPr>
            <a:stCxn id="29" idx="3"/>
          </p:cNvCxnSpPr>
          <p:nvPr/>
        </p:nvCxnSpPr>
        <p:spPr>
          <a:xfrm flipV="1">
            <a:off x="2679406" y="5484686"/>
            <a:ext cx="2560694" cy="35748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3004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04899" y="33470"/>
            <a:ext cx="8412361" cy="738664"/>
          </a:xfrm>
          <a:prstGeom prst="rect">
            <a:avLst/>
          </a:prstGeom>
          <a:noFill/>
        </p:spPr>
        <p:txBody>
          <a:bodyPr wrap="square" rtlCol="0">
            <a:spAutoFit/>
          </a:bodyPr>
          <a:lstStyle/>
          <a:p>
            <a:pPr>
              <a:lnSpc>
                <a:spcPct val="150000"/>
              </a:lnSpc>
            </a:pPr>
            <a:r>
              <a:rPr lang="en-US" altLang="ja-JP" sz="1600" b="1" dirty="0" err="1"/>
              <a:t>KnowledgeIstReserve</a:t>
            </a:r>
            <a:r>
              <a:rPr lang="en-US" altLang="ja-JP" sz="1600" b="1" dirty="0"/>
              <a:t> </a:t>
            </a:r>
            <a:r>
              <a:rPr lang="ja-JP" altLang="en-US" sz="1600" b="1" dirty="0"/>
              <a:t>予約システムパッケージ</a:t>
            </a:r>
          </a:p>
          <a:p>
            <a:pPr>
              <a:lnSpc>
                <a:spcPct val="150000"/>
              </a:lnSpc>
            </a:pPr>
            <a:r>
              <a:rPr lang="ja-JP" altLang="en-US" sz="1200" dirty="0"/>
              <a:t>予約システム構成例</a:t>
            </a:r>
          </a:p>
        </p:txBody>
      </p:sp>
      <p:cxnSp>
        <p:nvCxnSpPr>
          <p:cNvPr id="7" name="直線コネクタ 6"/>
          <p:cNvCxnSpPr/>
          <p:nvPr/>
        </p:nvCxnSpPr>
        <p:spPr>
          <a:xfrm>
            <a:off x="1152524" y="450427"/>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150018" y="206902"/>
            <a:ext cx="916781" cy="463833"/>
          </a:xfrm>
          <a:prstGeom prst="rect">
            <a:avLst/>
          </a:prstGeom>
          <a:solidFill>
            <a:schemeClr val="tx1"/>
          </a:solidFill>
        </p:spPr>
        <p:txBody>
          <a:bodyPr wrap="square" lIns="73125" rtlCol="0" anchor="ctr" anchorCtr="0">
            <a:noAutofit/>
          </a:bodyPr>
          <a:lstStyle/>
          <a:p>
            <a:pPr algn="ctr"/>
            <a:r>
              <a:rPr lang="ja-JP" altLang="en-US" sz="1463" dirty="0">
                <a:solidFill>
                  <a:schemeClr val="bg1"/>
                </a:solidFill>
                <a:latin typeface="MS UI Gothic" panose="020B0600070205080204" pitchFamily="50" charset="-128"/>
                <a:ea typeface="MS UI Gothic" panose="020B0600070205080204" pitchFamily="50" charset="-128"/>
              </a:rPr>
              <a:t>導入案</a:t>
            </a:r>
          </a:p>
        </p:txBody>
      </p:sp>
      <p:sp>
        <p:nvSpPr>
          <p:cNvPr id="13" name="スライド番号プレースホルダー 12"/>
          <p:cNvSpPr>
            <a:spLocks noGrp="1"/>
          </p:cNvSpPr>
          <p:nvPr>
            <p:ph type="sldNum" sz="quarter" idx="12"/>
          </p:nvPr>
        </p:nvSpPr>
        <p:spPr>
          <a:xfrm>
            <a:off x="7440662" y="149386"/>
            <a:ext cx="2228850" cy="365125"/>
          </a:xfrm>
        </p:spPr>
        <p:txBody>
          <a:bodyPr/>
          <a:lstStyle/>
          <a:p>
            <a:fld id="{2BB59173-C8A2-4DCB-9BF5-90A9D7A2C931}" type="slidenum">
              <a:rPr kumimoji="1" lang="ja-JP" altLang="en-US" smtClean="0">
                <a:solidFill>
                  <a:schemeClr val="tx1"/>
                </a:solidFill>
              </a:rPr>
              <a:t>9</a:t>
            </a:fld>
            <a:endParaRPr kumimoji="1" lang="ja-JP" altLang="en-US" dirty="0">
              <a:solidFill>
                <a:schemeClr val="tx1"/>
              </a:solidFill>
            </a:endParaRPr>
          </a:p>
        </p:txBody>
      </p:sp>
      <p:grpSp>
        <p:nvGrpSpPr>
          <p:cNvPr id="14" name="Group -1024"/>
          <p:cNvGrpSpPr>
            <a:grpSpLocks/>
          </p:cNvGrpSpPr>
          <p:nvPr/>
        </p:nvGrpSpPr>
        <p:grpSpPr bwMode="auto">
          <a:xfrm>
            <a:off x="3713360" y="630427"/>
            <a:ext cx="5613400" cy="2298700"/>
            <a:chOff x="2048" y="256"/>
            <a:chExt cx="3536" cy="1448"/>
          </a:xfrm>
        </p:grpSpPr>
        <p:sp>
          <p:nvSpPr>
            <p:cNvPr id="15" name="Freeform 4"/>
            <p:cNvSpPr>
              <a:spLocks/>
            </p:cNvSpPr>
            <p:nvPr/>
          </p:nvSpPr>
          <p:spPr bwMode="auto">
            <a:xfrm>
              <a:off x="2051" y="263"/>
              <a:ext cx="3527" cy="1435"/>
            </a:xfrm>
            <a:custGeom>
              <a:avLst/>
              <a:gdLst>
                <a:gd name="T0" fmla="*/ 7000 w 7000"/>
                <a:gd name="T1" fmla="*/ 2807 h 2847"/>
                <a:gd name="T2" fmla="*/ 6960 w 7000"/>
                <a:gd name="T3" fmla="*/ 2847 h 2847"/>
                <a:gd name="T4" fmla="*/ 40 w 7000"/>
                <a:gd name="T5" fmla="*/ 2847 h 2847"/>
                <a:gd name="T6" fmla="*/ 0 w 7000"/>
                <a:gd name="T7" fmla="*/ 2807 h 2847"/>
                <a:gd name="T8" fmla="*/ 0 w 7000"/>
                <a:gd name="T9" fmla="*/ 40 h 2847"/>
                <a:gd name="T10" fmla="*/ 40 w 7000"/>
                <a:gd name="T11" fmla="*/ 0 h 2847"/>
                <a:gd name="T12" fmla="*/ 6960 w 7000"/>
                <a:gd name="T13" fmla="*/ 0 h 2847"/>
                <a:gd name="T14" fmla="*/ 7000 w 7000"/>
                <a:gd name="T15" fmla="*/ 40 h 2847"/>
                <a:gd name="T16" fmla="*/ 7000 w 7000"/>
                <a:gd name="T17" fmla="*/ 2807 h 2847"/>
                <a:gd name="T18" fmla="*/ 7000 w 7000"/>
                <a:gd name="T19" fmla="*/ 2807 h 2847"/>
                <a:gd name="T20" fmla="*/ 7000 w 7000"/>
                <a:gd name="T21" fmla="*/ 2807 h 2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00" h="2847">
                  <a:moveTo>
                    <a:pt x="7000" y="2807"/>
                  </a:moveTo>
                  <a:cubicBezTo>
                    <a:pt x="7000" y="2834"/>
                    <a:pt x="6986" y="2847"/>
                    <a:pt x="6960" y="2847"/>
                  </a:cubicBezTo>
                  <a:lnTo>
                    <a:pt x="40" y="2847"/>
                  </a:lnTo>
                  <a:cubicBezTo>
                    <a:pt x="13" y="2847"/>
                    <a:pt x="0" y="2834"/>
                    <a:pt x="0" y="2807"/>
                  </a:cubicBezTo>
                  <a:lnTo>
                    <a:pt x="0" y="40"/>
                  </a:lnTo>
                  <a:cubicBezTo>
                    <a:pt x="0" y="13"/>
                    <a:pt x="13" y="0"/>
                    <a:pt x="40" y="0"/>
                  </a:cubicBezTo>
                  <a:lnTo>
                    <a:pt x="6960" y="0"/>
                  </a:lnTo>
                  <a:cubicBezTo>
                    <a:pt x="6986" y="0"/>
                    <a:pt x="7000" y="13"/>
                    <a:pt x="7000" y="40"/>
                  </a:cubicBezTo>
                  <a:lnTo>
                    <a:pt x="7000" y="2807"/>
                  </a:lnTo>
                  <a:lnTo>
                    <a:pt x="7000" y="2807"/>
                  </a:lnTo>
                  <a:lnTo>
                    <a:pt x="7000" y="2807"/>
                  </a:lnTo>
                  <a:close/>
                </a:path>
              </a:pathLst>
            </a:custGeom>
            <a:solidFill>
              <a:srgbClr val="C0C0C0"/>
            </a:solidFill>
            <a:ln w="12798">
              <a:solidFill>
                <a:srgbClr val="FFCC33"/>
              </a:solidFill>
              <a:round/>
              <a:headEnd/>
              <a:tailEnd/>
            </a:ln>
            <a:effectLst>
              <a:outerShdw dist="38100" dir="2700000" rotWithShape="0">
                <a:srgbClr val="000000">
                  <a:alpha val="39999"/>
                </a:srgbClr>
              </a:outerShdw>
            </a:effectLst>
          </p:spPr>
          <p:txBody>
            <a:bodyPr/>
            <a:lstStyle/>
            <a:p>
              <a:endParaRPr lang="ja-JP" altLang="en-US"/>
            </a:p>
          </p:txBody>
        </p:sp>
      </p:grpSp>
      <p:sp>
        <p:nvSpPr>
          <p:cNvPr id="16" name="Freeform 3"/>
          <p:cNvSpPr>
            <a:spLocks/>
          </p:cNvSpPr>
          <p:nvPr/>
        </p:nvSpPr>
        <p:spPr bwMode="auto">
          <a:xfrm>
            <a:off x="3718123" y="641540"/>
            <a:ext cx="5599112" cy="2278062"/>
          </a:xfrm>
          <a:custGeom>
            <a:avLst/>
            <a:gdLst>
              <a:gd name="T0" fmla="*/ 7000 w 7000"/>
              <a:gd name="T1" fmla="*/ 2807 h 2847"/>
              <a:gd name="T2" fmla="*/ 6960 w 7000"/>
              <a:gd name="T3" fmla="*/ 2847 h 2847"/>
              <a:gd name="T4" fmla="*/ 40 w 7000"/>
              <a:gd name="T5" fmla="*/ 2847 h 2847"/>
              <a:gd name="T6" fmla="*/ 0 w 7000"/>
              <a:gd name="T7" fmla="*/ 2807 h 2847"/>
              <a:gd name="T8" fmla="*/ 0 w 7000"/>
              <a:gd name="T9" fmla="*/ 40 h 2847"/>
              <a:gd name="T10" fmla="*/ 40 w 7000"/>
              <a:gd name="T11" fmla="*/ 0 h 2847"/>
              <a:gd name="T12" fmla="*/ 6960 w 7000"/>
              <a:gd name="T13" fmla="*/ 0 h 2847"/>
              <a:gd name="T14" fmla="*/ 7000 w 7000"/>
              <a:gd name="T15" fmla="*/ 40 h 2847"/>
              <a:gd name="T16" fmla="*/ 7000 w 7000"/>
              <a:gd name="T17" fmla="*/ 2807 h 2847"/>
              <a:gd name="T18" fmla="*/ 7000 w 7000"/>
              <a:gd name="T19" fmla="*/ 2807 h 2847"/>
              <a:gd name="T20" fmla="*/ 7000 w 7000"/>
              <a:gd name="T21" fmla="*/ 2807 h 2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00" h="2847">
                <a:moveTo>
                  <a:pt x="7000" y="2807"/>
                </a:moveTo>
                <a:cubicBezTo>
                  <a:pt x="7000" y="2834"/>
                  <a:pt x="6986" y="2847"/>
                  <a:pt x="6960" y="2847"/>
                </a:cubicBezTo>
                <a:lnTo>
                  <a:pt x="40" y="2847"/>
                </a:lnTo>
                <a:cubicBezTo>
                  <a:pt x="13" y="2847"/>
                  <a:pt x="0" y="2834"/>
                  <a:pt x="0" y="2807"/>
                </a:cubicBezTo>
                <a:lnTo>
                  <a:pt x="0" y="40"/>
                </a:lnTo>
                <a:cubicBezTo>
                  <a:pt x="0" y="13"/>
                  <a:pt x="13" y="0"/>
                  <a:pt x="40" y="0"/>
                </a:cubicBezTo>
                <a:lnTo>
                  <a:pt x="6960" y="0"/>
                </a:lnTo>
                <a:cubicBezTo>
                  <a:pt x="6986" y="0"/>
                  <a:pt x="7000" y="13"/>
                  <a:pt x="7000" y="40"/>
                </a:cubicBezTo>
                <a:lnTo>
                  <a:pt x="7000" y="2807"/>
                </a:lnTo>
                <a:lnTo>
                  <a:pt x="7000" y="2807"/>
                </a:lnTo>
                <a:lnTo>
                  <a:pt x="7000" y="2807"/>
                </a:lnTo>
                <a:close/>
              </a:path>
            </a:pathLst>
          </a:custGeom>
          <a:solidFill>
            <a:srgbClr val="FFE599"/>
          </a:solidFill>
          <a:ln w="12798">
            <a:solidFill>
              <a:srgbClr val="FFCC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 name="Text Box 5"/>
          <p:cNvSpPr txBox="1">
            <a:spLocks noChangeArrowheads="1"/>
          </p:cNvSpPr>
          <p:nvPr/>
        </p:nvSpPr>
        <p:spPr bwMode="auto">
          <a:xfrm>
            <a:off x="3830835" y="687577"/>
            <a:ext cx="5375275" cy="218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r>
              <a:rPr lang="en-US" altLang="ja-JP" sz="600">
                <a:solidFill>
                  <a:srgbClr val="000000"/>
                </a:solidFill>
                <a:ea typeface="ＭＳ Ｐゴシック" panose="020B0600070205080204" pitchFamily="50" charset="-128"/>
              </a:rPr>
              <a:t> </a:t>
            </a:r>
          </a:p>
        </p:txBody>
      </p:sp>
      <p:grpSp>
        <p:nvGrpSpPr>
          <p:cNvPr id="18" name="Group -1024"/>
          <p:cNvGrpSpPr>
            <a:grpSpLocks/>
          </p:cNvGrpSpPr>
          <p:nvPr/>
        </p:nvGrpSpPr>
        <p:grpSpPr bwMode="auto">
          <a:xfrm>
            <a:off x="551060" y="4478527"/>
            <a:ext cx="4330700" cy="2184400"/>
            <a:chOff x="56" y="2680"/>
            <a:chExt cx="2728" cy="1376"/>
          </a:xfrm>
        </p:grpSpPr>
        <p:sp>
          <p:nvSpPr>
            <p:cNvPr id="19" name="Freeform 8"/>
            <p:cNvSpPr>
              <a:spLocks/>
            </p:cNvSpPr>
            <p:nvPr/>
          </p:nvSpPr>
          <p:spPr bwMode="auto">
            <a:xfrm>
              <a:off x="60" y="2682"/>
              <a:ext cx="2723" cy="1374"/>
            </a:xfrm>
            <a:custGeom>
              <a:avLst/>
              <a:gdLst>
                <a:gd name="T0" fmla="*/ 5403 w 5403"/>
                <a:gd name="T1" fmla="*/ 2686 h 2726"/>
                <a:gd name="T2" fmla="*/ 5363 w 5403"/>
                <a:gd name="T3" fmla="*/ 2726 h 2726"/>
                <a:gd name="T4" fmla="*/ 40 w 5403"/>
                <a:gd name="T5" fmla="*/ 2726 h 2726"/>
                <a:gd name="T6" fmla="*/ 0 w 5403"/>
                <a:gd name="T7" fmla="*/ 2686 h 2726"/>
                <a:gd name="T8" fmla="*/ 0 w 5403"/>
                <a:gd name="T9" fmla="*/ 40 h 2726"/>
                <a:gd name="T10" fmla="*/ 40 w 5403"/>
                <a:gd name="T11" fmla="*/ 0 h 2726"/>
                <a:gd name="T12" fmla="*/ 5363 w 5403"/>
                <a:gd name="T13" fmla="*/ 0 h 2726"/>
                <a:gd name="T14" fmla="*/ 5403 w 5403"/>
                <a:gd name="T15" fmla="*/ 40 h 2726"/>
                <a:gd name="T16" fmla="*/ 5403 w 5403"/>
                <a:gd name="T17" fmla="*/ 2686 h 2726"/>
                <a:gd name="T18" fmla="*/ 5403 w 5403"/>
                <a:gd name="T19" fmla="*/ 2686 h 2726"/>
                <a:gd name="T20" fmla="*/ 5403 w 5403"/>
                <a:gd name="T21" fmla="*/ 2686 h 2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03" h="2726">
                  <a:moveTo>
                    <a:pt x="5403" y="2686"/>
                  </a:moveTo>
                  <a:cubicBezTo>
                    <a:pt x="5403" y="2713"/>
                    <a:pt x="5390" y="2726"/>
                    <a:pt x="5363" y="2726"/>
                  </a:cubicBezTo>
                  <a:lnTo>
                    <a:pt x="40" y="2726"/>
                  </a:lnTo>
                  <a:cubicBezTo>
                    <a:pt x="13" y="2726"/>
                    <a:pt x="0" y="2713"/>
                    <a:pt x="0" y="2686"/>
                  </a:cubicBezTo>
                  <a:lnTo>
                    <a:pt x="0" y="40"/>
                  </a:lnTo>
                  <a:cubicBezTo>
                    <a:pt x="0" y="13"/>
                    <a:pt x="13" y="0"/>
                    <a:pt x="40" y="0"/>
                  </a:cubicBezTo>
                  <a:lnTo>
                    <a:pt x="5363" y="0"/>
                  </a:lnTo>
                  <a:cubicBezTo>
                    <a:pt x="5390" y="0"/>
                    <a:pt x="5403" y="13"/>
                    <a:pt x="5403" y="40"/>
                  </a:cubicBezTo>
                  <a:lnTo>
                    <a:pt x="5403" y="2686"/>
                  </a:lnTo>
                  <a:lnTo>
                    <a:pt x="5403" y="2686"/>
                  </a:lnTo>
                  <a:lnTo>
                    <a:pt x="5403" y="2686"/>
                  </a:lnTo>
                  <a:close/>
                </a:path>
              </a:pathLst>
            </a:custGeom>
            <a:solidFill>
              <a:srgbClr val="C0C0C0"/>
            </a:solidFill>
            <a:ln w="12798">
              <a:solidFill>
                <a:srgbClr val="000000"/>
              </a:solidFill>
              <a:round/>
              <a:headEnd/>
              <a:tailEnd/>
            </a:ln>
            <a:effectLst>
              <a:outerShdw dist="38100" dir="2700000" rotWithShape="0">
                <a:srgbClr val="000000">
                  <a:alpha val="39999"/>
                </a:srgbClr>
              </a:outerShdw>
            </a:effectLst>
          </p:spPr>
          <p:txBody>
            <a:bodyPr/>
            <a:lstStyle/>
            <a:p>
              <a:endParaRPr lang="ja-JP" altLang="en-US"/>
            </a:p>
          </p:txBody>
        </p:sp>
      </p:grpSp>
      <p:sp>
        <p:nvSpPr>
          <p:cNvPr id="20" name="Freeform 7"/>
          <p:cNvSpPr>
            <a:spLocks/>
          </p:cNvSpPr>
          <p:nvPr/>
        </p:nvSpPr>
        <p:spPr bwMode="auto">
          <a:xfrm>
            <a:off x="557410" y="4481702"/>
            <a:ext cx="4322763" cy="2181225"/>
          </a:xfrm>
          <a:custGeom>
            <a:avLst/>
            <a:gdLst>
              <a:gd name="T0" fmla="*/ 5403 w 5403"/>
              <a:gd name="T1" fmla="*/ 2686 h 2726"/>
              <a:gd name="T2" fmla="*/ 5363 w 5403"/>
              <a:gd name="T3" fmla="*/ 2726 h 2726"/>
              <a:gd name="T4" fmla="*/ 40 w 5403"/>
              <a:gd name="T5" fmla="*/ 2726 h 2726"/>
              <a:gd name="T6" fmla="*/ 0 w 5403"/>
              <a:gd name="T7" fmla="*/ 2686 h 2726"/>
              <a:gd name="T8" fmla="*/ 0 w 5403"/>
              <a:gd name="T9" fmla="*/ 40 h 2726"/>
              <a:gd name="T10" fmla="*/ 40 w 5403"/>
              <a:gd name="T11" fmla="*/ 0 h 2726"/>
              <a:gd name="T12" fmla="*/ 5363 w 5403"/>
              <a:gd name="T13" fmla="*/ 0 h 2726"/>
              <a:gd name="T14" fmla="*/ 5403 w 5403"/>
              <a:gd name="T15" fmla="*/ 40 h 2726"/>
              <a:gd name="T16" fmla="*/ 5403 w 5403"/>
              <a:gd name="T17" fmla="*/ 2686 h 2726"/>
              <a:gd name="T18" fmla="*/ 5403 w 5403"/>
              <a:gd name="T19" fmla="*/ 2686 h 2726"/>
              <a:gd name="T20" fmla="*/ 5403 w 5403"/>
              <a:gd name="T21" fmla="*/ 2686 h 2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03" h="2726">
                <a:moveTo>
                  <a:pt x="5403" y="2686"/>
                </a:moveTo>
                <a:cubicBezTo>
                  <a:pt x="5403" y="2713"/>
                  <a:pt x="5390" y="2726"/>
                  <a:pt x="5363" y="2726"/>
                </a:cubicBezTo>
                <a:lnTo>
                  <a:pt x="40" y="2726"/>
                </a:lnTo>
                <a:cubicBezTo>
                  <a:pt x="13" y="2726"/>
                  <a:pt x="0" y="2713"/>
                  <a:pt x="0" y="2686"/>
                </a:cubicBezTo>
                <a:lnTo>
                  <a:pt x="0" y="40"/>
                </a:lnTo>
                <a:cubicBezTo>
                  <a:pt x="0" y="13"/>
                  <a:pt x="13" y="0"/>
                  <a:pt x="40" y="0"/>
                </a:cubicBezTo>
                <a:lnTo>
                  <a:pt x="5363" y="0"/>
                </a:lnTo>
                <a:cubicBezTo>
                  <a:pt x="5390" y="0"/>
                  <a:pt x="5403" y="13"/>
                  <a:pt x="5403" y="40"/>
                </a:cubicBezTo>
                <a:lnTo>
                  <a:pt x="5403" y="2686"/>
                </a:lnTo>
                <a:lnTo>
                  <a:pt x="5403" y="2686"/>
                </a:lnTo>
                <a:lnTo>
                  <a:pt x="5403" y="2686"/>
                </a:lnTo>
                <a:close/>
              </a:path>
            </a:pathLst>
          </a:custGeom>
          <a:solidFill>
            <a:srgbClr val="E1F6FA"/>
          </a:solidFill>
          <a:ln w="12798">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 name="Text Box 9"/>
          <p:cNvSpPr txBox="1">
            <a:spLocks noChangeArrowheads="1"/>
          </p:cNvSpPr>
          <p:nvPr/>
        </p:nvSpPr>
        <p:spPr bwMode="auto">
          <a:xfrm>
            <a:off x="643135" y="4524565"/>
            <a:ext cx="4149725" cy="209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endParaRPr lang="en-US" altLang="ja-JP">
              <a:ea typeface="ＭＳ Ｐゴシック" panose="020B0600070205080204" pitchFamily="50" charset="-128"/>
            </a:endParaRPr>
          </a:p>
        </p:txBody>
      </p:sp>
      <p:sp>
        <p:nvSpPr>
          <p:cNvPr id="22" name="Text Box 10"/>
          <p:cNvSpPr txBox="1">
            <a:spLocks noChangeArrowheads="1"/>
          </p:cNvSpPr>
          <p:nvPr/>
        </p:nvSpPr>
        <p:spPr bwMode="auto">
          <a:xfrm>
            <a:off x="812998" y="6170802"/>
            <a:ext cx="3576637"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eaLnBrk="1" hangingPunct="1"/>
            <a:r>
              <a:rPr lang="ja-JP" altLang="en-US" sz="1200" b="1">
                <a:solidFill>
                  <a:srgbClr val="000000"/>
                </a:solidFill>
                <a:ea typeface="ＭＳ Ｐゴシック" panose="020B0600070205080204" pitchFamily="50" charset="-128"/>
              </a:rPr>
              <a:t>予約システム用クラウド基盤環境</a:t>
            </a:r>
          </a:p>
          <a:p>
            <a:pPr eaLnBrk="1" hangingPunct="1"/>
            <a:r>
              <a:rPr lang="ja-JP" altLang="en-US" sz="1200" b="1">
                <a:solidFill>
                  <a:srgbClr val="000000"/>
                </a:solidFill>
                <a:ea typeface="ＭＳ Ｐゴシック" panose="020B0600070205080204" pitchFamily="50" charset="-128"/>
              </a:rPr>
              <a:t>（</a:t>
            </a:r>
            <a:r>
              <a:rPr lang="en-US" altLang="ja-JP" sz="1200" b="1">
                <a:solidFill>
                  <a:srgbClr val="000000"/>
                </a:solidFill>
                <a:ea typeface="ＭＳ Ｐゴシック" panose="020B0600070205080204" pitchFamily="50" charset="-128"/>
              </a:rPr>
              <a:t>SibaService </a:t>
            </a:r>
            <a:r>
              <a:rPr lang="ja-JP" altLang="en-US" sz="1200" b="1">
                <a:solidFill>
                  <a:srgbClr val="000000"/>
                </a:solidFill>
                <a:ea typeface="ＭＳ Ｐゴシック" panose="020B0600070205080204" pitchFamily="50" charset="-128"/>
              </a:rPr>
              <a:t>吹田</a:t>
            </a:r>
            <a:r>
              <a:rPr lang="en-US" altLang="ja-JP" sz="1200" b="1">
                <a:solidFill>
                  <a:srgbClr val="000000"/>
                </a:solidFill>
                <a:ea typeface="ＭＳ Ｐゴシック" panose="020B0600070205080204" pitchFamily="50" charset="-128"/>
              </a:rPr>
              <a:t>iDC</a:t>
            </a:r>
            <a:r>
              <a:rPr lang="ja-JP" altLang="en-US" sz="1200" b="1">
                <a:solidFill>
                  <a:srgbClr val="000000"/>
                </a:solidFill>
                <a:ea typeface="ＭＳ Ｐゴシック" panose="020B0600070205080204" pitchFamily="50" charset="-128"/>
              </a:rPr>
              <a:t>）</a:t>
            </a:r>
          </a:p>
        </p:txBody>
      </p:sp>
      <p:sp>
        <p:nvSpPr>
          <p:cNvPr id="23" name="Text Box 11"/>
          <p:cNvSpPr txBox="1">
            <a:spLocks noChangeArrowheads="1"/>
          </p:cNvSpPr>
          <p:nvPr/>
        </p:nvSpPr>
        <p:spPr bwMode="auto">
          <a:xfrm>
            <a:off x="3878460" y="808227"/>
            <a:ext cx="1676400" cy="22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eaLnBrk="1" hangingPunct="1"/>
            <a:r>
              <a:rPr lang="ja-JP" altLang="en-US" sz="1200" b="1">
                <a:solidFill>
                  <a:srgbClr val="000000"/>
                </a:solidFill>
                <a:ea typeface="ＭＳ Ｐゴシック" panose="020B0600070205080204" pitchFamily="50" charset="-128"/>
              </a:rPr>
              <a:t>大学内ネットワーク</a:t>
            </a:r>
          </a:p>
        </p:txBody>
      </p:sp>
      <p:grpSp>
        <p:nvGrpSpPr>
          <p:cNvPr id="24" name="Group -1024"/>
          <p:cNvGrpSpPr>
            <a:grpSpLocks/>
          </p:cNvGrpSpPr>
          <p:nvPr/>
        </p:nvGrpSpPr>
        <p:grpSpPr bwMode="auto">
          <a:xfrm>
            <a:off x="2392560" y="4618227"/>
            <a:ext cx="381000" cy="546100"/>
            <a:chOff x="1216" y="2768"/>
            <a:chExt cx="240" cy="344"/>
          </a:xfrm>
        </p:grpSpPr>
        <p:sp>
          <p:nvSpPr>
            <p:cNvPr id="25" name="Freeform 14"/>
            <p:cNvSpPr>
              <a:spLocks noChangeArrowheads="1"/>
            </p:cNvSpPr>
            <p:nvPr/>
          </p:nvSpPr>
          <p:spPr bwMode="auto">
            <a:xfrm>
              <a:off x="1220" y="2874"/>
              <a:ext cx="118" cy="230"/>
            </a:xfrm>
            <a:custGeom>
              <a:avLst/>
              <a:gdLst>
                <a:gd name="T0" fmla="*/ 0 w 234"/>
                <a:gd name="T1" fmla="*/ 0 h 456"/>
                <a:gd name="T2" fmla="*/ 234 w 234"/>
                <a:gd name="T3" fmla="*/ 38 h 456"/>
                <a:gd name="T4" fmla="*/ 234 w 234"/>
                <a:gd name="T5" fmla="*/ 456 h 456"/>
                <a:gd name="T6" fmla="*/ 0 w 234"/>
                <a:gd name="T7" fmla="*/ 410 h 456"/>
                <a:gd name="T8" fmla="*/ 0 w 234"/>
                <a:gd name="T9" fmla="*/ 0 h 456"/>
                <a:gd name="T10" fmla="*/ 0 w 234"/>
                <a:gd name="T11" fmla="*/ 0 h 456"/>
                <a:gd name="T12" fmla="*/ 0 w 234"/>
                <a:gd name="T13" fmla="*/ 0 h 456"/>
              </a:gdLst>
              <a:ahLst/>
              <a:cxnLst>
                <a:cxn ang="0">
                  <a:pos x="T0" y="T1"/>
                </a:cxn>
                <a:cxn ang="0">
                  <a:pos x="T2" y="T3"/>
                </a:cxn>
                <a:cxn ang="0">
                  <a:pos x="T4" y="T5"/>
                </a:cxn>
                <a:cxn ang="0">
                  <a:pos x="T6" y="T7"/>
                </a:cxn>
                <a:cxn ang="0">
                  <a:pos x="T8" y="T9"/>
                </a:cxn>
                <a:cxn ang="0">
                  <a:pos x="T10" y="T11"/>
                </a:cxn>
                <a:cxn ang="0">
                  <a:pos x="T12" y="T13"/>
                </a:cxn>
              </a:cxnLst>
              <a:rect l="0" t="0" r="r" b="b"/>
              <a:pathLst>
                <a:path w="234" h="456">
                  <a:moveTo>
                    <a:pt x="0" y="0"/>
                  </a:moveTo>
                  <a:lnTo>
                    <a:pt x="234" y="38"/>
                  </a:lnTo>
                  <a:lnTo>
                    <a:pt x="234" y="456"/>
                  </a:lnTo>
                  <a:lnTo>
                    <a:pt x="0" y="410"/>
                  </a:lnTo>
                  <a:lnTo>
                    <a:pt x="0" y="0"/>
                  </a:lnTo>
                  <a:lnTo>
                    <a:pt x="0" y="0"/>
                  </a:lnTo>
                  <a:lnTo>
                    <a:pt x="0"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26" name="Freeform 16"/>
            <p:cNvSpPr>
              <a:spLocks noChangeArrowheads="1"/>
            </p:cNvSpPr>
            <p:nvPr/>
          </p:nvSpPr>
          <p:spPr bwMode="auto">
            <a:xfrm>
              <a:off x="1336" y="2813"/>
              <a:ext cx="113" cy="290"/>
            </a:xfrm>
            <a:custGeom>
              <a:avLst/>
              <a:gdLst>
                <a:gd name="T0" fmla="*/ 223 w 224"/>
                <a:gd name="T1" fmla="*/ 0 h 575"/>
                <a:gd name="T2" fmla="*/ 0 w 224"/>
                <a:gd name="T3" fmla="*/ 158 h 575"/>
                <a:gd name="T4" fmla="*/ 4 w 224"/>
                <a:gd name="T5" fmla="*/ 575 h 575"/>
                <a:gd name="T6" fmla="*/ 224 w 224"/>
                <a:gd name="T7" fmla="*/ 411 h 575"/>
                <a:gd name="T8" fmla="*/ 223 w 224"/>
                <a:gd name="T9" fmla="*/ 0 h 575"/>
                <a:gd name="T10" fmla="*/ 223 w 224"/>
                <a:gd name="T11" fmla="*/ 0 h 575"/>
                <a:gd name="T12" fmla="*/ 223 w 22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224" h="575">
                  <a:moveTo>
                    <a:pt x="223" y="0"/>
                  </a:moveTo>
                  <a:lnTo>
                    <a:pt x="0" y="158"/>
                  </a:lnTo>
                  <a:lnTo>
                    <a:pt x="4" y="575"/>
                  </a:lnTo>
                  <a:lnTo>
                    <a:pt x="224" y="411"/>
                  </a:lnTo>
                  <a:lnTo>
                    <a:pt x="223" y="0"/>
                  </a:lnTo>
                  <a:lnTo>
                    <a:pt x="223" y="0"/>
                  </a:lnTo>
                  <a:lnTo>
                    <a:pt x="22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27" name="Freeform 18"/>
            <p:cNvSpPr>
              <a:spLocks noChangeArrowheads="1"/>
            </p:cNvSpPr>
            <p:nvPr/>
          </p:nvSpPr>
          <p:spPr bwMode="auto">
            <a:xfrm>
              <a:off x="1221" y="2999"/>
              <a:ext cx="229" cy="90"/>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28" name="Freeform 20"/>
            <p:cNvSpPr>
              <a:spLocks/>
            </p:cNvSpPr>
            <p:nvPr/>
          </p:nvSpPr>
          <p:spPr bwMode="auto">
            <a:xfrm>
              <a:off x="1221" y="2813"/>
              <a:ext cx="228" cy="291"/>
            </a:xfrm>
            <a:custGeom>
              <a:avLst/>
              <a:gdLst>
                <a:gd name="T0" fmla="*/ 228 w 453"/>
                <a:gd name="T1" fmla="*/ 159 h 577"/>
                <a:gd name="T2" fmla="*/ 0 w 453"/>
                <a:gd name="T3" fmla="*/ 118 h 577"/>
                <a:gd name="T4" fmla="*/ 0 w 453"/>
                <a:gd name="T5" fmla="*/ 529 h 577"/>
                <a:gd name="T6" fmla="*/ 234 w 453"/>
                <a:gd name="T7" fmla="*/ 577 h 577"/>
                <a:gd name="T8" fmla="*/ 453 w 453"/>
                <a:gd name="T9" fmla="*/ 411 h 577"/>
                <a:gd name="T10" fmla="*/ 453 w 453"/>
                <a:gd name="T11" fmla="*/ 0 h 577"/>
                <a:gd name="T12" fmla="*/ 228 w 453"/>
                <a:gd name="T13" fmla="*/ 159 h 577"/>
                <a:gd name="T14" fmla="*/ 228 w 453"/>
                <a:gd name="T15" fmla="*/ 159 h 577"/>
                <a:gd name="T16" fmla="*/ 228 w 453"/>
                <a:gd name="T17" fmla="*/ 15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77">
                  <a:moveTo>
                    <a:pt x="228" y="159"/>
                  </a:moveTo>
                  <a:lnTo>
                    <a:pt x="0" y="118"/>
                  </a:lnTo>
                  <a:lnTo>
                    <a:pt x="0" y="529"/>
                  </a:lnTo>
                  <a:lnTo>
                    <a:pt x="234" y="577"/>
                  </a:lnTo>
                  <a:lnTo>
                    <a:pt x="453" y="411"/>
                  </a:lnTo>
                  <a:lnTo>
                    <a:pt x="453" y="0"/>
                  </a:lnTo>
                  <a:lnTo>
                    <a:pt x="228" y="159"/>
                  </a:lnTo>
                  <a:lnTo>
                    <a:pt x="228" y="159"/>
                  </a:lnTo>
                  <a:lnTo>
                    <a:pt x="228" y="159"/>
                  </a:lnTo>
                  <a:close/>
                </a:path>
              </a:pathLst>
            </a:custGeom>
            <a:noFill/>
            <a:ln w="6399">
              <a:solidFill>
                <a:srgbClr val="757575"/>
              </a:solidFill>
              <a:round/>
              <a:headEnd/>
              <a:tailEnd/>
            </a:ln>
            <a:effectLst>
              <a:outerShdw dist="38100" dir="2700000" rotWithShape="0">
                <a:srgbClr val="000000">
                  <a:alpha val="39999"/>
                </a:srgbClr>
              </a:outerShdw>
            </a:effectLst>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31" name="Freeform 22"/>
            <p:cNvSpPr>
              <a:spLocks noChangeArrowheads="1"/>
            </p:cNvSpPr>
            <p:nvPr/>
          </p:nvSpPr>
          <p:spPr bwMode="auto">
            <a:xfrm>
              <a:off x="1220" y="2851"/>
              <a:ext cx="118" cy="231"/>
            </a:xfrm>
            <a:custGeom>
              <a:avLst/>
              <a:gdLst>
                <a:gd name="T0" fmla="*/ 0 w 234"/>
                <a:gd name="T1" fmla="*/ 0 h 456"/>
                <a:gd name="T2" fmla="*/ 234 w 234"/>
                <a:gd name="T3" fmla="*/ 44 h 456"/>
                <a:gd name="T4" fmla="*/ 234 w 234"/>
                <a:gd name="T5" fmla="*/ 456 h 456"/>
                <a:gd name="T6" fmla="*/ 0 w 234"/>
                <a:gd name="T7" fmla="*/ 410 h 456"/>
                <a:gd name="T8" fmla="*/ 0 w 234"/>
                <a:gd name="T9" fmla="*/ 0 h 456"/>
                <a:gd name="T10" fmla="*/ 0 w 234"/>
                <a:gd name="T11" fmla="*/ 0 h 456"/>
                <a:gd name="T12" fmla="*/ 0 w 234"/>
                <a:gd name="T13" fmla="*/ 0 h 456"/>
              </a:gdLst>
              <a:ahLst/>
              <a:cxnLst>
                <a:cxn ang="0">
                  <a:pos x="T0" y="T1"/>
                </a:cxn>
                <a:cxn ang="0">
                  <a:pos x="T2" y="T3"/>
                </a:cxn>
                <a:cxn ang="0">
                  <a:pos x="T4" y="T5"/>
                </a:cxn>
                <a:cxn ang="0">
                  <a:pos x="T6" y="T7"/>
                </a:cxn>
                <a:cxn ang="0">
                  <a:pos x="T8" y="T9"/>
                </a:cxn>
                <a:cxn ang="0">
                  <a:pos x="T10" y="T11"/>
                </a:cxn>
                <a:cxn ang="0">
                  <a:pos x="T12" y="T13"/>
                </a:cxn>
              </a:cxnLst>
              <a:rect l="0" t="0" r="r" b="b"/>
              <a:pathLst>
                <a:path w="234" h="456">
                  <a:moveTo>
                    <a:pt x="0" y="0"/>
                  </a:moveTo>
                  <a:lnTo>
                    <a:pt x="234" y="44"/>
                  </a:lnTo>
                  <a:lnTo>
                    <a:pt x="234" y="456"/>
                  </a:lnTo>
                  <a:lnTo>
                    <a:pt x="0" y="410"/>
                  </a:lnTo>
                  <a:lnTo>
                    <a:pt x="0" y="0"/>
                  </a:lnTo>
                  <a:lnTo>
                    <a:pt x="0" y="0"/>
                  </a:lnTo>
                  <a:lnTo>
                    <a:pt x="0"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33" name="Freeform 24"/>
            <p:cNvSpPr>
              <a:spLocks noChangeArrowheads="1"/>
            </p:cNvSpPr>
            <p:nvPr/>
          </p:nvSpPr>
          <p:spPr bwMode="auto">
            <a:xfrm>
              <a:off x="1336" y="2791"/>
              <a:ext cx="113" cy="290"/>
            </a:xfrm>
            <a:custGeom>
              <a:avLst/>
              <a:gdLst>
                <a:gd name="T0" fmla="*/ 223 w 224"/>
                <a:gd name="T1" fmla="*/ 0 h 575"/>
                <a:gd name="T2" fmla="*/ 0 w 224"/>
                <a:gd name="T3" fmla="*/ 158 h 575"/>
                <a:gd name="T4" fmla="*/ 4 w 224"/>
                <a:gd name="T5" fmla="*/ 575 h 575"/>
                <a:gd name="T6" fmla="*/ 224 w 224"/>
                <a:gd name="T7" fmla="*/ 410 h 575"/>
                <a:gd name="T8" fmla="*/ 223 w 224"/>
                <a:gd name="T9" fmla="*/ 0 h 575"/>
                <a:gd name="T10" fmla="*/ 223 w 224"/>
                <a:gd name="T11" fmla="*/ 0 h 575"/>
                <a:gd name="T12" fmla="*/ 223 w 22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224" h="575">
                  <a:moveTo>
                    <a:pt x="223" y="0"/>
                  </a:moveTo>
                  <a:lnTo>
                    <a:pt x="0" y="158"/>
                  </a:lnTo>
                  <a:lnTo>
                    <a:pt x="4" y="575"/>
                  </a:lnTo>
                  <a:lnTo>
                    <a:pt x="224" y="410"/>
                  </a:lnTo>
                  <a:lnTo>
                    <a:pt x="223" y="0"/>
                  </a:lnTo>
                  <a:lnTo>
                    <a:pt x="223" y="0"/>
                  </a:lnTo>
                  <a:lnTo>
                    <a:pt x="22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36" name="Freeform 26"/>
            <p:cNvSpPr>
              <a:spLocks noChangeArrowheads="1"/>
            </p:cNvSpPr>
            <p:nvPr/>
          </p:nvSpPr>
          <p:spPr bwMode="auto">
            <a:xfrm>
              <a:off x="1221" y="2770"/>
              <a:ext cx="227" cy="102"/>
            </a:xfrm>
            <a:custGeom>
              <a:avLst/>
              <a:gdLst>
                <a:gd name="T0" fmla="*/ 449 w 449"/>
                <a:gd name="T1" fmla="*/ 40 h 202"/>
                <a:gd name="T2" fmla="*/ 232 w 449"/>
                <a:gd name="T3" fmla="*/ 202 h 202"/>
                <a:gd name="T4" fmla="*/ 0 w 449"/>
                <a:gd name="T5" fmla="*/ 158 h 202"/>
                <a:gd name="T6" fmla="*/ 225 w 449"/>
                <a:gd name="T7" fmla="*/ 0 h 202"/>
                <a:gd name="T8" fmla="*/ 449 w 449"/>
                <a:gd name="T9" fmla="*/ 40 h 202"/>
                <a:gd name="T10" fmla="*/ 449 w 449"/>
                <a:gd name="T11" fmla="*/ 40 h 202"/>
                <a:gd name="T12" fmla="*/ 449 w 449"/>
                <a:gd name="T13" fmla="*/ 40 h 202"/>
              </a:gdLst>
              <a:ahLst/>
              <a:cxnLst>
                <a:cxn ang="0">
                  <a:pos x="T0" y="T1"/>
                </a:cxn>
                <a:cxn ang="0">
                  <a:pos x="T2" y="T3"/>
                </a:cxn>
                <a:cxn ang="0">
                  <a:pos x="T4" y="T5"/>
                </a:cxn>
                <a:cxn ang="0">
                  <a:pos x="T6" y="T7"/>
                </a:cxn>
                <a:cxn ang="0">
                  <a:pos x="T8" y="T9"/>
                </a:cxn>
                <a:cxn ang="0">
                  <a:pos x="T10" y="T11"/>
                </a:cxn>
                <a:cxn ang="0">
                  <a:pos x="T12" y="T13"/>
                </a:cxn>
              </a:cxnLst>
              <a:rect l="0" t="0" r="r" b="b"/>
              <a:pathLst>
                <a:path w="449" h="202">
                  <a:moveTo>
                    <a:pt x="449" y="40"/>
                  </a:moveTo>
                  <a:lnTo>
                    <a:pt x="232" y="202"/>
                  </a:lnTo>
                  <a:lnTo>
                    <a:pt x="0" y="158"/>
                  </a:lnTo>
                  <a:lnTo>
                    <a:pt x="225" y="0"/>
                  </a:lnTo>
                  <a:lnTo>
                    <a:pt x="449" y="40"/>
                  </a:lnTo>
                  <a:lnTo>
                    <a:pt x="449" y="40"/>
                  </a:lnTo>
                  <a:lnTo>
                    <a:pt x="449" y="4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37" name="Freeform 28"/>
            <p:cNvSpPr>
              <a:spLocks noChangeArrowheads="1"/>
            </p:cNvSpPr>
            <p:nvPr/>
          </p:nvSpPr>
          <p:spPr bwMode="auto">
            <a:xfrm>
              <a:off x="1221" y="2790"/>
              <a:ext cx="227" cy="291"/>
            </a:xfrm>
            <a:custGeom>
              <a:avLst/>
              <a:gdLst>
                <a:gd name="T0" fmla="*/ 241 w 451"/>
                <a:gd name="T1" fmla="*/ 166 h 576"/>
                <a:gd name="T2" fmla="*/ 451 w 451"/>
                <a:gd name="T3" fmla="*/ 5 h 576"/>
                <a:gd name="T4" fmla="*/ 449 w 451"/>
                <a:gd name="T5" fmla="*/ 0 h 576"/>
                <a:gd name="T6" fmla="*/ 232 w 451"/>
                <a:gd name="T7" fmla="*/ 154 h 576"/>
                <a:gd name="T8" fmla="*/ 225 w 451"/>
                <a:gd name="T9" fmla="*/ 156 h 576"/>
                <a:gd name="T10" fmla="*/ 188 w 451"/>
                <a:gd name="T11" fmla="*/ 150 h 576"/>
                <a:gd name="T12" fmla="*/ 111 w 451"/>
                <a:gd name="T13" fmla="*/ 137 h 576"/>
                <a:gd name="T14" fmla="*/ 70 w 451"/>
                <a:gd name="T15" fmla="*/ 130 h 576"/>
                <a:gd name="T16" fmla="*/ 34 w 451"/>
                <a:gd name="T17" fmla="*/ 124 h 576"/>
                <a:gd name="T18" fmla="*/ 9 w 451"/>
                <a:gd name="T19" fmla="*/ 120 h 576"/>
                <a:gd name="T20" fmla="*/ 0 w 451"/>
                <a:gd name="T21" fmla="*/ 118 h 576"/>
                <a:gd name="T22" fmla="*/ 9 w 451"/>
                <a:gd name="T23" fmla="*/ 124 h 576"/>
                <a:gd name="T24" fmla="*/ 35 w 451"/>
                <a:gd name="T25" fmla="*/ 129 h 576"/>
                <a:gd name="T26" fmla="*/ 71 w 451"/>
                <a:gd name="T27" fmla="*/ 136 h 576"/>
                <a:gd name="T28" fmla="*/ 112 w 451"/>
                <a:gd name="T29" fmla="*/ 144 h 576"/>
                <a:gd name="T30" fmla="*/ 190 w 451"/>
                <a:gd name="T31" fmla="*/ 159 h 576"/>
                <a:gd name="T32" fmla="*/ 227 w 451"/>
                <a:gd name="T33" fmla="*/ 166 h 576"/>
                <a:gd name="T34" fmla="*/ 230 w 451"/>
                <a:gd name="T35" fmla="*/ 169 h 576"/>
                <a:gd name="T36" fmla="*/ 230 w 451"/>
                <a:gd name="T37" fmla="*/ 576 h 576"/>
                <a:gd name="T38" fmla="*/ 238 w 451"/>
                <a:gd name="T39" fmla="*/ 566 h 576"/>
                <a:gd name="T40" fmla="*/ 238 w 451"/>
                <a:gd name="T41" fmla="*/ 534 h 576"/>
                <a:gd name="T42" fmla="*/ 238 w 451"/>
                <a:gd name="T43" fmla="*/ 510 h 576"/>
                <a:gd name="T44" fmla="*/ 238 w 451"/>
                <a:gd name="T45" fmla="*/ 497 h 576"/>
                <a:gd name="T46" fmla="*/ 238 w 451"/>
                <a:gd name="T47" fmla="*/ 483 h 576"/>
                <a:gd name="T48" fmla="*/ 238 w 451"/>
                <a:gd name="T49" fmla="*/ 452 h 576"/>
                <a:gd name="T50" fmla="*/ 238 w 451"/>
                <a:gd name="T51" fmla="*/ 419 h 576"/>
                <a:gd name="T52" fmla="*/ 238 w 451"/>
                <a:gd name="T53" fmla="*/ 350 h 576"/>
                <a:gd name="T54" fmla="*/ 238 w 451"/>
                <a:gd name="T55" fmla="*/ 283 h 576"/>
                <a:gd name="T56" fmla="*/ 238 w 451"/>
                <a:gd name="T57" fmla="*/ 226 h 576"/>
                <a:gd name="T58" fmla="*/ 238 w 451"/>
                <a:gd name="T59" fmla="*/ 170 h 576"/>
                <a:gd name="T60" fmla="*/ 241 w 451"/>
                <a:gd name="T61" fmla="*/ 166 h 576"/>
                <a:gd name="T62" fmla="*/ 241 w 451"/>
                <a:gd name="T63" fmla="*/ 166 h 576"/>
                <a:gd name="T64" fmla="*/ 241 w 451"/>
                <a:gd name="T65" fmla="*/ 16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1" h="576">
                  <a:moveTo>
                    <a:pt x="241" y="166"/>
                  </a:moveTo>
                  <a:lnTo>
                    <a:pt x="451" y="5"/>
                  </a:lnTo>
                  <a:lnTo>
                    <a:pt x="449" y="0"/>
                  </a:lnTo>
                  <a:lnTo>
                    <a:pt x="232" y="154"/>
                  </a:lnTo>
                  <a:cubicBezTo>
                    <a:pt x="230" y="156"/>
                    <a:pt x="228" y="156"/>
                    <a:pt x="225" y="156"/>
                  </a:cubicBezTo>
                  <a:cubicBezTo>
                    <a:pt x="224" y="156"/>
                    <a:pt x="212" y="154"/>
                    <a:pt x="188" y="150"/>
                  </a:cubicBezTo>
                  <a:cubicBezTo>
                    <a:pt x="169" y="147"/>
                    <a:pt x="144" y="142"/>
                    <a:pt x="111" y="137"/>
                  </a:cubicBezTo>
                  <a:cubicBezTo>
                    <a:pt x="98" y="135"/>
                    <a:pt x="85" y="132"/>
                    <a:pt x="70" y="130"/>
                  </a:cubicBezTo>
                  <a:cubicBezTo>
                    <a:pt x="59" y="128"/>
                    <a:pt x="47" y="126"/>
                    <a:pt x="34" y="124"/>
                  </a:cubicBezTo>
                  <a:cubicBezTo>
                    <a:pt x="25" y="123"/>
                    <a:pt x="17" y="121"/>
                    <a:pt x="9" y="120"/>
                  </a:cubicBezTo>
                  <a:cubicBezTo>
                    <a:pt x="5" y="119"/>
                    <a:pt x="2" y="119"/>
                    <a:pt x="0" y="118"/>
                  </a:cubicBezTo>
                  <a:cubicBezTo>
                    <a:pt x="2" y="122"/>
                    <a:pt x="5" y="124"/>
                    <a:pt x="9" y="124"/>
                  </a:cubicBezTo>
                  <a:cubicBezTo>
                    <a:pt x="17" y="126"/>
                    <a:pt x="26" y="128"/>
                    <a:pt x="35" y="129"/>
                  </a:cubicBezTo>
                  <a:cubicBezTo>
                    <a:pt x="47" y="132"/>
                    <a:pt x="59" y="134"/>
                    <a:pt x="71" y="136"/>
                  </a:cubicBezTo>
                  <a:cubicBezTo>
                    <a:pt x="85" y="139"/>
                    <a:pt x="99" y="141"/>
                    <a:pt x="112" y="144"/>
                  </a:cubicBezTo>
                  <a:cubicBezTo>
                    <a:pt x="145" y="150"/>
                    <a:pt x="171" y="155"/>
                    <a:pt x="190" y="159"/>
                  </a:cubicBezTo>
                  <a:cubicBezTo>
                    <a:pt x="214" y="163"/>
                    <a:pt x="226" y="166"/>
                    <a:pt x="227" y="166"/>
                  </a:cubicBezTo>
                  <a:cubicBezTo>
                    <a:pt x="228" y="166"/>
                    <a:pt x="229" y="167"/>
                    <a:pt x="230" y="169"/>
                  </a:cubicBezTo>
                  <a:lnTo>
                    <a:pt x="230" y="576"/>
                  </a:lnTo>
                  <a:cubicBezTo>
                    <a:pt x="235" y="575"/>
                    <a:pt x="238" y="572"/>
                    <a:pt x="238" y="566"/>
                  </a:cubicBezTo>
                  <a:cubicBezTo>
                    <a:pt x="238" y="560"/>
                    <a:pt x="238" y="549"/>
                    <a:pt x="238" y="534"/>
                  </a:cubicBezTo>
                  <a:cubicBezTo>
                    <a:pt x="238" y="528"/>
                    <a:pt x="238" y="520"/>
                    <a:pt x="238" y="510"/>
                  </a:cubicBezTo>
                  <a:cubicBezTo>
                    <a:pt x="238" y="506"/>
                    <a:pt x="238" y="501"/>
                    <a:pt x="238" y="497"/>
                  </a:cubicBezTo>
                  <a:cubicBezTo>
                    <a:pt x="238" y="492"/>
                    <a:pt x="238" y="487"/>
                    <a:pt x="238" y="483"/>
                  </a:cubicBezTo>
                  <a:cubicBezTo>
                    <a:pt x="238" y="470"/>
                    <a:pt x="238" y="460"/>
                    <a:pt x="238" y="452"/>
                  </a:cubicBezTo>
                  <a:cubicBezTo>
                    <a:pt x="238" y="440"/>
                    <a:pt x="238" y="429"/>
                    <a:pt x="238" y="419"/>
                  </a:cubicBezTo>
                  <a:cubicBezTo>
                    <a:pt x="238" y="393"/>
                    <a:pt x="238" y="370"/>
                    <a:pt x="238" y="350"/>
                  </a:cubicBezTo>
                  <a:cubicBezTo>
                    <a:pt x="238" y="325"/>
                    <a:pt x="238" y="302"/>
                    <a:pt x="238" y="283"/>
                  </a:cubicBezTo>
                  <a:cubicBezTo>
                    <a:pt x="238" y="261"/>
                    <a:pt x="238" y="242"/>
                    <a:pt x="238" y="226"/>
                  </a:cubicBezTo>
                  <a:cubicBezTo>
                    <a:pt x="238" y="189"/>
                    <a:pt x="238" y="171"/>
                    <a:pt x="238" y="170"/>
                  </a:cubicBezTo>
                  <a:cubicBezTo>
                    <a:pt x="238" y="168"/>
                    <a:pt x="239" y="167"/>
                    <a:pt x="241" y="166"/>
                  </a:cubicBezTo>
                  <a:lnTo>
                    <a:pt x="241" y="166"/>
                  </a:lnTo>
                  <a:lnTo>
                    <a:pt x="241" y="166"/>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38" name="Freeform 30"/>
            <p:cNvSpPr>
              <a:spLocks noChangeArrowheads="1"/>
            </p:cNvSpPr>
            <p:nvPr/>
          </p:nvSpPr>
          <p:spPr bwMode="auto">
            <a:xfrm>
              <a:off x="1221" y="2928"/>
              <a:ext cx="229" cy="90"/>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39" name="Freeform 32"/>
            <p:cNvSpPr>
              <a:spLocks/>
            </p:cNvSpPr>
            <p:nvPr/>
          </p:nvSpPr>
          <p:spPr bwMode="auto">
            <a:xfrm>
              <a:off x="1221" y="2928"/>
              <a:ext cx="228" cy="83"/>
            </a:xfrm>
            <a:custGeom>
              <a:avLst/>
              <a:gdLst>
                <a:gd name="T0" fmla="*/ 0 w 453"/>
                <a:gd name="T1" fmla="*/ 118 h 166"/>
                <a:gd name="T2" fmla="*/ 234 w 453"/>
                <a:gd name="T3" fmla="*/ 166 h 166"/>
                <a:gd name="T4" fmla="*/ 453 w 453"/>
                <a:gd name="T5" fmla="*/ 0 h 166"/>
              </a:gdLst>
              <a:ahLst/>
              <a:cxnLst>
                <a:cxn ang="0">
                  <a:pos x="T0" y="T1"/>
                </a:cxn>
                <a:cxn ang="0">
                  <a:pos x="T2" y="T3"/>
                </a:cxn>
                <a:cxn ang="0">
                  <a:pos x="T4" y="T5"/>
                </a:cxn>
              </a:cxnLst>
              <a:rect l="0" t="0" r="r" b="b"/>
              <a:pathLst>
                <a:path w="453" h="166">
                  <a:moveTo>
                    <a:pt x="0" y="118"/>
                  </a:moveTo>
                  <a:lnTo>
                    <a:pt x="234" y="166"/>
                  </a:lnTo>
                  <a:lnTo>
                    <a:pt x="453" y="0"/>
                  </a:lnTo>
                </a:path>
              </a:pathLst>
            </a:custGeom>
            <a:noFill/>
            <a:ln w="6399">
              <a:solidFill>
                <a:srgbClr val="757575"/>
              </a:solidFill>
              <a:round/>
              <a:headEnd/>
              <a:tailEnd/>
            </a:ln>
            <a:effectLst>
              <a:outerShdw dist="38100" dir="2700000" rotWithShape="0">
                <a:srgbClr val="000000">
                  <a:alpha val="39999"/>
                </a:srgbClr>
              </a:outerShdw>
            </a:effectLst>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40" name="Freeform 34"/>
            <p:cNvSpPr>
              <a:spLocks noChangeArrowheads="1"/>
            </p:cNvSpPr>
            <p:nvPr/>
          </p:nvSpPr>
          <p:spPr bwMode="auto">
            <a:xfrm>
              <a:off x="1221" y="2858"/>
              <a:ext cx="229" cy="90"/>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41" name="Freeform 36"/>
            <p:cNvSpPr>
              <a:spLocks/>
            </p:cNvSpPr>
            <p:nvPr/>
          </p:nvSpPr>
          <p:spPr bwMode="auto">
            <a:xfrm>
              <a:off x="1221" y="2858"/>
              <a:ext cx="228" cy="84"/>
            </a:xfrm>
            <a:custGeom>
              <a:avLst/>
              <a:gdLst>
                <a:gd name="T0" fmla="*/ 0 w 453"/>
                <a:gd name="T1" fmla="*/ 118 h 166"/>
                <a:gd name="T2" fmla="*/ 234 w 453"/>
                <a:gd name="T3" fmla="*/ 166 h 166"/>
                <a:gd name="T4" fmla="*/ 453 w 453"/>
                <a:gd name="T5" fmla="*/ 0 h 166"/>
              </a:gdLst>
              <a:ahLst/>
              <a:cxnLst>
                <a:cxn ang="0">
                  <a:pos x="T0" y="T1"/>
                </a:cxn>
                <a:cxn ang="0">
                  <a:pos x="T2" y="T3"/>
                </a:cxn>
                <a:cxn ang="0">
                  <a:pos x="T4" y="T5"/>
                </a:cxn>
              </a:cxnLst>
              <a:rect l="0" t="0" r="r" b="b"/>
              <a:pathLst>
                <a:path w="453" h="166">
                  <a:moveTo>
                    <a:pt x="0" y="118"/>
                  </a:moveTo>
                  <a:lnTo>
                    <a:pt x="234" y="166"/>
                  </a:lnTo>
                  <a:lnTo>
                    <a:pt x="453" y="0"/>
                  </a:lnTo>
                </a:path>
              </a:pathLst>
            </a:custGeom>
            <a:noFill/>
            <a:ln w="6399">
              <a:solidFill>
                <a:srgbClr val="757575"/>
              </a:solidFill>
              <a:round/>
              <a:headEnd/>
              <a:tailEnd/>
            </a:ln>
            <a:effectLst>
              <a:outerShdw dist="38100" dir="2700000" rotWithShape="0">
                <a:srgbClr val="000000">
                  <a:alpha val="39999"/>
                </a:srgbClr>
              </a:outerShdw>
            </a:effectLst>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42" name="Freeform 38"/>
            <p:cNvSpPr>
              <a:spLocks/>
            </p:cNvSpPr>
            <p:nvPr/>
          </p:nvSpPr>
          <p:spPr bwMode="auto">
            <a:xfrm>
              <a:off x="1221" y="2770"/>
              <a:ext cx="228" cy="312"/>
            </a:xfrm>
            <a:custGeom>
              <a:avLst/>
              <a:gdLst>
                <a:gd name="T0" fmla="*/ 228 w 453"/>
                <a:gd name="T1" fmla="*/ 0 h 617"/>
                <a:gd name="T2" fmla="*/ 0 w 453"/>
                <a:gd name="T3" fmla="*/ 158 h 617"/>
                <a:gd name="T4" fmla="*/ 0 w 453"/>
                <a:gd name="T5" fmla="*/ 570 h 617"/>
                <a:gd name="T6" fmla="*/ 234 w 453"/>
                <a:gd name="T7" fmla="*/ 617 h 617"/>
                <a:gd name="T8" fmla="*/ 453 w 453"/>
                <a:gd name="T9" fmla="*/ 451 h 617"/>
                <a:gd name="T10" fmla="*/ 453 w 453"/>
                <a:gd name="T11" fmla="*/ 40 h 617"/>
                <a:gd name="T12" fmla="*/ 228 w 453"/>
                <a:gd name="T13" fmla="*/ 0 h 617"/>
                <a:gd name="T14" fmla="*/ 228 w 453"/>
                <a:gd name="T15" fmla="*/ 0 h 617"/>
                <a:gd name="T16" fmla="*/ 228 w 453"/>
                <a:gd name="T17" fmla="*/ 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617">
                  <a:moveTo>
                    <a:pt x="228" y="0"/>
                  </a:moveTo>
                  <a:lnTo>
                    <a:pt x="0" y="158"/>
                  </a:lnTo>
                  <a:lnTo>
                    <a:pt x="0" y="570"/>
                  </a:lnTo>
                  <a:lnTo>
                    <a:pt x="234" y="617"/>
                  </a:lnTo>
                  <a:lnTo>
                    <a:pt x="453" y="451"/>
                  </a:lnTo>
                  <a:lnTo>
                    <a:pt x="453" y="40"/>
                  </a:lnTo>
                  <a:lnTo>
                    <a:pt x="228" y="0"/>
                  </a:lnTo>
                  <a:lnTo>
                    <a:pt x="228" y="0"/>
                  </a:lnTo>
                  <a:lnTo>
                    <a:pt x="228" y="0"/>
                  </a:lnTo>
                  <a:close/>
                </a:path>
              </a:pathLst>
            </a:custGeom>
            <a:noFill/>
            <a:ln w="6399">
              <a:solidFill>
                <a:srgbClr val="757575"/>
              </a:solidFill>
              <a:round/>
              <a:headEnd/>
              <a:tailEnd/>
            </a:ln>
            <a:effectLst>
              <a:outerShdw dist="38100" dir="2700000" rotWithShape="0">
                <a:srgbClr val="000000">
                  <a:alpha val="39999"/>
                </a:srgbClr>
              </a:outerShdw>
            </a:effectLst>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43" name="Freeform 40"/>
            <p:cNvSpPr>
              <a:spLocks noChangeArrowheads="1"/>
            </p:cNvSpPr>
            <p:nvPr/>
          </p:nvSpPr>
          <p:spPr bwMode="auto">
            <a:xfrm>
              <a:off x="1317" y="3090"/>
              <a:ext cx="14" cy="8"/>
            </a:xfrm>
            <a:custGeom>
              <a:avLst/>
              <a:gdLst>
                <a:gd name="T0" fmla="*/ 17 w 27"/>
                <a:gd name="T1" fmla="*/ 1 h 14"/>
                <a:gd name="T2" fmla="*/ 27 w 27"/>
                <a:gd name="T3" fmla="*/ 0 h 14"/>
                <a:gd name="T4" fmla="*/ 27 w 27"/>
                <a:gd name="T5" fmla="*/ 1 h 14"/>
                <a:gd name="T6" fmla="*/ 13 w 27"/>
                <a:gd name="T7" fmla="*/ 14 h 14"/>
                <a:gd name="T8" fmla="*/ 0 w 27"/>
                <a:gd name="T9" fmla="*/ 5 h 14"/>
                <a:gd name="T10" fmla="*/ 17 w 27"/>
                <a:gd name="T11" fmla="*/ 1 h 14"/>
                <a:gd name="T12" fmla="*/ 17 w 27"/>
                <a:gd name="T13" fmla="*/ 1 h 14"/>
                <a:gd name="T14" fmla="*/ 17 w 27"/>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14">
                  <a:moveTo>
                    <a:pt x="17" y="1"/>
                  </a:moveTo>
                  <a:cubicBezTo>
                    <a:pt x="20" y="0"/>
                    <a:pt x="24" y="0"/>
                    <a:pt x="27" y="0"/>
                  </a:cubicBezTo>
                  <a:cubicBezTo>
                    <a:pt x="27" y="0"/>
                    <a:pt x="27" y="1"/>
                    <a:pt x="27" y="1"/>
                  </a:cubicBezTo>
                  <a:cubicBezTo>
                    <a:pt x="27" y="9"/>
                    <a:pt x="23" y="14"/>
                    <a:pt x="13" y="14"/>
                  </a:cubicBezTo>
                  <a:cubicBezTo>
                    <a:pt x="6" y="14"/>
                    <a:pt x="2" y="11"/>
                    <a:pt x="0" y="5"/>
                  </a:cubicBezTo>
                  <a:cubicBezTo>
                    <a:pt x="5" y="3"/>
                    <a:pt x="11" y="2"/>
                    <a:pt x="17" y="1"/>
                  </a:cubicBezTo>
                  <a:lnTo>
                    <a:pt x="17" y="1"/>
                  </a:lnTo>
                  <a:lnTo>
                    <a:pt x="17" y="1"/>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44" name="Freeform 42"/>
            <p:cNvSpPr>
              <a:spLocks noChangeArrowheads="1"/>
            </p:cNvSpPr>
            <p:nvPr/>
          </p:nvSpPr>
          <p:spPr bwMode="auto">
            <a:xfrm>
              <a:off x="1317" y="3083"/>
              <a:ext cx="13" cy="13"/>
            </a:xfrm>
            <a:custGeom>
              <a:avLst/>
              <a:gdLst>
                <a:gd name="T0" fmla="*/ 25 w 25"/>
                <a:gd name="T1" fmla="*/ 13 h 26"/>
                <a:gd name="T2" fmla="*/ 12 w 25"/>
                <a:gd name="T3" fmla="*/ 26 h 26"/>
                <a:gd name="T4" fmla="*/ 0 w 25"/>
                <a:gd name="T5" fmla="*/ 13 h 26"/>
                <a:gd name="T6" fmla="*/ 12 w 25"/>
                <a:gd name="T7" fmla="*/ 0 h 26"/>
                <a:gd name="T8" fmla="*/ 25 w 25"/>
                <a:gd name="T9" fmla="*/ 13 h 26"/>
                <a:gd name="T10" fmla="*/ 25 w 25"/>
                <a:gd name="T11" fmla="*/ 13 h 26"/>
                <a:gd name="T12" fmla="*/ 25 w 25"/>
                <a:gd name="T13" fmla="*/ 13 h 26"/>
              </a:gdLst>
              <a:ahLst/>
              <a:cxnLst>
                <a:cxn ang="0">
                  <a:pos x="T0" y="T1"/>
                </a:cxn>
                <a:cxn ang="0">
                  <a:pos x="T2" y="T3"/>
                </a:cxn>
                <a:cxn ang="0">
                  <a:pos x="T4" y="T5"/>
                </a:cxn>
                <a:cxn ang="0">
                  <a:pos x="T6" y="T7"/>
                </a:cxn>
                <a:cxn ang="0">
                  <a:pos x="T8" y="T9"/>
                </a:cxn>
                <a:cxn ang="0">
                  <a:pos x="T10" y="T11"/>
                </a:cxn>
                <a:cxn ang="0">
                  <a:pos x="T12" y="T13"/>
                </a:cxn>
              </a:cxnLst>
              <a:rect l="0" t="0" r="r" b="b"/>
              <a:pathLst>
                <a:path w="25" h="26">
                  <a:moveTo>
                    <a:pt x="25" y="13"/>
                  </a:moveTo>
                  <a:cubicBezTo>
                    <a:pt x="25" y="22"/>
                    <a:pt x="21" y="26"/>
                    <a:pt x="12" y="26"/>
                  </a:cubicBezTo>
                  <a:cubicBezTo>
                    <a:pt x="4" y="26"/>
                    <a:pt x="0" y="22"/>
                    <a:pt x="0" y="13"/>
                  </a:cubicBezTo>
                  <a:cubicBezTo>
                    <a:pt x="0" y="4"/>
                    <a:pt x="4" y="0"/>
                    <a:pt x="12" y="0"/>
                  </a:cubicBezTo>
                  <a:cubicBezTo>
                    <a:pt x="21" y="0"/>
                    <a:pt x="25" y="4"/>
                    <a:pt x="25" y="13"/>
                  </a:cubicBezTo>
                  <a:lnTo>
                    <a:pt x="25" y="13"/>
                  </a:lnTo>
                  <a:lnTo>
                    <a:pt x="25" y="13"/>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45" name="Freeform 44"/>
            <p:cNvSpPr>
              <a:spLocks noChangeArrowheads="1"/>
            </p:cNvSpPr>
            <p:nvPr/>
          </p:nvSpPr>
          <p:spPr bwMode="auto">
            <a:xfrm>
              <a:off x="1318" y="3084"/>
              <a:ext cx="10" cy="11"/>
            </a:xfrm>
            <a:custGeom>
              <a:avLst/>
              <a:gdLst>
                <a:gd name="T0" fmla="*/ 20 w 20"/>
                <a:gd name="T1" fmla="*/ 11 h 22"/>
                <a:gd name="T2" fmla="*/ 9 w 20"/>
                <a:gd name="T3" fmla="*/ 22 h 22"/>
                <a:gd name="T4" fmla="*/ 0 w 20"/>
                <a:gd name="T5" fmla="*/ 11 h 22"/>
                <a:gd name="T6" fmla="*/ 9 w 20"/>
                <a:gd name="T7" fmla="*/ 0 h 22"/>
                <a:gd name="T8" fmla="*/ 20 w 20"/>
                <a:gd name="T9" fmla="*/ 11 h 22"/>
                <a:gd name="T10" fmla="*/ 20 w 20"/>
                <a:gd name="T11" fmla="*/ 11 h 22"/>
                <a:gd name="T12" fmla="*/ 20 w 20"/>
                <a:gd name="T13" fmla="*/ 11 h 22"/>
              </a:gdLst>
              <a:ahLst/>
              <a:cxnLst>
                <a:cxn ang="0">
                  <a:pos x="T0" y="T1"/>
                </a:cxn>
                <a:cxn ang="0">
                  <a:pos x="T2" y="T3"/>
                </a:cxn>
                <a:cxn ang="0">
                  <a:pos x="T4" y="T5"/>
                </a:cxn>
                <a:cxn ang="0">
                  <a:pos x="T6" y="T7"/>
                </a:cxn>
                <a:cxn ang="0">
                  <a:pos x="T8" y="T9"/>
                </a:cxn>
                <a:cxn ang="0">
                  <a:pos x="T10" y="T11"/>
                </a:cxn>
                <a:cxn ang="0">
                  <a:pos x="T12" y="T13"/>
                </a:cxn>
              </a:cxnLst>
              <a:rect l="0" t="0" r="r" b="b"/>
              <a:pathLst>
                <a:path w="20" h="22">
                  <a:moveTo>
                    <a:pt x="20" y="11"/>
                  </a:moveTo>
                  <a:cubicBezTo>
                    <a:pt x="20" y="18"/>
                    <a:pt x="16" y="22"/>
                    <a:pt x="9" y="22"/>
                  </a:cubicBezTo>
                  <a:cubicBezTo>
                    <a:pt x="3" y="22"/>
                    <a:pt x="0" y="18"/>
                    <a:pt x="0" y="11"/>
                  </a:cubicBezTo>
                  <a:cubicBezTo>
                    <a:pt x="0" y="3"/>
                    <a:pt x="3" y="0"/>
                    <a:pt x="9" y="0"/>
                  </a:cubicBezTo>
                  <a:cubicBezTo>
                    <a:pt x="16" y="0"/>
                    <a:pt x="20" y="3"/>
                    <a:pt x="20" y="11"/>
                  </a:cubicBezTo>
                  <a:lnTo>
                    <a:pt x="20" y="11"/>
                  </a:lnTo>
                  <a:lnTo>
                    <a:pt x="20" y="11"/>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46" name="Freeform 46"/>
            <p:cNvSpPr>
              <a:spLocks noChangeArrowheads="1"/>
            </p:cNvSpPr>
            <p:nvPr/>
          </p:nvSpPr>
          <p:spPr bwMode="auto">
            <a:xfrm>
              <a:off x="1319" y="3085"/>
              <a:ext cx="8" cy="5"/>
            </a:xfrm>
            <a:custGeom>
              <a:avLst/>
              <a:gdLst>
                <a:gd name="T0" fmla="*/ 9 w 14"/>
                <a:gd name="T1" fmla="*/ 1 h 11"/>
                <a:gd name="T2" fmla="*/ 14 w 14"/>
                <a:gd name="T3" fmla="*/ 3 h 11"/>
                <a:gd name="T4" fmla="*/ 8 w 14"/>
                <a:gd name="T5" fmla="*/ 0 h 11"/>
                <a:gd name="T6" fmla="*/ 0 w 14"/>
                <a:gd name="T7" fmla="*/ 9 h 11"/>
                <a:gd name="T8" fmla="*/ 0 w 14"/>
                <a:gd name="T9" fmla="*/ 11 h 11"/>
                <a:gd name="T10" fmla="*/ 9 w 14"/>
                <a:gd name="T11" fmla="*/ 1 h 11"/>
                <a:gd name="T12" fmla="*/ 9 w 14"/>
                <a:gd name="T13" fmla="*/ 1 h 11"/>
                <a:gd name="T14" fmla="*/ 9 w 14"/>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1">
                  <a:moveTo>
                    <a:pt x="9" y="1"/>
                  </a:moveTo>
                  <a:cubicBezTo>
                    <a:pt x="11" y="1"/>
                    <a:pt x="13" y="2"/>
                    <a:pt x="14" y="3"/>
                  </a:cubicBezTo>
                  <a:cubicBezTo>
                    <a:pt x="13" y="1"/>
                    <a:pt x="11" y="0"/>
                    <a:pt x="8" y="0"/>
                  </a:cubicBezTo>
                  <a:cubicBezTo>
                    <a:pt x="2" y="0"/>
                    <a:pt x="0" y="3"/>
                    <a:pt x="0" y="9"/>
                  </a:cubicBezTo>
                  <a:cubicBezTo>
                    <a:pt x="0" y="9"/>
                    <a:pt x="0" y="10"/>
                    <a:pt x="0" y="11"/>
                  </a:cubicBezTo>
                  <a:cubicBezTo>
                    <a:pt x="0" y="4"/>
                    <a:pt x="3" y="1"/>
                    <a:pt x="9" y="1"/>
                  </a:cubicBezTo>
                  <a:lnTo>
                    <a:pt x="9" y="1"/>
                  </a:lnTo>
                  <a:lnTo>
                    <a:pt x="9" y="1"/>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grpSp>
      <p:sp>
        <p:nvSpPr>
          <p:cNvPr id="47" name="Freeform 13"/>
          <p:cNvSpPr>
            <a:spLocks noChangeArrowheads="1"/>
          </p:cNvSpPr>
          <p:nvPr/>
        </p:nvSpPr>
        <p:spPr bwMode="auto">
          <a:xfrm>
            <a:off x="2398910" y="4786502"/>
            <a:ext cx="187325" cy="365125"/>
          </a:xfrm>
          <a:custGeom>
            <a:avLst/>
            <a:gdLst>
              <a:gd name="T0" fmla="*/ 0 w 234"/>
              <a:gd name="T1" fmla="*/ 0 h 456"/>
              <a:gd name="T2" fmla="*/ 234 w 234"/>
              <a:gd name="T3" fmla="*/ 38 h 456"/>
              <a:gd name="T4" fmla="*/ 234 w 234"/>
              <a:gd name="T5" fmla="*/ 456 h 456"/>
              <a:gd name="T6" fmla="*/ 0 w 234"/>
              <a:gd name="T7" fmla="*/ 410 h 456"/>
              <a:gd name="T8" fmla="*/ 0 w 234"/>
              <a:gd name="T9" fmla="*/ 0 h 456"/>
              <a:gd name="T10" fmla="*/ 0 w 234"/>
              <a:gd name="T11" fmla="*/ 0 h 456"/>
              <a:gd name="T12" fmla="*/ 0 w 234"/>
              <a:gd name="T13" fmla="*/ 0 h 456"/>
            </a:gdLst>
            <a:ahLst/>
            <a:cxnLst>
              <a:cxn ang="0">
                <a:pos x="T0" y="T1"/>
              </a:cxn>
              <a:cxn ang="0">
                <a:pos x="T2" y="T3"/>
              </a:cxn>
              <a:cxn ang="0">
                <a:pos x="T4" y="T5"/>
              </a:cxn>
              <a:cxn ang="0">
                <a:pos x="T6" y="T7"/>
              </a:cxn>
              <a:cxn ang="0">
                <a:pos x="T8" y="T9"/>
              </a:cxn>
              <a:cxn ang="0">
                <a:pos x="T10" y="T11"/>
              </a:cxn>
              <a:cxn ang="0">
                <a:pos x="T12" y="T13"/>
              </a:cxn>
            </a:cxnLst>
            <a:rect l="0" t="0" r="r" b="b"/>
            <a:pathLst>
              <a:path w="234" h="456">
                <a:moveTo>
                  <a:pt x="0" y="0"/>
                </a:moveTo>
                <a:lnTo>
                  <a:pt x="234" y="38"/>
                </a:lnTo>
                <a:lnTo>
                  <a:pt x="234" y="456"/>
                </a:lnTo>
                <a:lnTo>
                  <a:pt x="0" y="410"/>
                </a:lnTo>
                <a:lnTo>
                  <a:pt x="0" y="0"/>
                </a:lnTo>
                <a:lnTo>
                  <a:pt x="0" y="0"/>
                </a:lnTo>
                <a:lnTo>
                  <a:pt x="0" y="0"/>
                </a:lnTo>
                <a:close/>
              </a:path>
            </a:pathLst>
          </a:custGeom>
          <a:solidFill>
            <a:srgbClr val="828999"/>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8" name="Freeform 15"/>
          <p:cNvSpPr>
            <a:spLocks noChangeArrowheads="1"/>
          </p:cNvSpPr>
          <p:nvPr/>
        </p:nvSpPr>
        <p:spPr bwMode="auto">
          <a:xfrm>
            <a:off x="2583060" y="4689665"/>
            <a:ext cx="179388" cy="460375"/>
          </a:xfrm>
          <a:custGeom>
            <a:avLst/>
            <a:gdLst>
              <a:gd name="T0" fmla="*/ 223 w 224"/>
              <a:gd name="T1" fmla="*/ 0 h 575"/>
              <a:gd name="T2" fmla="*/ 0 w 224"/>
              <a:gd name="T3" fmla="*/ 158 h 575"/>
              <a:gd name="T4" fmla="*/ 4 w 224"/>
              <a:gd name="T5" fmla="*/ 575 h 575"/>
              <a:gd name="T6" fmla="*/ 224 w 224"/>
              <a:gd name="T7" fmla="*/ 411 h 575"/>
              <a:gd name="T8" fmla="*/ 223 w 224"/>
              <a:gd name="T9" fmla="*/ 0 h 575"/>
              <a:gd name="T10" fmla="*/ 223 w 224"/>
              <a:gd name="T11" fmla="*/ 0 h 575"/>
              <a:gd name="T12" fmla="*/ 223 w 22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224" h="575">
                <a:moveTo>
                  <a:pt x="223" y="0"/>
                </a:moveTo>
                <a:lnTo>
                  <a:pt x="0" y="158"/>
                </a:lnTo>
                <a:lnTo>
                  <a:pt x="4" y="575"/>
                </a:lnTo>
                <a:lnTo>
                  <a:pt x="224" y="411"/>
                </a:lnTo>
                <a:lnTo>
                  <a:pt x="223" y="0"/>
                </a:lnTo>
                <a:lnTo>
                  <a:pt x="223" y="0"/>
                </a:lnTo>
                <a:lnTo>
                  <a:pt x="223" y="0"/>
                </a:lnTo>
                <a:close/>
              </a:path>
            </a:pathLst>
          </a:custGeom>
          <a:solidFill>
            <a:srgbClr val="757A8A"/>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0" name="Freeform 17"/>
          <p:cNvSpPr>
            <a:spLocks noChangeArrowheads="1"/>
          </p:cNvSpPr>
          <p:nvPr/>
        </p:nvSpPr>
        <p:spPr bwMode="auto">
          <a:xfrm>
            <a:off x="2400498" y="4984940"/>
            <a:ext cx="363537" cy="142875"/>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6D7384"/>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3" name="Freeform 19"/>
          <p:cNvSpPr>
            <a:spLocks/>
          </p:cNvSpPr>
          <p:nvPr/>
        </p:nvSpPr>
        <p:spPr bwMode="auto">
          <a:xfrm>
            <a:off x="2400498" y="4689665"/>
            <a:ext cx="361950" cy="461962"/>
          </a:xfrm>
          <a:custGeom>
            <a:avLst/>
            <a:gdLst>
              <a:gd name="T0" fmla="*/ 228 w 453"/>
              <a:gd name="T1" fmla="*/ 159 h 577"/>
              <a:gd name="T2" fmla="*/ 0 w 453"/>
              <a:gd name="T3" fmla="*/ 118 h 577"/>
              <a:gd name="T4" fmla="*/ 0 w 453"/>
              <a:gd name="T5" fmla="*/ 529 h 577"/>
              <a:gd name="T6" fmla="*/ 234 w 453"/>
              <a:gd name="T7" fmla="*/ 577 h 577"/>
              <a:gd name="T8" fmla="*/ 453 w 453"/>
              <a:gd name="T9" fmla="*/ 411 h 577"/>
              <a:gd name="T10" fmla="*/ 453 w 453"/>
              <a:gd name="T11" fmla="*/ 0 h 577"/>
              <a:gd name="T12" fmla="*/ 228 w 453"/>
              <a:gd name="T13" fmla="*/ 159 h 577"/>
              <a:gd name="T14" fmla="*/ 228 w 453"/>
              <a:gd name="T15" fmla="*/ 159 h 577"/>
              <a:gd name="T16" fmla="*/ 228 w 453"/>
              <a:gd name="T17" fmla="*/ 15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77">
                <a:moveTo>
                  <a:pt x="228" y="159"/>
                </a:moveTo>
                <a:lnTo>
                  <a:pt x="0" y="118"/>
                </a:lnTo>
                <a:lnTo>
                  <a:pt x="0" y="529"/>
                </a:lnTo>
                <a:lnTo>
                  <a:pt x="234" y="577"/>
                </a:lnTo>
                <a:lnTo>
                  <a:pt x="453" y="411"/>
                </a:lnTo>
                <a:lnTo>
                  <a:pt x="453" y="0"/>
                </a:lnTo>
                <a:lnTo>
                  <a:pt x="228" y="159"/>
                </a:lnTo>
                <a:lnTo>
                  <a:pt x="228" y="159"/>
                </a:lnTo>
                <a:lnTo>
                  <a:pt x="228" y="159"/>
                </a:lnTo>
                <a:close/>
              </a:path>
            </a:pathLst>
          </a:custGeom>
          <a:noFill/>
          <a:ln w="6399">
            <a:solidFill>
              <a:srgbClr val="757575"/>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4" name="Freeform 21"/>
          <p:cNvSpPr>
            <a:spLocks noChangeArrowheads="1"/>
          </p:cNvSpPr>
          <p:nvPr/>
        </p:nvSpPr>
        <p:spPr bwMode="auto">
          <a:xfrm>
            <a:off x="2398910" y="4749990"/>
            <a:ext cx="187325" cy="366712"/>
          </a:xfrm>
          <a:custGeom>
            <a:avLst/>
            <a:gdLst>
              <a:gd name="T0" fmla="*/ 0 w 234"/>
              <a:gd name="T1" fmla="*/ 0 h 456"/>
              <a:gd name="T2" fmla="*/ 234 w 234"/>
              <a:gd name="T3" fmla="*/ 44 h 456"/>
              <a:gd name="T4" fmla="*/ 234 w 234"/>
              <a:gd name="T5" fmla="*/ 456 h 456"/>
              <a:gd name="T6" fmla="*/ 0 w 234"/>
              <a:gd name="T7" fmla="*/ 410 h 456"/>
              <a:gd name="T8" fmla="*/ 0 w 234"/>
              <a:gd name="T9" fmla="*/ 0 h 456"/>
              <a:gd name="T10" fmla="*/ 0 w 234"/>
              <a:gd name="T11" fmla="*/ 0 h 456"/>
              <a:gd name="T12" fmla="*/ 0 w 234"/>
              <a:gd name="T13" fmla="*/ 0 h 456"/>
            </a:gdLst>
            <a:ahLst/>
            <a:cxnLst>
              <a:cxn ang="0">
                <a:pos x="T0" y="T1"/>
              </a:cxn>
              <a:cxn ang="0">
                <a:pos x="T2" y="T3"/>
              </a:cxn>
              <a:cxn ang="0">
                <a:pos x="T4" y="T5"/>
              </a:cxn>
              <a:cxn ang="0">
                <a:pos x="T6" y="T7"/>
              </a:cxn>
              <a:cxn ang="0">
                <a:pos x="T8" y="T9"/>
              </a:cxn>
              <a:cxn ang="0">
                <a:pos x="T10" y="T11"/>
              </a:cxn>
              <a:cxn ang="0">
                <a:pos x="T12" y="T13"/>
              </a:cxn>
            </a:cxnLst>
            <a:rect l="0" t="0" r="r" b="b"/>
            <a:pathLst>
              <a:path w="234" h="456">
                <a:moveTo>
                  <a:pt x="0" y="0"/>
                </a:moveTo>
                <a:lnTo>
                  <a:pt x="234" y="44"/>
                </a:lnTo>
                <a:lnTo>
                  <a:pt x="234" y="456"/>
                </a:lnTo>
                <a:lnTo>
                  <a:pt x="0" y="410"/>
                </a:lnTo>
                <a:lnTo>
                  <a:pt x="0" y="0"/>
                </a:lnTo>
                <a:lnTo>
                  <a:pt x="0" y="0"/>
                </a:lnTo>
                <a:lnTo>
                  <a:pt x="0" y="0"/>
                </a:lnTo>
                <a:close/>
              </a:path>
            </a:pathLst>
          </a:custGeom>
          <a:solidFill>
            <a:srgbClr val="828999"/>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5" name="Freeform 23"/>
          <p:cNvSpPr>
            <a:spLocks noChangeArrowheads="1"/>
          </p:cNvSpPr>
          <p:nvPr/>
        </p:nvSpPr>
        <p:spPr bwMode="auto">
          <a:xfrm>
            <a:off x="2583060" y="4654740"/>
            <a:ext cx="179388" cy="460375"/>
          </a:xfrm>
          <a:custGeom>
            <a:avLst/>
            <a:gdLst>
              <a:gd name="T0" fmla="*/ 223 w 224"/>
              <a:gd name="T1" fmla="*/ 0 h 575"/>
              <a:gd name="T2" fmla="*/ 0 w 224"/>
              <a:gd name="T3" fmla="*/ 158 h 575"/>
              <a:gd name="T4" fmla="*/ 4 w 224"/>
              <a:gd name="T5" fmla="*/ 575 h 575"/>
              <a:gd name="T6" fmla="*/ 224 w 224"/>
              <a:gd name="T7" fmla="*/ 410 h 575"/>
              <a:gd name="T8" fmla="*/ 223 w 224"/>
              <a:gd name="T9" fmla="*/ 0 h 575"/>
              <a:gd name="T10" fmla="*/ 223 w 224"/>
              <a:gd name="T11" fmla="*/ 0 h 575"/>
              <a:gd name="T12" fmla="*/ 223 w 22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224" h="575">
                <a:moveTo>
                  <a:pt x="223" y="0"/>
                </a:moveTo>
                <a:lnTo>
                  <a:pt x="0" y="158"/>
                </a:lnTo>
                <a:lnTo>
                  <a:pt x="4" y="575"/>
                </a:lnTo>
                <a:lnTo>
                  <a:pt x="224" y="410"/>
                </a:lnTo>
                <a:lnTo>
                  <a:pt x="223" y="0"/>
                </a:lnTo>
                <a:lnTo>
                  <a:pt x="223" y="0"/>
                </a:lnTo>
                <a:lnTo>
                  <a:pt x="223" y="0"/>
                </a:lnTo>
                <a:close/>
              </a:path>
            </a:pathLst>
          </a:custGeom>
          <a:solidFill>
            <a:srgbClr val="757A8A"/>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6" name="Freeform 25"/>
          <p:cNvSpPr>
            <a:spLocks noChangeArrowheads="1"/>
          </p:cNvSpPr>
          <p:nvPr/>
        </p:nvSpPr>
        <p:spPr bwMode="auto">
          <a:xfrm>
            <a:off x="2400498" y="4621402"/>
            <a:ext cx="360362" cy="161925"/>
          </a:xfrm>
          <a:custGeom>
            <a:avLst/>
            <a:gdLst>
              <a:gd name="T0" fmla="*/ 449 w 449"/>
              <a:gd name="T1" fmla="*/ 40 h 202"/>
              <a:gd name="T2" fmla="*/ 232 w 449"/>
              <a:gd name="T3" fmla="*/ 202 h 202"/>
              <a:gd name="T4" fmla="*/ 0 w 449"/>
              <a:gd name="T5" fmla="*/ 158 h 202"/>
              <a:gd name="T6" fmla="*/ 225 w 449"/>
              <a:gd name="T7" fmla="*/ 0 h 202"/>
              <a:gd name="T8" fmla="*/ 449 w 449"/>
              <a:gd name="T9" fmla="*/ 40 h 202"/>
              <a:gd name="T10" fmla="*/ 449 w 449"/>
              <a:gd name="T11" fmla="*/ 40 h 202"/>
              <a:gd name="T12" fmla="*/ 449 w 449"/>
              <a:gd name="T13" fmla="*/ 40 h 202"/>
            </a:gdLst>
            <a:ahLst/>
            <a:cxnLst>
              <a:cxn ang="0">
                <a:pos x="T0" y="T1"/>
              </a:cxn>
              <a:cxn ang="0">
                <a:pos x="T2" y="T3"/>
              </a:cxn>
              <a:cxn ang="0">
                <a:pos x="T4" y="T5"/>
              </a:cxn>
              <a:cxn ang="0">
                <a:pos x="T6" y="T7"/>
              </a:cxn>
              <a:cxn ang="0">
                <a:pos x="T8" y="T9"/>
              </a:cxn>
              <a:cxn ang="0">
                <a:pos x="T10" y="T11"/>
              </a:cxn>
              <a:cxn ang="0">
                <a:pos x="T12" y="T13"/>
              </a:cxn>
            </a:cxnLst>
            <a:rect l="0" t="0" r="r" b="b"/>
            <a:pathLst>
              <a:path w="449" h="202">
                <a:moveTo>
                  <a:pt x="449" y="40"/>
                </a:moveTo>
                <a:lnTo>
                  <a:pt x="232" y="202"/>
                </a:lnTo>
                <a:lnTo>
                  <a:pt x="0" y="158"/>
                </a:lnTo>
                <a:lnTo>
                  <a:pt x="225" y="0"/>
                </a:lnTo>
                <a:lnTo>
                  <a:pt x="449" y="40"/>
                </a:lnTo>
                <a:lnTo>
                  <a:pt x="449" y="40"/>
                </a:lnTo>
                <a:lnTo>
                  <a:pt x="449" y="40"/>
                </a:lnTo>
                <a:close/>
              </a:path>
            </a:pathLst>
          </a:custGeom>
          <a:solidFill>
            <a:srgbClr val="949BA8"/>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7" name="Freeform 27"/>
          <p:cNvSpPr>
            <a:spLocks noChangeArrowheads="1"/>
          </p:cNvSpPr>
          <p:nvPr/>
        </p:nvSpPr>
        <p:spPr bwMode="auto">
          <a:xfrm>
            <a:off x="2400498" y="4653152"/>
            <a:ext cx="360362" cy="461963"/>
          </a:xfrm>
          <a:custGeom>
            <a:avLst/>
            <a:gdLst>
              <a:gd name="T0" fmla="*/ 241 w 451"/>
              <a:gd name="T1" fmla="*/ 166 h 576"/>
              <a:gd name="T2" fmla="*/ 451 w 451"/>
              <a:gd name="T3" fmla="*/ 5 h 576"/>
              <a:gd name="T4" fmla="*/ 449 w 451"/>
              <a:gd name="T5" fmla="*/ 0 h 576"/>
              <a:gd name="T6" fmla="*/ 232 w 451"/>
              <a:gd name="T7" fmla="*/ 154 h 576"/>
              <a:gd name="T8" fmla="*/ 225 w 451"/>
              <a:gd name="T9" fmla="*/ 156 h 576"/>
              <a:gd name="T10" fmla="*/ 188 w 451"/>
              <a:gd name="T11" fmla="*/ 150 h 576"/>
              <a:gd name="T12" fmla="*/ 111 w 451"/>
              <a:gd name="T13" fmla="*/ 137 h 576"/>
              <a:gd name="T14" fmla="*/ 70 w 451"/>
              <a:gd name="T15" fmla="*/ 130 h 576"/>
              <a:gd name="T16" fmla="*/ 34 w 451"/>
              <a:gd name="T17" fmla="*/ 124 h 576"/>
              <a:gd name="T18" fmla="*/ 9 w 451"/>
              <a:gd name="T19" fmla="*/ 120 h 576"/>
              <a:gd name="T20" fmla="*/ 0 w 451"/>
              <a:gd name="T21" fmla="*/ 118 h 576"/>
              <a:gd name="T22" fmla="*/ 9 w 451"/>
              <a:gd name="T23" fmla="*/ 124 h 576"/>
              <a:gd name="T24" fmla="*/ 35 w 451"/>
              <a:gd name="T25" fmla="*/ 129 h 576"/>
              <a:gd name="T26" fmla="*/ 71 w 451"/>
              <a:gd name="T27" fmla="*/ 136 h 576"/>
              <a:gd name="T28" fmla="*/ 112 w 451"/>
              <a:gd name="T29" fmla="*/ 144 h 576"/>
              <a:gd name="T30" fmla="*/ 190 w 451"/>
              <a:gd name="T31" fmla="*/ 159 h 576"/>
              <a:gd name="T32" fmla="*/ 227 w 451"/>
              <a:gd name="T33" fmla="*/ 166 h 576"/>
              <a:gd name="T34" fmla="*/ 230 w 451"/>
              <a:gd name="T35" fmla="*/ 169 h 576"/>
              <a:gd name="T36" fmla="*/ 230 w 451"/>
              <a:gd name="T37" fmla="*/ 576 h 576"/>
              <a:gd name="T38" fmla="*/ 238 w 451"/>
              <a:gd name="T39" fmla="*/ 566 h 576"/>
              <a:gd name="T40" fmla="*/ 238 w 451"/>
              <a:gd name="T41" fmla="*/ 534 h 576"/>
              <a:gd name="T42" fmla="*/ 238 w 451"/>
              <a:gd name="T43" fmla="*/ 510 h 576"/>
              <a:gd name="T44" fmla="*/ 238 w 451"/>
              <a:gd name="T45" fmla="*/ 497 h 576"/>
              <a:gd name="T46" fmla="*/ 238 w 451"/>
              <a:gd name="T47" fmla="*/ 483 h 576"/>
              <a:gd name="T48" fmla="*/ 238 w 451"/>
              <a:gd name="T49" fmla="*/ 452 h 576"/>
              <a:gd name="T50" fmla="*/ 238 w 451"/>
              <a:gd name="T51" fmla="*/ 419 h 576"/>
              <a:gd name="T52" fmla="*/ 238 w 451"/>
              <a:gd name="T53" fmla="*/ 350 h 576"/>
              <a:gd name="T54" fmla="*/ 238 w 451"/>
              <a:gd name="T55" fmla="*/ 283 h 576"/>
              <a:gd name="T56" fmla="*/ 238 w 451"/>
              <a:gd name="T57" fmla="*/ 226 h 576"/>
              <a:gd name="T58" fmla="*/ 238 w 451"/>
              <a:gd name="T59" fmla="*/ 170 h 576"/>
              <a:gd name="T60" fmla="*/ 241 w 451"/>
              <a:gd name="T61" fmla="*/ 166 h 576"/>
              <a:gd name="T62" fmla="*/ 241 w 451"/>
              <a:gd name="T63" fmla="*/ 166 h 576"/>
              <a:gd name="T64" fmla="*/ 241 w 451"/>
              <a:gd name="T65" fmla="*/ 16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1" h="576">
                <a:moveTo>
                  <a:pt x="241" y="166"/>
                </a:moveTo>
                <a:lnTo>
                  <a:pt x="451" y="5"/>
                </a:lnTo>
                <a:lnTo>
                  <a:pt x="449" y="0"/>
                </a:lnTo>
                <a:lnTo>
                  <a:pt x="232" y="154"/>
                </a:lnTo>
                <a:cubicBezTo>
                  <a:pt x="230" y="156"/>
                  <a:pt x="228" y="156"/>
                  <a:pt x="225" y="156"/>
                </a:cubicBezTo>
                <a:cubicBezTo>
                  <a:pt x="224" y="156"/>
                  <a:pt x="212" y="154"/>
                  <a:pt x="188" y="150"/>
                </a:cubicBezTo>
                <a:cubicBezTo>
                  <a:pt x="169" y="147"/>
                  <a:pt x="144" y="142"/>
                  <a:pt x="111" y="137"/>
                </a:cubicBezTo>
                <a:cubicBezTo>
                  <a:pt x="98" y="135"/>
                  <a:pt x="85" y="132"/>
                  <a:pt x="70" y="130"/>
                </a:cubicBezTo>
                <a:cubicBezTo>
                  <a:pt x="59" y="128"/>
                  <a:pt x="47" y="126"/>
                  <a:pt x="34" y="124"/>
                </a:cubicBezTo>
                <a:cubicBezTo>
                  <a:pt x="25" y="123"/>
                  <a:pt x="17" y="121"/>
                  <a:pt x="9" y="120"/>
                </a:cubicBezTo>
                <a:cubicBezTo>
                  <a:pt x="5" y="119"/>
                  <a:pt x="2" y="119"/>
                  <a:pt x="0" y="118"/>
                </a:cubicBezTo>
                <a:cubicBezTo>
                  <a:pt x="2" y="122"/>
                  <a:pt x="5" y="124"/>
                  <a:pt x="9" y="124"/>
                </a:cubicBezTo>
                <a:cubicBezTo>
                  <a:pt x="17" y="126"/>
                  <a:pt x="26" y="128"/>
                  <a:pt x="35" y="129"/>
                </a:cubicBezTo>
                <a:cubicBezTo>
                  <a:pt x="47" y="132"/>
                  <a:pt x="59" y="134"/>
                  <a:pt x="71" y="136"/>
                </a:cubicBezTo>
                <a:cubicBezTo>
                  <a:pt x="85" y="139"/>
                  <a:pt x="99" y="141"/>
                  <a:pt x="112" y="144"/>
                </a:cubicBezTo>
                <a:cubicBezTo>
                  <a:pt x="145" y="150"/>
                  <a:pt x="171" y="155"/>
                  <a:pt x="190" y="159"/>
                </a:cubicBezTo>
                <a:cubicBezTo>
                  <a:pt x="214" y="163"/>
                  <a:pt x="226" y="166"/>
                  <a:pt x="227" y="166"/>
                </a:cubicBezTo>
                <a:cubicBezTo>
                  <a:pt x="228" y="166"/>
                  <a:pt x="229" y="167"/>
                  <a:pt x="230" y="169"/>
                </a:cubicBezTo>
                <a:lnTo>
                  <a:pt x="230" y="576"/>
                </a:lnTo>
                <a:cubicBezTo>
                  <a:pt x="235" y="575"/>
                  <a:pt x="238" y="572"/>
                  <a:pt x="238" y="566"/>
                </a:cubicBezTo>
                <a:cubicBezTo>
                  <a:pt x="238" y="560"/>
                  <a:pt x="238" y="549"/>
                  <a:pt x="238" y="534"/>
                </a:cubicBezTo>
                <a:cubicBezTo>
                  <a:pt x="238" y="528"/>
                  <a:pt x="238" y="520"/>
                  <a:pt x="238" y="510"/>
                </a:cubicBezTo>
                <a:cubicBezTo>
                  <a:pt x="238" y="506"/>
                  <a:pt x="238" y="501"/>
                  <a:pt x="238" y="497"/>
                </a:cubicBezTo>
                <a:cubicBezTo>
                  <a:pt x="238" y="492"/>
                  <a:pt x="238" y="487"/>
                  <a:pt x="238" y="483"/>
                </a:cubicBezTo>
                <a:cubicBezTo>
                  <a:pt x="238" y="470"/>
                  <a:pt x="238" y="460"/>
                  <a:pt x="238" y="452"/>
                </a:cubicBezTo>
                <a:cubicBezTo>
                  <a:pt x="238" y="440"/>
                  <a:pt x="238" y="429"/>
                  <a:pt x="238" y="419"/>
                </a:cubicBezTo>
                <a:cubicBezTo>
                  <a:pt x="238" y="393"/>
                  <a:pt x="238" y="370"/>
                  <a:pt x="238" y="350"/>
                </a:cubicBezTo>
                <a:cubicBezTo>
                  <a:pt x="238" y="325"/>
                  <a:pt x="238" y="302"/>
                  <a:pt x="238" y="283"/>
                </a:cubicBezTo>
                <a:cubicBezTo>
                  <a:pt x="238" y="261"/>
                  <a:pt x="238" y="242"/>
                  <a:pt x="238" y="226"/>
                </a:cubicBezTo>
                <a:cubicBezTo>
                  <a:pt x="238" y="189"/>
                  <a:pt x="238" y="171"/>
                  <a:pt x="238" y="170"/>
                </a:cubicBezTo>
                <a:cubicBezTo>
                  <a:pt x="238" y="168"/>
                  <a:pt x="239" y="167"/>
                  <a:pt x="241" y="166"/>
                </a:cubicBezTo>
                <a:lnTo>
                  <a:pt x="241" y="166"/>
                </a:lnTo>
                <a:lnTo>
                  <a:pt x="241" y="166"/>
                </a:lnTo>
                <a:close/>
              </a:path>
            </a:pathLst>
          </a:custGeom>
          <a:solidFill>
            <a:srgbClr val="9EA4AD"/>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8" name="Freeform 29"/>
          <p:cNvSpPr>
            <a:spLocks noChangeArrowheads="1"/>
          </p:cNvSpPr>
          <p:nvPr/>
        </p:nvSpPr>
        <p:spPr bwMode="auto">
          <a:xfrm>
            <a:off x="2400498" y="4872227"/>
            <a:ext cx="363537" cy="142875"/>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6D7384"/>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9" name="Freeform 31"/>
          <p:cNvSpPr>
            <a:spLocks/>
          </p:cNvSpPr>
          <p:nvPr/>
        </p:nvSpPr>
        <p:spPr bwMode="auto">
          <a:xfrm>
            <a:off x="2400498" y="4872227"/>
            <a:ext cx="361950" cy="131763"/>
          </a:xfrm>
          <a:custGeom>
            <a:avLst/>
            <a:gdLst>
              <a:gd name="T0" fmla="*/ 0 w 453"/>
              <a:gd name="T1" fmla="*/ 118 h 166"/>
              <a:gd name="T2" fmla="*/ 234 w 453"/>
              <a:gd name="T3" fmla="*/ 166 h 166"/>
              <a:gd name="T4" fmla="*/ 453 w 453"/>
              <a:gd name="T5" fmla="*/ 0 h 166"/>
            </a:gdLst>
            <a:ahLst/>
            <a:cxnLst>
              <a:cxn ang="0">
                <a:pos x="T0" y="T1"/>
              </a:cxn>
              <a:cxn ang="0">
                <a:pos x="T2" y="T3"/>
              </a:cxn>
              <a:cxn ang="0">
                <a:pos x="T4" y="T5"/>
              </a:cxn>
            </a:cxnLst>
            <a:rect l="0" t="0" r="r" b="b"/>
            <a:pathLst>
              <a:path w="453" h="166">
                <a:moveTo>
                  <a:pt x="0" y="118"/>
                </a:moveTo>
                <a:lnTo>
                  <a:pt x="234" y="166"/>
                </a:lnTo>
                <a:lnTo>
                  <a:pt x="453" y="0"/>
                </a:lnTo>
              </a:path>
            </a:pathLst>
          </a:custGeom>
          <a:noFill/>
          <a:ln w="6399">
            <a:solidFill>
              <a:srgbClr val="757575"/>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0" name="Freeform 33"/>
          <p:cNvSpPr>
            <a:spLocks noChangeArrowheads="1"/>
          </p:cNvSpPr>
          <p:nvPr/>
        </p:nvSpPr>
        <p:spPr bwMode="auto">
          <a:xfrm>
            <a:off x="2400498" y="4761102"/>
            <a:ext cx="363537" cy="142875"/>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6D7384"/>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1" name="Freeform 35"/>
          <p:cNvSpPr>
            <a:spLocks/>
          </p:cNvSpPr>
          <p:nvPr/>
        </p:nvSpPr>
        <p:spPr bwMode="auto">
          <a:xfrm>
            <a:off x="2400498" y="4761102"/>
            <a:ext cx="361950" cy="133350"/>
          </a:xfrm>
          <a:custGeom>
            <a:avLst/>
            <a:gdLst>
              <a:gd name="T0" fmla="*/ 0 w 453"/>
              <a:gd name="T1" fmla="*/ 118 h 166"/>
              <a:gd name="T2" fmla="*/ 234 w 453"/>
              <a:gd name="T3" fmla="*/ 166 h 166"/>
              <a:gd name="T4" fmla="*/ 453 w 453"/>
              <a:gd name="T5" fmla="*/ 0 h 166"/>
            </a:gdLst>
            <a:ahLst/>
            <a:cxnLst>
              <a:cxn ang="0">
                <a:pos x="T0" y="T1"/>
              </a:cxn>
              <a:cxn ang="0">
                <a:pos x="T2" y="T3"/>
              </a:cxn>
              <a:cxn ang="0">
                <a:pos x="T4" y="T5"/>
              </a:cxn>
            </a:cxnLst>
            <a:rect l="0" t="0" r="r" b="b"/>
            <a:pathLst>
              <a:path w="453" h="166">
                <a:moveTo>
                  <a:pt x="0" y="118"/>
                </a:moveTo>
                <a:lnTo>
                  <a:pt x="234" y="166"/>
                </a:lnTo>
                <a:lnTo>
                  <a:pt x="453" y="0"/>
                </a:lnTo>
              </a:path>
            </a:pathLst>
          </a:custGeom>
          <a:noFill/>
          <a:ln w="6399">
            <a:solidFill>
              <a:srgbClr val="757575"/>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2" name="Freeform 37"/>
          <p:cNvSpPr>
            <a:spLocks/>
          </p:cNvSpPr>
          <p:nvPr/>
        </p:nvSpPr>
        <p:spPr bwMode="auto">
          <a:xfrm>
            <a:off x="2400498" y="4621402"/>
            <a:ext cx="361950" cy="495300"/>
          </a:xfrm>
          <a:custGeom>
            <a:avLst/>
            <a:gdLst>
              <a:gd name="T0" fmla="*/ 228 w 453"/>
              <a:gd name="T1" fmla="*/ 0 h 617"/>
              <a:gd name="T2" fmla="*/ 0 w 453"/>
              <a:gd name="T3" fmla="*/ 158 h 617"/>
              <a:gd name="T4" fmla="*/ 0 w 453"/>
              <a:gd name="T5" fmla="*/ 570 h 617"/>
              <a:gd name="T6" fmla="*/ 234 w 453"/>
              <a:gd name="T7" fmla="*/ 617 h 617"/>
              <a:gd name="T8" fmla="*/ 453 w 453"/>
              <a:gd name="T9" fmla="*/ 451 h 617"/>
              <a:gd name="T10" fmla="*/ 453 w 453"/>
              <a:gd name="T11" fmla="*/ 40 h 617"/>
              <a:gd name="T12" fmla="*/ 228 w 453"/>
              <a:gd name="T13" fmla="*/ 0 h 617"/>
              <a:gd name="T14" fmla="*/ 228 w 453"/>
              <a:gd name="T15" fmla="*/ 0 h 617"/>
              <a:gd name="T16" fmla="*/ 228 w 453"/>
              <a:gd name="T17" fmla="*/ 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617">
                <a:moveTo>
                  <a:pt x="228" y="0"/>
                </a:moveTo>
                <a:lnTo>
                  <a:pt x="0" y="158"/>
                </a:lnTo>
                <a:lnTo>
                  <a:pt x="0" y="570"/>
                </a:lnTo>
                <a:lnTo>
                  <a:pt x="234" y="617"/>
                </a:lnTo>
                <a:lnTo>
                  <a:pt x="453" y="451"/>
                </a:lnTo>
                <a:lnTo>
                  <a:pt x="453" y="40"/>
                </a:lnTo>
                <a:lnTo>
                  <a:pt x="228" y="0"/>
                </a:lnTo>
                <a:lnTo>
                  <a:pt x="228" y="0"/>
                </a:lnTo>
                <a:lnTo>
                  <a:pt x="228" y="0"/>
                </a:lnTo>
                <a:close/>
              </a:path>
            </a:pathLst>
          </a:custGeom>
          <a:noFill/>
          <a:ln w="6399">
            <a:solidFill>
              <a:srgbClr val="757575"/>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3" name="Freeform 39"/>
          <p:cNvSpPr>
            <a:spLocks noChangeArrowheads="1"/>
          </p:cNvSpPr>
          <p:nvPr/>
        </p:nvSpPr>
        <p:spPr bwMode="auto">
          <a:xfrm>
            <a:off x="2552898" y="5129402"/>
            <a:ext cx="22225" cy="12700"/>
          </a:xfrm>
          <a:custGeom>
            <a:avLst/>
            <a:gdLst>
              <a:gd name="T0" fmla="*/ 17 w 27"/>
              <a:gd name="T1" fmla="*/ 1 h 14"/>
              <a:gd name="T2" fmla="*/ 27 w 27"/>
              <a:gd name="T3" fmla="*/ 0 h 14"/>
              <a:gd name="T4" fmla="*/ 27 w 27"/>
              <a:gd name="T5" fmla="*/ 1 h 14"/>
              <a:gd name="T6" fmla="*/ 13 w 27"/>
              <a:gd name="T7" fmla="*/ 14 h 14"/>
              <a:gd name="T8" fmla="*/ 0 w 27"/>
              <a:gd name="T9" fmla="*/ 5 h 14"/>
              <a:gd name="T10" fmla="*/ 17 w 27"/>
              <a:gd name="T11" fmla="*/ 1 h 14"/>
              <a:gd name="T12" fmla="*/ 17 w 27"/>
              <a:gd name="T13" fmla="*/ 1 h 14"/>
              <a:gd name="T14" fmla="*/ 17 w 27"/>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14">
                <a:moveTo>
                  <a:pt x="17" y="1"/>
                </a:moveTo>
                <a:cubicBezTo>
                  <a:pt x="20" y="0"/>
                  <a:pt x="24" y="0"/>
                  <a:pt x="27" y="0"/>
                </a:cubicBezTo>
                <a:cubicBezTo>
                  <a:pt x="27" y="0"/>
                  <a:pt x="27" y="1"/>
                  <a:pt x="27" y="1"/>
                </a:cubicBezTo>
                <a:cubicBezTo>
                  <a:pt x="27" y="9"/>
                  <a:pt x="23" y="14"/>
                  <a:pt x="13" y="14"/>
                </a:cubicBezTo>
                <a:cubicBezTo>
                  <a:pt x="6" y="14"/>
                  <a:pt x="2" y="11"/>
                  <a:pt x="0" y="5"/>
                </a:cubicBezTo>
                <a:cubicBezTo>
                  <a:pt x="5" y="3"/>
                  <a:pt x="11" y="2"/>
                  <a:pt x="17" y="1"/>
                </a:cubicBezTo>
                <a:lnTo>
                  <a:pt x="17" y="1"/>
                </a:lnTo>
                <a:lnTo>
                  <a:pt x="17" y="1"/>
                </a:lnTo>
                <a:close/>
              </a:path>
            </a:pathLst>
          </a:custGeom>
          <a:gradFill rotWithShape="0">
            <a:gsLst>
              <a:gs pos="0">
                <a:srgbClr val="D3D4DD"/>
              </a:gs>
              <a:gs pos="100000">
                <a:srgbClr val="FFFFFF"/>
              </a:gs>
            </a:gsLst>
            <a:lin ang="5400000"/>
          </a:gra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4" name="Freeform 41"/>
          <p:cNvSpPr>
            <a:spLocks noChangeArrowheads="1"/>
          </p:cNvSpPr>
          <p:nvPr/>
        </p:nvSpPr>
        <p:spPr bwMode="auto">
          <a:xfrm>
            <a:off x="2552898" y="5118290"/>
            <a:ext cx="20637" cy="20637"/>
          </a:xfrm>
          <a:custGeom>
            <a:avLst/>
            <a:gdLst>
              <a:gd name="T0" fmla="*/ 25 w 25"/>
              <a:gd name="T1" fmla="*/ 13 h 26"/>
              <a:gd name="T2" fmla="*/ 12 w 25"/>
              <a:gd name="T3" fmla="*/ 26 h 26"/>
              <a:gd name="T4" fmla="*/ 0 w 25"/>
              <a:gd name="T5" fmla="*/ 13 h 26"/>
              <a:gd name="T6" fmla="*/ 12 w 25"/>
              <a:gd name="T7" fmla="*/ 0 h 26"/>
              <a:gd name="T8" fmla="*/ 25 w 25"/>
              <a:gd name="T9" fmla="*/ 13 h 26"/>
              <a:gd name="T10" fmla="*/ 25 w 25"/>
              <a:gd name="T11" fmla="*/ 13 h 26"/>
              <a:gd name="T12" fmla="*/ 25 w 25"/>
              <a:gd name="T13" fmla="*/ 13 h 26"/>
            </a:gdLst>
            <a:ahLst/>
            <a:cxnLst>
              <a:cxn ang="0">
                <a:pos x="T0" y="T1"/>
              </a:cxn>
              <a:cxn ang="0">
                <a:pos x="T2" y="T3"/>
              </a:cxn>
              <a:cxn ang="0">
                <a:pos x="T4" y="T5"/>
              </a:cxn>
              <a:cxn ang="0">
                <a:pos x="T6" y="T7"/>
              </a:cxn>
              <a:cxn ang="0">
                <a:pos x="T8" y="T9"/>
              </a:cxn>
              <a:cxn ang="0">
                <a:pos x="T10" y="T11"/>
              </a:cxn>
              <a:cxn ang="0">
                <a:pos x="T12" y="T13"/>
              </a:cxn>
            </a:cxnLst>
            <a:rect l="0" t="0" r="r" b="b"/>
            <a:pathLst>
              <a:path w="25" h="26">
                <a:moveTo>
                  <a:pt x="25" y="13"/>
                </a:moveTo>
                <a:cubicBezTo>
                  <a:pt x="25" y="22"/>
                  <a:pt x="21" y="26"/>
                  <a:pt x="12" y="26"/>
                </a:cubicBezTo>
                <a:cubicBezTo>
                  <a:pt x="4" y="26"/>
                  <a:pt x="0" y="22"/>
                  <a:pt x="0" y="13"/>
                </a:cubicBezTo>
                <a:cubicBezTo>
                  <a:pt x="0" y="4"/>
                  <a:pt x="4" y="0"/>
                  <a:pt x="12" y="0"/>
                </a:cubicBezTo>
                <a:cubicBezTo>
                  <a:pt x="21" y="0"/>
                  <a:pt x="25" y="4"/>
                  <a:pt x="25" y="13"/>
                </a:cubicBezTo>
                <a:lnTo>
                  <a:pt x="25" y="13"/>
                </a:lnTo>
                <a:lnTo>
                  <a:pt x="25" y="13"/>
                </a:lnTo>
                <a:close/>
              </a:path>
            </a:pathLst>
          </a:custGeom>
          <a:solidFill>
            <a:srgbClr val="616672"/>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5" name="Freeform 43"/>
          <p:cNvSpPr>
            <a:spLocks noChangeArrowheads="1"/>
          </p:cNvSpPr>
          <p:nvPr/>
        </p:nvSpPr>
        <p:spPr bwMode="auto">
          <a:xfrm>
            <a:off x="2554485" y="5119877"/>
            <a:ext cx="15875" cy="17463"/>
          </a:xfrm>
          <a:custGeom>
            <a:avLst/>
            <a:gdLst>
              <a:gd name="T0" fmla="*/ 20 w 20"/>
              <a:gd name="T1" fmla="*/ 11 h 22"/>
              <a:gd name="T2" fmla="*/ 9 w 20"/>
              <a:gd name="T3" fmla="*/ 22 h 22"/>
              <a:gd name="T4" fmla="*/ 0 w 20"/>
              <a:gd name="T5" fmla="*/ 11 h 22"/>
              <a:gd name="T6" fmla="*/ 9 w 20"/>
              <a:gd name="T7" fmla="*/ 0 h 22"/>
              <a:gd name="T8" fmla="*/ 20 w 20"/>
              <a:gd name="T9" fmla="*/ 11 h 22"/>
              <a:gd name="T10" fmla="*/ 20 w 20"/>
              <a:gd name="T11" fmla="*/ 11 h 22"/>
              <a:gd name="T12" fmla="*/ 20 w 20"/>
              <a:gd name="T13" fmla="*/ 11 h 22"/>
            </a:gdLst>
            <a:ahLst/>
            <a:cxnLst>
              <a:cxn ang="0">
                <a:pos x="T0" y="T1"/>
              </a:cxn>
              <a:cxn ang="0">
                <a:pos x="T2" y="T3"/>
              </a:cxn>
              <a:cxn ang="0">
                <a:pos x="T4" y="T5"/>
              </a:cxn>
              <a:cxn ang="0">
                <a:pos x="T6" y="T7"/>
              </a:cxn>
              <a:cxn ang="0">
                <a:pos x="T8" y="T9"/>
              </a:cxn>
              <a:cxn ang="0">
                <a:pos x="T10" y="T11"/>
              </a:cxn>
              <a:cxn ang="0">
                <a:pos x="T12" y="T13"/>
              </a:cxn>
            </a:cxnLst>
            <a:rect l="0" t="0" r="r" b="b"/>
            <a:pathLst>
              <a:path w="20" h="22">
                <a:moveTo>
                  <a:pt x="20" y="11"/>
                </a:moveTo>
                <a:cubicBezTo>
                  <a:pt x="20" y="18"/>
                  <a:pt x="16" y="22"/>
                  <a:pt x="9" y="22"/>
                </a:cubicBezTo>
                <a:cubicBezTo>
                  <a:pt x="3" y="22"/>
                  <a:pt x="0" y="18"/>
                  <a:pt x="0" y="11"/>
                </a:cubicBezTo>
                <a:cubicBezTo>
                  <a:pt x="0" y="3"/>
                  <a:pt x="3" y="0"/>
                  <a:pt x="9" y="0"/>
                </a:cubicBezTo>
                <a:cubicBezTo>
                  <a:pt x="16" y="0"/>
                  <a:pt x="20" y="3"/>
                  <a:pt x="20" y="11"/>
                </a:cubicBezTo>
                <a:lnTo>
                  <a:pt x="20" y="11"/>
                </a:lnTo>
                <a:lnTo>
                  <a:pt x="20" y="11"/>
                </a:lnTo>
                <a:close/>
              </a:path>
            </a:pathLst>
          </a:custGeom>
          <a:solidFill>
            <a:srgbClr val="878DA0"/>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 name="Freeform 45"/>
          <p:cNvSpPr>
            <a:spLocks noChangeArrowheads="1"/>
          </p:cNvSpPr>
          <p:nvPr/>
        </p:nvSpPr>
        <p:spPr bwMode="auto">
          <a:xfrm>
            <a:off x="2556073" y="5121465"/>
            <a:ext cx="12700" cy="7937"/>
          </a:xfrm>
          <a:custGeom>
            <a:avLst/>
            <a:gdLst>
              <a:gd name="T0" fmla="*/ 9 w 14"/>
              <a:gd name="T1" fmla="*/ 1 h 11"/>
              <a:gd name="T2" fmla="*/ 14 w 14"/>
              <a:gd name="T3" fmla="*/ 3 h 11"/>
              <a:gd name="T4" fmla="*/ 8 w 14"/>
              <a:gd name="T5" fmla="*/ 0 h 11"/>
              <a:gd name="T6" fmla="*/ 0 w 14"/>
              <a:gd name="T7" fmla="*/ 9 h 11"/>
              <a:gd name="T8" fmla="*/ 0 w 14"/>
              <a:gd name="T9" fmla="*/ 11 h 11"/>
              <a:gd name="T10" fmla="*/ 9 w 14"/>
              <a:gd name="T11" fmla="*/ 1 h 11"/>
              <a:gd name="T12" fmla="*/ 9 w 14"/>
              <a:gd name="T13" fmla="*/ 1 h 11"/>
              <a:gd name="T14" fmla="*/ 9 w 14"/>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1">
                <a:moveTo>
                  <a:pt x="9" y="1"/>
                </a:moveTo>
                <a:cubicBezTo>
                  <a:pt x="11" y="1"/>
                  <a:pt x="13" y="2"/>
                  <a:pt x="14" y="3"/>
                </a:cubicBezTo>
                <a:cubicBezTo>
                  <a:pt x="13" y="1"/>
                  <a:pt x="11" y="0"/>
                  <a:pt x="8" y="0"/>
                </a:cubicBezTo>
                <a:cubicBezTo>
                  <a:pt x="2" y="0"/>
                  <a:pt x="0" y="3"/>
                  <a:pt x="0" y="9"/>
                </a:cubicBezTo>
                <a:cubicBezTo>
                  <a:pt x="0" y="9"/>
                  <a:pt x="0" y="10"/>
                  <a:pt x="0" y="11"/>
                </a:cubicBezTo>
                <a:cubicBezTo>
                  <a:pt x="0" y="4"/>
                  <a:pt x="3" y="1"/>
                  <a:pt x="9" y="1"/>
                </a:cubicBezTo>
                <a:lnTo>
                  <a:pt x="9" y="1"/>
                </a:lnTo>
                <a:lnTo>
                  <a:pt x="9" y="1"/>
                </a:lnTo>
                <a:close/>
              </a:path>
            </a:pathLst>
          </a:custGeom>
          <a:solidFill>
            <a:srgbClr val="E1E1E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7" name="Freeform 47"/>
          <p:cNvSpPr>
            <a:spLocks/>
          </p:cNvSpPr>
          <p:nvPr/>
        </p:nvSpPr>
        <p:spPr bwMode="auto">
          <a:xfrm>
            <a:off x="2579885" y="5151627"/>
            <a:ext cx="1588" cy="873125"/>
          </a:xfrm>
          <a:custGeom>
            <a:avLst/>
            <a:gdLst>
              <a:gd name="T0" fmla="*/ 2 w 2"/>
              <a:gd name="T1" fmla="*/ 0 h 1090"/>
              <a:gd name="T2" fmla="*/ 0 w 2"/>
              <a:gd name="T3" fmla="*/ 1090 h 1090"/>
            </a:gdLst>
            <a:ahLst/>
            <a:cxnLst>
              <a:cxn ang="0">
                <a:pos x="T0" y="T1"/>
              </a:cxn>
              <a:cxn ang="0">
                <a:pos x="T2" y="T3"/>
              </a:cxn>
            </a:cxnLst>
            <a:rect l="0" t="0" r="r" b="b"/>
            <a:pathLst>
              <a:path w="2" h="1090">
                <a:moveTo>
                  <a:pt x="2" y="0"/>
                </a:moveTo>
                <a:lnTo>
                  <a:pt x="0" y="1090"/>
                </a:lnTo>
              </a:path>
            </a:pathLst>
          </a:custGeom>
          <a:noFill/>
          <a:ln w="12798">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8" name="Freeform 48"/>
          <p:cNvSpPr>
            <a:spLocks/>
          </p:cNvSpPr>
          <p:nvPr/>
        </p:nvSpPr>
        <p:spPr bwMode="auto">
          <a:xfrm>
            <a:off x="3213298" y="5132577"/>
            <a:ext cx="1587" cy="868363"/>
          </a:xfrm>
          <a:custGeom>
            <a:avLst/>
            <a:gdLst>
              <a:gd name="T0" fmla="*/ 2 w 2"/>
              <a:gd name="T1" fmla="*/ 0 h 1085"/>
              <a:gd name="T2" fmla="*/ 0 w 2"/>
              <a:gd name="T3" fmla="*/ 1085 h 1085"/>
            </a:gdLst>
            <a:ahLst/>
            <a:cxnLst>
              <a:cxn ang="0">
                <a:pos x="T0" y="T1"/>
              </a:cxn>
              <a:cxn ang="0">
                <a:pos x="T2" y="T3"/>
              </a:cxn>
            </a:cxnLst>
            <a:rect l="0" t="0" r="r" b="b"/>
            <a:pathLst>
              <a:path w="2" h="1085">
                <a:moveTo>
                  <a:pt x="2" y="0"/>
                </a:moveTo>
                <a:lnTo>
                  <a:pt x="0" y="1085"/>
                </a:lnTo>
              </a:path>
            </a:pathLst>
          </a:custGeom>
          <a:noFill/>
          <a:ln w="12798">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69" name="Group -1024"/>
          <p:cNvGrpSpPr>
            <a:grpSpLocks/>
          </p:cNvGrpSpPr>
          <p:nvPr/>
        </p:nvGrpSpPr>
        <p:grpSpPr bwMode="auto">
          <a:xfrm>
            <a:off x="2710060" y="4973827"/>
            <a:ext cx="190500" cy="190500"/>
            <a:chOff x="1416" y="2992"/>
            <a:chExt cx="120" cy="120"/>
          </a:xfrm>
        </p:grpSpPr>
        <p:sp>
          <p:nvSpPr>
            <p:cNvPr id="70" name="Freeform 51"/>
            <p:cNvSpPr>
              <a:spLocks/>
            </p:cNvSpPr>
            <p:nvPr/>
          </p:nvSpPr>
          <p:spPr bwMode="auto">
            <a:xfrm>
              <a:off x="1418" y="2992"/>
              <a:ext cx="117" cy="113"/>
            </a:xfrm>
            <a:custGeom>
              <a:avLst/>
              <a:gdLst>
                <a:gd name="T0" fmla="*/ 231 w 231"/>
                <a:gd name="T1" fmla="*/ 112 h 224"/>
                <a:gd name="T2" fmla="*/ 197 w 231"/>
                <a:gd name="T3" fmla="*/ 191 h 224"/>
                <a:gd name="T4" fmla="*/ 115 w 231"/>
                <a:gd name="T5" fmla="*/ 224 h 224"/>
                <a:gd name="T6" fmla="*/ 33 w 231"/>
                <a:gd name="T7" fmla="*/ 191 h 224"/>
                <a:gd name="T8" fmla="*/ 0 w 231"/>
                <a:gd name="T9" fmla="*/ 112 h 224"/>
                <a:gd name="T10" fmla="*/ 33 w 231"/>
                <a:gd name="T11" fmla="*/ 32 h 224"/>
                <a:gd name="T12" fmla="*/ 115 w 231"/>
                <a:gd name="T13" fmla="*/ 0 h 224"/>
                <a:gd name="T14" fmla="*/ 197 w 231"/>
                <a:gd name="T15" fmla="*/ 32 h 224"/>
                <a:gd name="T16" fmla="*/ 231 w 231"/>
                <a:gd name="T17" fmla="*/ 112 h 224"/>
                <a:gd name="T18" fmla="*/ 231 w 231"/>
                <a:gd name="T19" fmla="*/ 112 h 224"/>
                <a:gd name="T20" fmla="*/ 231 w 231"/>
                <a:gd name="T2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 h="224">
                  <a:moveTo>
                    <a:pt x="231" y="112"/>
                  </a:moveTo>
                  <a:cubicBezTo>
                    <a:pt x="231" y="142"/>
                    <a:pt x="220" y="169"/>
                    <a:pt x="197" y="191"/>
                  </a:cubicBezTo>
                  <a:cubicBezTo>
                    <a:pt x="174" y="213"/>
                    <a:pt x="147" y="224"/>
                    <a:pt x="115" y="224"/>
                  </a:cubicBezTo>
                  <a:cubicBezTo>
                    <a:pt x="83" y="224"/>
                    <a:pt x="56" y="213"/>
                    <a:pt x="33" y="191"/>
                  </a:cubicBezTo>
                  <a:cubicBezTo>
                    <a:pt x="11" y="169"/>
                    <a:pt x="0" y="142"/>
                    <a:pt x="0" y="112"/>
                  </a:cubicBezTo>
                  <a:cubicBezTo>
                    <a:pt x="0" y="81"/>
                    <a:pt x="11" y="54"/>
                    <a:pt x="33" y="32"/>
                  </a:cubicBezTo>
                  <a:cubicBezTo>
                    <a:pt x="56" y="10"/>
                    <a:pt x="83" y="0"/>
                    <a:pt x="115" y="0"/>
                  </a:cubicBezTo>
                  <a:cubicBezTo>
                    <a:pt x="147" y="0"/>
                    <a:pt x="174" y="10"/>
                    <a:pt x="197" y="32"/>
                  </a:cubicBezTo>
                  <a:cubicBezTo>
                    <a:pt x="220" y="54"/>
                    <a:pt x="231" y="81"/>
                    <a:pt x="231" y="112"/>
                  </a:cubicBezTo>
                  <a:lnTo>
                    <a:pt x="231" y="112"/>
                  </a:lnTo>
                  <a:lnTo>
                    <a:pt x="231" y="112"/>
                  </a:lnTo>
                  <a:close/>
                </a:path>
              </a:pathLst>
            </a:custGeom>
            <a:solidFill>
              <a:srgbClr val="C0C0C0"/>
            </a:solidFill>
            <a:ln w="12798">
              <a:solidFill>
                <a:srgbClr val="51B11D"/>
              </a:solidFill>
              <a:round/>
              <a:headEnd/>
              <a:tailEnd/>
            </a:ln>
            <a:effectLst>
              <a:outerShdw dist="38100" dir="2700000" rotWithShape="0">
                <a:srgbClr val="000000">
                  <a:alpha val="39999"/>
                </a:srgbClr>
              </a:outerShdw>
            </a:effectLst>
          </p:spPr>
          <p:txBody>
            <a:bodyPr/>
            <a:lstStyle/>
            <a:p>
              <a:endParaRPr lang="ja-JP" altLang="en-US"/>
            </a:p>
          </p:txBody>
        </p:sp>
      </p:grpSp>
      <p:sp>
        <p:nvSpPr>
          <p:cNvPr id="71" name="Freeform 50"/>
          <p:cNvSpPr>
            <a:spLocks/>
          </p:cNvSpPr>
          <p:nvPr/>
        </p:nvSpPr>
        <p:spPr bwMode="auto">
          <a:xfrm>
            <a:off x="2713235" y="4973827"/>
            <a:ext cx="185738" cy="179388"/>
          </a:xfrm>
          <a:custGeom>
            <a:avLst/>
            <a:gdLst>
              <a:gd name="T0" fmla="*/ 231 w 231"/>
              <a:gd name="T1" fmla="*/ 112 h 224"/>
              <a:gd name="T2" fmla="*/ 197 w 231"/>
              <a:gd name="T3" fmla="*/ 191 h 224"/>
              <a:gd name="T4" fmla="*/ 115 w 231"/>
              <a:gd name="T5" fmla="*/ 224 h 224"/>
              <a:gd name="T6" fmla="*/ 33 w 231"/>
              <a:gd name="T7" fmla="*/ 191 h 224"/>
              <a:gd name="T8" fmla="*/ 0 w 231"/>
              <a:gd name="T9" fmla="*/ 112 h 224"/>
              <a:gd name="T10" fmla="*/ 33 w 231"/>
              <a:gd name="T11" fmla="*/ 32 h 224"/>
              <a:gd name="T12" fmla="*/ 115 w 231"/>
              <a:gd name="T13" fmla="*/ 0 h 224"/>
              <a:gd name="T14" fmla="*/ 197 w 231"/>
              <a:gd name="T15" fmla="*/ 32 h 224"/>
              <a:gd name="T16" fmla="*/ 231 w 231"/>
              <a:gd name="T17" fmla="*/ 112 h 224"/>
              <a:gd name="T18" fmla="*/ 231 w 231"/>
              <a:gd name="T19" fmla="*/ 112 h 224"/>
              <a:gd name="T20" fmla="*/ 231 w 231"/>
              <a:gd name="T2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 h="224">
                <a:moveTo>
                  <a:pt x="231" y="112"/>
                </a:moveTo>
                <a:cubicBezTo>
                  <a:pt x="231" y="142"/>
                  <a:pt x="220" y="169"/>
                  <a:pt x="197" y="191"/>
                </a:cubicBezTo>
                <a:cubicBezTo>
                  <a:pt x="174" y="213"/>
                  <a:pt x="147" y="224"/>
                  <a:pt x="115" y="224"/>
                </a:cubicBezTo>
                <a:cubicBezTo>
                  <a:pt x="83" y="224"/>
                  <a:pt x="56" y="213"/>
                  <a:pt x="33" y="191"/>
                </a:cubicBezTo>
                <a:cubicBezTo>
                  <a:pt x="11" y="169"/>
                  <a:pt x="0" y="142"/>
                  <a:pt x="0" y="112"/>
                </a:cubicBezTo>
                <a:cubicBezTo>
                  <a:pt x="0" y="81"/>
                  <a:pt x="11" y="54"/>
                  <a:pt x="33" y="32"/>
                </a:cubicBezTo>
                <a:cubicBezTo>
                  <a:pt x="56" y="10"/>
                  <a:pt x="83" y="0"/>
                  <a:pt x="115" y="0"/>
                </a:cubicBezTo>
                <a:cubicBezTo>
                  <a:pt x="147" y="0"/>
                  <a:pt x="174" y="10"/>
                  <a:pt x="197" y="32"/>
                </a:cubicBezTo>
                <a:cubicBezTo>
                  <a:pt x="220" y="54"/>
                  <a:pt x="231" y="81"/>
                  <a:pt x="231" y="112"/>
                </a:cubicBezTo>
                <a:lnTo>
                  <a:pt x="231" y="112"/>
                </a:lnTo>
                <a:lnTo>
                  <a:pt x="231" y="112"/>
                </a:lnTo>
                <a:close/>
              </a:path>
            </a:pathLst>
          </a:custGeom>
          <a:solidFill>
            <a:srgbClr val="74C14A"/>
          </a:solidFill>
          <a:ln w="12798">
            <a:solidFill>
              <a:srgbClr val="51B11D"/>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2" name="Text Box 52"/>
          <p:cNvSpPr txBox="1">
            <a:spLocks noChangeArrowheads="1"/>
          </p:cNvSpPr>
          <p:nvPr/>
        </p:nvSpPr>
        <p:spPr bwMode="auto">
          <a:xfrm>
            <a:off x="2740223" y="5002402"/>
            <a:ext cx="133350" cy="122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r>
              <a:rPr lang="en-US" altLang="ja-JP" sz="400">
                <a:solidFill>
                  <a:srgbClr val="FFFFFF"/>
                </a:solidFill>
                <a:ea typeface="ＭＳ Ｐゴシック" panose="020B0600070205080204" pitchFamily="50" charset="-128"/>
              </a:rPr>
              <a:t>3</a:t>
            </a:r>
            <a:r>
              <a:rPr lang="ja-JP" altLang="en-US" sz="400">
                <a:solidFill>
                  <a:srgbClr val="FFFFFF"/>
                </a:solidFill>
                <a:ea typeface="ＭＳ Ｐゴシック" panose="020B0600070205080204" pitchFamily="50" charset="-128"/>
              </a:rPr>
              <a:t>号</a:t>
            </a:r>
          </a:p>
        </p:txBody>
      </p:sp>
      <p:grpSp>
        <p:nvGrpSpPr>
          <p:cNvPr id="73" name="Group -1024"/>
          <p:cNvGrpSpPr>
            <a:grpSpLocks/>
          </p:cNvGrpSpPr>
          <p:nvPr/>
        </p:nvGrpSpPr>
        <p:grpSpPr bwMode="auto">
          <a:xfrm>
            <a:off x="3027560" y="4592827"/>
            <a:ext cx="381000" cy="546100"/>
            <a:chOff x="1616" y="2752"/>
            <a:chExt cx="240" cy="344"/>
          </a:xfrm>
        </p:grpSpPr>
        <p:sp>
          <p:nvSpPr>
            <p:cNvPr id="74" name="Freeform 55"/>
            <p:cNvSpPr>
              <a:spLocks noChangeArrowheads="1"/>
            </p:cNvSpPr>
            <p:nvPr/>
          </p:nvSpPr>
          <p:spPr bwMode="auto">
            <a:xfrm>
              <a:off x="1619" y="2862"/>
              <a:ext cx="118" cy="230"/>
            </a:xfrm>
            <a:custGeom>
              <a:avLst/>
              <a:gdLst>
                <a:gd name="T0" fmla="*/ 0 w 234"/>
                <a:gd name="T1" fmla="*/ 0 h 456"/>
                <a:gd name="T2" fmla="*/ 234 w 234"/>
                <a:gd name="T3" fmla="*/ 38 h 456"/>
                <a:gd name="T4" fmla="*/ 234 w 234"/>
                <a:gd name="T5" fmla="*/ 456 h 456"/>
                <a:gd name="T6" fmla="*/ 0 w 234"/>
                <a:gd name="T7" fmla="*/ 410 h 456"/>
                <a:gd name="T8" fmla="*/ 0 w 234"/>
                <a:gd name="T9" fmla="*/ 0 h 456"/>
                <a:gd name="T10" fmla="*/ 0 w 234"/>
                <a:gd name="T11" fmla="*/ 0 h 456"/>
                <a:gd name="T12" fmla="*/ 0 w 234"/>
                <a:gd name="T13" fmla="*/ 0 h 456"/>
              </a:gdLst>
              <a:ahLst/>
              <a:cxnLst>
                <a:cxn ang="0">
                  <a:pos x="T0" y="T1"/>
                </a:cxn>
                <a:cxn ang="0">
                  <a:pos x="T2" y="T3"/>
                </a:cxn>
                <a:cxn ang="0">
                  <a:pos x="T4" y="T5"/>
                </a:cxn>
                <a:cxn ang="0">
                  <a:pos x="T6" y="T7"/>
                </a:cxn>
                <a:cxn ang="0">
                  <a:pos x="T8" y="T9"/>
                </a:cxn>
                <a:cxn ang="0">
                  <a:pos x="T10" y="T11"/>
                </a:cxn>
                <a:cxn ang="0">
                  <a:pos x="T12" y="T13"/>
                </a:cxn>
              </a:cxnLst>
              <a:rect l="0" t="0" r="r" b="b"/>
              <a:pathLst>
                <a:path w="234" h="456">
                  <a:moveTo>
                    <a:pt x="0" y="0"/>
                  </a:moveTo>
                  <a:lnTo>
                    <a:pt x="234" y="38"/>
                  </a:lnTo>
                  <a:lnTo>
                    <a:pt x="234" y="456"/>
                  </a:lnTo>
                  <a:lnTo>
                    <a:pt x="0" y="410"/>
                  </a:lnTo>
                  <a:lnTo>
                    <a:pt x="0" y="0"/>
                  </a:lnTo>
                  <a:lnTo>
                    <a:pt x="0" y="0"/>
                  </a:lnTo>
                  <a:lnTo>
                    <a:pt x="0"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75" name="Freeform 57"/>
            <p:cNvSpPr>
              <a:spLocks noChangeArrowheads="1"/>
            </p:cNvSpPr>
            <p:nvPr/>
          </p:nvSpPr>
          <p:spPr bwMode="auto">
            <a:xfrm>
              <a:off x="1735" y="2801"/>
              <a:ext cx="113" cy="290"/>
            </a:xfrm>
            <a:custGeom>
              <a:avLst/>
              <a:gdLst>
                <a:gd name="T0" fmla="*/ 223 w 224"/>
                <a:gd name="T1" fmla="*/ 0 h 575"/>
                <a:gd name="T2" fmla="*/ 0 w 224"/>
                <a:gd name="T3" fmla="*/ 158 h 575"/>
                <a:gd name="T4" fmla="*/ 4 w 224"/>
                <a:gd name="T5" fmla="*/ 575 h 575"/>
                <a:gd name="T6" fmla="*/ 224 w 224"/>
                <a:gd name="T7" fmla="*/ 411 h 575"/>
                <a:gd name="T8" fmla="*/ 223 w 224"/>
                <a:gd name="T9" fmla="*/ 0 h 575"/>
                <a:gd name="T10" fmla="*/ 223 w 224"/>
                <a:gd name="T11" fmla="*/ 0 h 575"/>
                <a:gd name="T12" fmla="*/ 223 w 22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224" h="575">
                  <a:moveTo>
                    <a:pt x="223" y="0"/>
                  </a:moveTo>
                  <a:lnTo>
                    <a:pt x="0" y="158"/>
                  </a:lnTo>
                  <a:lnTo>
                    <a:pt x="4" y="575"/>
                  </a:lnTo>
                  <a:lnTo>
                    <a:pt x="224" y="411"/>
                  </a:lnTo>
                  <a:lnTo>
                    <a:pt x="223" y="0"/>
                  </a:lnTo>
                  <a:lnTo>
                    <a:pt x="223" y="0"/>
                  </a:lnTo>
                  <a:lnTo>
                    <a:pt x="22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76" name="Freeform 59"/>
            <p:cNvSpPr>
              <a:spLocks noChangeArrowheads="1"/>
            </p:cNvSpPr>
            <p:nvPr/>
          </p:nvSpPr>
          <p:spPr bwMode="auto">
            <a:xfrm>
              <a:off x="1620" y="2987"/>
              <a:ext cx="229" cy="90"/>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77" name="Freeform 61"/>
            <p:cNvSpPr>
              <a:spLocks/>
            </p:cNvSpPr>
            <p:nvPr/>
          </p:nvSpPr>
          <p:spPr bwMode="auto">
            <a:xfrm>
              <a:off x="1620" y="2801"/>
              <a:ext cx="228" cy="291"/>
            </a:xfrm>
            <a:custGeom>
              <a:avLst/>
              <a:gdLst>
                <a:gd name="T0" fmla="*/ 228 w 453"/>
                <a:gd name="T1" fmla="*/ 159 h 577"/>
                <a:gd name="T2" fmla="*/ 0 w 453"/>
                <a:gd name="T3" fmla="*/ 118 h 577"/>
                <a:gd name="T4" fmla="*/ 0 w 453"/>
                <a:gd name="T5" fmla="*/ 529 h 577"/>
                <a:gd name="T6" fmla="*/ 234 w 453"/>
                <a:gd name="T7" fmla="*/ 577 h 577"/>
                <a:gd name="T8" fmla="*/ 453 w 453"/>
                <a:gd name="T9" fmla="*/ 411 h 577"/>
                <a:gd name="T10" fmla="*/ 453 w 453"/>
                <a:gd name="T11" fmla="*/ 0 h 577"/>
                <a:gd name="T12" fmla="*/ 228 w 453"/>
                <a:gd name="T13" fmla="*/ 159 h 577"/>
                <a:gd name="T14" fmla="*/ 228 w 453"/>
                <a:gd name="T15" fmla="*/ 159 h 577"/>
                <a:gd name="T16" fmla="*/ 228 w 453"/>
                <a:gd name="T17" fmla="*/ 15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77">
                  <a:moveTo>
                    <a:pt x="228" y="159"/>
                  </a:moveTo>
                  <a:lnTo>
                    <a:pt x="0" y="118"/>
                  </a:lnTo>
                  <a:lnTo>
                    <a:pt x="0" y="529"/>
                  </a:lnTo>
                  <a:lnTo>
                    <a:pt x="234" y="577"/>
                  </a:lnTo>
                  <a:lnTo>
                    <a:pt x="453" y="411"/>
                  </a:lnTo>
                  <a:lnTo>
                    <a:pt x="453" y="0"/>
                  </a:lnTo>
                  <a:lnTo>
                    <a:pt x="228" y="159"/>
                  </a:lnTo>
                  <a:lnTo>
                    <a:pt x="228" y="159"/>
                  </a:lnTo>
                  <a:lnTo>
                    <a:pt x="228" y="159"/>
                  </a:lnTo>
                  <a:close/>
                </a:path>
              </a:pathLst>
            </a:custGeom>
            <a:noFill/>
            <a:ln w="6399">
              <a:solidFill>
                <a:srgbClr val="757575"/>
              </a:solidFill>
              <a:round/>
              <a:headEnd/>
              <a:tailEnd/>
            </a:ln>
            <a:effectLst>
              <a:outerShdw dist="38100" dir="2700000" rotWithShape="0">
                <a:srgbClr val="000000">
                  <a:alpha val="39999"/>
                </a:srgbClr>
              </a:outerShdw>
            </a:effectLst>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78" name="Freeform 63"/>
            <p:cNvSpPr>
              <a:spLocks noChangeArrowheads="1"/>
            </p:cNvSpPr>
            <p:nvPr/>
          </p:nvSpPr>
          <p:spPr bwMode="auto">
            <a:xfrm>
              <a:off x="1619" y="2839"/>
              <a:ext cx="118" cy="231"/>
            </a:xfrm>
            <a:custGeom>
              <a:avLst/>
              <a:gdLst>
                <a:gd name="T0" fmla="*/ 0 w 234"/>
                <a:gd name="T1" fmla="*/ 0 h 456"/>
                <a:gd name="T2" fmla="*/ 234 w 234"/>
                <a:gd name="T3" fmla="*/ 44 h 456"/>
                <a:gd name="T4" fmla="*/ 234 w 234"/>
                <a:gd name="T5" fmla="*/ 456 h 456"/>
                <a:gd name="T6" fmla="*/ 0 w 234"/>
                <a:gd name="T7" fmla="*/ 410 h 456"/>
                <a:gd name="T8" fmla="*/ 0 w 234"/>
                <a:gd name="T9" fmla="*/ 0 h 456"/>
                <a:gd name="T10" fmla="*/ 0 w 234"/>
                <a:gd name="T11" fmla="*/ 0 h 456"/>
                <a:gd name="T12" fmla="*/ 0 w 234"/>
                <a:gd name="T13" fmla="*/ 0 h 456"/>
              </a:gdLst>
              <a:ahLst/>
              <a:cxnLst>
                <a:cxn ang="0">
                  <a:pos x="T0" y="T1"/>
                </a:cxn>
                <a:cxn ang="0">
                  <a:pos x="T2" y="T3"/>
                </a:cxn>
                <a:cxn ang="0">
                  <a:pos x="T4" y="T5"/>
                </a:cxn>
                <a:cxn ang="0">
                  <a:pos x="T6" y="T7"/>
                </a:cxn>
                <a:cxn ang="0">
                  <a:pos x="T8" y="T9"/>
                </a:cxn>
                <a:cxn ang="0">
                  <a:pos x="T10" y="T11"/>
                </a:cxn>
                <a:cxn ang="0">
                  <a:pos x="T12" y="T13"/>
                </a:cxn>
              </a:cxnLst>
              <a:rect l="0" t="0" r="r" b="b"/>
              <a:pathLst>
                <a:path w="234" h="456">
                  <a:moveTo>
                    <a:pt x="0" y="0"/>
                  </a:moveTo>
                  <a:lnTo>
                    <a:pt x="234" y="44"/>
                  </a:lnTo>
                  <a:lnTo>
                    <a:pt x="234" y="456"/>
                  </a:lnTo>
                  <a:lnTo>
                    <a:pt x="0" y="410"/>
                  </a:lnTo>
                  <a:lnTo>
                    <a:pt x="0" y="0"/>
                  </a:lnTo>
                  <a:lnTo>
                    <a:pt x="0" y="0"/>
                  </a:lnTo>
                  <a:lnTo>
                    <a:pt x="0"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79" name="Freeform 65"/>
            <p:cNvSpPr>
              <a:spLocks noChangeArrowheads="1"/>
            </p:cNvSpPr>
            <p:nvPr/>
          </p:nvSpPr>
          <p:spPr bwMode="auto">
            <a:xfrm>
              <a:off x="1735" y="2779"/>
              <a:ext cx="113" cy="290"/>
            </a:xfrm>
            <a:custGeom>
              <a:avLst/>
              <a:gdLst>
                <a:gd name="T0" fmla="*/ 223 w 224"/>
                <a:gd name="T1" fmla="*/ 0 h 575"/>
                <a:gd name="T2" fmla="*/ 0 w 224"/>
                <a:gd name="T3" fmla="*/ 158 h 575"/>
                <a:gd name="T4" fmla="*/ 4 w 224"/>
                <a:gd name="T5" fmla="*/ 575 h 575"/>
                <a:gd name="T6" fmla="*/ 224 w 224"/>
                <a:gd name="T7" fmla="*/ 410 h 575"/>
                <a:gd name="T8" fmla="*/ 223 w 224"/>
                <a:gd name="T9" fmla="*/ 0 h 575"/>
                <a:gd name="T10" fmla="*/ 223 w 224"/>
                <a:gd name="T11" fmla="*/ 0 h 575"/>
                <a:gd name="T12" fmla="*/ 223 w 22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224" h="575">
                  <a:moveTo>
                    <a:pt x="223" y="0"/>
                  </a:moveTo>
                  <a:lnTo>
                    <a:pt x="0" y="158"/>
                  </a:lnTo>
                  <a:lnTo>
                    <a:pt x="4" y="575"/>
                  </a:lnTo>
                  <a:lnTo>
                    <a:pt x="224" y="410"/>
                  </a:lnTo>
                  <a:lnTo>
                    <a:pt x="223" y="0"/>
                  </a:lnTo>
                  <a:lnTo>
                    <a:pt x="223" y="0"/>
                  </a:lnTo>
                  <a:lnTo>
                    <a:pt x="22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80" name="Freeform 67"/>
            <p:cNvSpPr>
              <a:spLocks noChangeArrowheads="1"/>
            </p:cNvSpPr>
            <p:nvPr/>
          </p:nvSpPr>
          <p:spPr bwMode="auto">
            <a:xfrm>
              <a:off x="1620" y="2758"/>
              <a:ext cx="227" cy="102"/>
            </a:xfrm>
            <a:custGeom>
              <a:avLst/>
              <a:gdLst>
                <a:gd name="T0" fmla="*/ 449 w 449"/>
                <a:gd name="T1" fmla="*/ 40 h 202"/>
                <a:gd name="T2" fmla="*/ 232 w 449"/>
                <a:gd name="T3" fmla="*/ 202 h 202"/>
                <a:gd name="T4" fmla="*/ 0 w 449"/>
                <a:gd name="T5" fmla="*/ 158 h 202"/>
                <a:gd name="T6" fmla="*/ 225 w 449"/>
                <a:gd name="T7" fmla="*/ 0 h 202"/>
                <a:gd name="T8" fmla="*/ 449 w 449"/>
                <a:gd name="T9" fmla="*/ 40 h 202"/>
                <a:gd name="T10" fmla="*/ 449 w 449"/>
                <a:gd name="T11" fmla="*/ 40 h 202"/>
                <a:gd name="T12" fmla="*/ 449 w 449"/>
                <a:gd name="T13" fmla="*/ 40 h 202"/>
              </a:gdLst>
              <a:ahLst/>
              <a:cxnLst>
                <a:cxn ang="0">
                  <a:pos x="T0" y="T1"/>
                </a:cxn>
                <a:cxn ang="0">
                  <a:pos x="T2" y="T3"/>
                </a:cxn>
                <a:cxn ang="0">
                  <a:pos x="T4" y="T5"/>
                </a:cxn>
                <a:cxn ang="0">
                  <a:pos x="T6" y="T7"/>
                </a:cxn>
                <a:cxn ang="0">
                  <a:pos x="T8" y="T9"/>
                </a:cxn>
                <a:cxn ang="0">
                  <a:pos x="T10" y="T11"/>
                </a:cxn>
                <a:cxn ang="0">
                  <a:pos x="T12" y="T13"/>
                </a:cxn>
              </a:cxnLst>
              <a:rect l="0" t="0" r="r" b="b"/>
              <a:pathLst>
                <a:path w="449" h="202">
                  <a:moveTo>
                    <a:pt x="449" y="40"/>
                  </a:moveTo>
                  <a:lnTo>
                    <a:pt x="232" y="202"/>
                  </a:lnTo>
                  <a:lnTo>
                    <a:pt x="0" y="158"/>
                  </a:lnTo>
                  <a:lnTo>
                    <a:pt x="225" y="0"/>
                  </a:lnTo>
                  <a:lnTo>
                    <a:pt x="449" y="40"/>
                  </a:lnTo>
                  <a:lnTo>
                    <a:pt x="449" y="40"/>
                  </a:lnTo>
                  <a:lnTo>
                    <a:pt x="449" y="4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81" name="Freeform 69"/>
            <p:cNvSpPr>
              <a:spLocks noChangeArrowheads="1"/>
            </p:cNvSpPr>
            <p:nvPr/>
          </p:nvSpPr>
          <p:spPr bwMode="auto">
            <a:xfrm>
              <a:off x="1620" y="2778"/>
              <a:ext cx="228" cy="291"/>
            </a:xfrm>
            <a:custGeom>
              <a:avLst/>
              <a:gdLst>
                <a:gd name="T0" fmla="*/ 241 w 451"/>
                <a:gd name="T1" fmla="*/ 166 h 576"/>
                <a:gd name="T2" fmla="*/ 451 w 451"/>
                <a:gd name="T3" fmla="*/ 5 h 576"/>
                <a:gd name="T4" fmla="*/ 449 w 451"/>
                <a:gd name="T5" fmla="*/ 0 h 576"/>
                <a:gd name="T6" fmla="*/ 232 w 451"/>
                <a:gd name="T7" fmla="*/ 154 h 576"/>
                <a:gd name="T8" fmla="*/ 225 w 451"/>
                <a:gd name="T9" fmla="*/ 156 h 576"/>
                <a:gd name="T10" fmla="*/ 188 w 451"/>
                <a:gd name="T11" fmla="*/ 150 h 576"/>
                <a:gd name="T12" fmla="*/ 111 w 451"/>
                <a:gd name="T13" fmla="*/ 137 h 576"/>
                <a:gd name="T14" fmla="*/ 70 w 451"/>
                <a:gd name="T15" fmla="*/ 130 h 576"/>
                <a:gd name="T16" fmla="*/ 34 w 451"/>
                <a:gd name="T17" fmla="*/ 124 h 576"/>
                <a:gd name="T18" fmla="*/ 9 w 451"/>
                <a:gd name="T19" fmla="*/ 120 h 576"/>
                <a:gd name="T20" fmla="*/ 0 w 451"/>
                <a:gd name="T21" fmla="*/ 118 h 576"/>
                <a:gd name="T22" fmla="*/ 9 w 451"/>
                <a:gd name="T23" fmla="*/ 124 h 576"/>
                <a:gd name="T24" fmla="*/ 35 w 451"/>
                <a:gd name="T25" fmla="*/ 129 h 576"/>
                <a:gd name="T26" fmla="*/ 71 w 451"/>
                <a:gd name="T27" fmla="*/ 136 h 576"/>
                <a:gd name="T28" fmla="*/ 112 w 451"/>
                <a:gd name="T29" fmla="*/ 144 h 576"/>
                <a:gd name="T30" fmla="*/ 190 w 451"/>
                <a:gd name="T31" fmla="*/ 159 h 576"/>
                <a:gd name="T32" fmla="*/ 227 w 451"/>
                <a:gd name="T33" fmla="*/ 166 h 576"/>
                <a:gd name="T34" fmla="*/ 230 w 451"/>
                <a:gd name="T35" fmla="*/ 169 h 576"/>
                <a:gd name="T36" fmla="*/ 230 w 451"/>
                <a:gd name="T37" fmla="*/ 576 h 576"/>
                <a:gd name="T38" fmla="*/ 238 w 451"/>
                <a:gd name="T39" fmla="*/ 566 h 576"/>
                <a:gd name="T40" fmla="*/ 238 w 451"/>
                <a:gd name="T41" fmla="*/ 534 h 576"/>
                <a:gd name="T42" fmla="*/ 238 w 451"/>
                <a:gd name="T43" fmla="*/ 510 h 576"/>
                <a:gd name="T44" fmla="*/ 238 w 451"/>
                <a:gd name="T45" fmla="*/ 497 h 576"/>
                <a:gd name="T46" fmla="*/ 238 w 451"/>
                <a:gd name="T47" fmla="*/ 483 h 576"/>
                <a:gd name="T48" fmla="*/ 238 w 451"/>
                <a:gd name="T49" fmla="*/ 452 h 576"/>
                <a:gd name="T50" fmla="*/ 238 w 451"/>
                <a:gd name="T51" fmla="*/ 419 h 576"/>
                <a:gd name="T52" fmla="*/ 238 w 451"/>
                <a:gd name="T53" fmla="*/ 350 h 576"/>
                <a:gd name="T54" fmla="*/ 238 w 451"/>
                <a:gd name="T55" fmla="*/ 283 h 576"/>
                <a:gd name="T56" fmla="*/ 238 w 451"/>
                <a:gd name="T57" fmla="*/ 226 h 576"/>
                <a:gd name="T58" fmla="*/ 238 w 451"/>
                <a:gd name="T59" fmla="*/ 170 h 576"/>
                <a:gd name="T60" fmla="*/ 241 w 451"/>
                <a:gd name="T61" fmla="*/ 166 h 576"/>
                <a:gd name="T62" fmla="*/ 241 w 451"/>
                <a:gd name="T63" fmla="*/ 166 h 576"/>
                <a:gd name="T64" fmla="*/ 241 w 451"/>
                <a:gd name="T65" fmla="*/ 16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1" h="576">
                  <a:moveTo>
                    <a:pt x="241" y="166"/>
                  </a:moveTo>
                  <a:lnTo>
                    <a:pt x="451" y="5"/>
                  </a:lnTo>
                  <a:lnTo>
                    <a:pt x="449" y="0"/>
                  </a:lnTo>
                  <a:lnTo>
                    <a:pt x="232" y="154"/>
                  </a:lnTo>
                  <a:cubicBezTo>
                    <a:pt x="230" y="156"/>
                    <a:pt x="228" y="156"/>
                    <a:pt x="225" y="156"/>
                  </a:cubicBezTo>
                  <a:cubicBezTo>
                    <a:pt x="224" y="156"/>
                    <a:pt x="212" y="154"/>
                    <a:pt x="188" y="150"/>
                  </a:cubicBezTo>
                  <a:cubicBezTo>
                    <a:pt x="169" y="147"/>
                    <a:pt x="144" y="142"/>
                    <a:pt x="111" y="137"/>
                  </a:cubicBezTo>
                  <a:cubicBezTo>
                    <a:pt x="98" y="135"/>
                    <a:pt x="85" y="132"/>
                    <a:pt x="70" y="130"/>
                  </a:cubicBezTo>
                  <a:cubicBezTo>
                    <a:pt x="59" y="128"/>
                    <a:pt x="47" y="126"/>
                    <a:pt x="34" y="124"/>
                  </a:cubicBezTo>
                  <a:cubicBezTo>
                    <a:pt x="25" y="123"/>
                    <a:pt x="17" y="121"/>
                    <a:pt x="9" y="120"/>
                  </a:cubicBezTo>
                  <a:cubicBezTo>
                    <a:pt x="5" y="119"/>
                    <a:pt x="2" y="119"/>
                    <a:pt x="0" y="118"/>
                  </a:cubicBezTo>
                  <a:cubicBezTo>
                    <a:pt x="2" y="122"/>
                    <a:pt x="5" y="124"/>
                    <a:pt x="9" y="124"/>
                  </a:cubicBezTo>
                  <a:cubicBezTo>
                    <a:pt x="17" y="126"/>
                    <a:pt x="26" y="128"/>
                    <a:pt x="35" y="129"/>
                  </a:cubicBezTo>
                  <a:cubicBezTo>
                    <a:pt x="47" y="132"/>
                    <a:pt x="59" y="134"/>
                    <a:pt x="71" y="136"/>
                  </a:cubicBezTo>
                  <a:cubicBezTo>
                    <a:pt x="85" y="139"/>
                    <a:pt x="99" y="141"/>
                    <a:pt x="112" y="144"/>
                  </a:cubicBezTo>
                  <a:cubicBezTo>
                    <a:pt x="145" y="150"/>
                    <a:pt x="171" y="155"/>
                    <a:pt x="190" y="159"/>
                  </a:cubicBezTo>
                  <a:cubicBezTo>
                    <a:pt x="214" y="163"/>
                    <a:pt x="226" y="166"/>
                    <a:pt x="227" y="166"/>
                  </a:cubicBezTo>
                  <a:cubicBezTo>
                    <a:pt x="228" y="166"/>
                    <a:pt x="229" y="167"/>
                    <a:pt x="230" y="169"/>
                  </a:cubicBezTo>
                  <a:lnTo>
                    <a:pt x="230" y="576"/>
                  </a:lnTo>
                  <a:cubicBezTo>
                    <a:pt x="235" y="575"/>
                    <a:pt x="238" y="572"/>
                    <a:pt x="238" y="566"/>
                  </a:cubicBezTo>
                  <a:cubicBezTo>
                    <a:pt x="238" y="560"/>
                    <a:pt x="238" y="549"/>
                    <a:pt x="238" y="534"/>
                  </a:cubicBezTo>
                  <a:cubicBezTo>
                    <a:pt x="238" y="528"/>
                    <a:pt x="238" y="520"/>
                    <a:pt x="238" y="510"/>
                  </a:cubicBezTo>
                  <a:cubicBezTo>
                    <a:pt x="238" y="506"/>
                    <a:pt x="238" y="501"/>
                    <a:pt x="238" y="497"/>
                  </a:cubicBezTo>
                  <a:cubicBezTo>
                    <a:pt x="238" y="492"/>
                    <a:pt x="238" y="487"/>
                    <a:pt x="238" y="483"/>
                  </a:cubicBezTo>
                  <a:cubicBezTo>
                    <a:pt x="238" y="470"/>
                    <a:pt x="238" y="460"/>
                    <a:pt x="238" y="452"/>
                  </a:cubicBezTo>
                  <a:cubicBezTo>
                    <a:pt x="238" y="440"/>
                    <a:pt x="238" y="429"/>
                    <a:pt x="238" y="419"/>
                  </a:cubicBezTo>
                  <a:cubicBezTo>
                    <a:pt x="238" y="393"/>
                    <a:pt x="238" y="370"/>
                    <a:pt x="238" y="350"/>
                  </a:cubicBezTo>
                  <a:cubicBezTo>
                    <a:pt x="238" y="325"/>
                    <a:pt x="238" y="302"/>
                    <a:pt x="238" y="283"/>
                  </a:cubicBezTo>
                  <a:cubicBezTo>
                    <a:pt x="238" y="261"/>
                    <a:pt x="238" y="242"/>
                    <a:pt x="238" y="226"/>
                  </a:cubicBezTo>
                  <a:cubicBezTo>
                    <a:pt x="238" y="189"/>
                    <a:pt x="238" y="171"/>
                    <a:pt x="238" y="170"/>
                  </a:cubicBezTo>
                  <a:cubicBezTo>
                    <a:pt x="238" y="168"/>
                    <a:pt x="239" y="167"/>
                    <a:pt x="241" y="166"/>
                  </a:cubicBezTo>
                  <a:lnTo>
                    <a:pt x="241" y="166"/>
                  </a:lnTo>
                  <a:lnTo>
                    <a:pt x="241" y="166"/>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82" name="Freeform 71"/>
            <p:cNvSpPr>
              <a:spLocks noChangeArrowheads="1"/>
            </p:cNvSpPr>
            <p:nvPr/>
          </p:nvSpPr>
          <p:spPr bwMode="auto">
            <a:xfrm>
              <a:off x="1620" y="2915"/>
              <a:ext cx="229" cy="91"/>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83" name="Freeform 73"/>
            <p:cNvSpPr>
              <a:spLocks/>
            </p:cNvSpPr>
            <p:nvPr/>
          </p:nvSpPr>
          <p:spPr bwMode="auto">
            <a:xfrm>
              <a:off x="1620" y="2915"/>
              <a:ext cx="228" cy="84"/>
            </a:xfrm>
            <a:custGeom>
              <a:avLst/>
              <a:gdLst>
                <a:gd name="T0" fmla="*/ 0 w 453"/>
                <a:gd name="T1" fmla="*/ 118 h 166"/>
                <a:gd name="T2" fmla="*/ 234 w 453"/>
                <a:gd name="T3" fmla="*/ 166 h 166"/>
                <a:gd name="T4" fmla="*/ 453 w 453"/>
                <a:gd name="T5" fmla="*/ 0 h 166"/>
              </a:gdLst>
              <a:ahLst/>
              <a:cxnLst>
                <a:cxn ang="0">
                  <a:pos x="T0" y="T1"/>
                </a:cxn>
                <a:cxn ang="0">
                  <a:pos x="T2" y="T3"/>
                </a:cxn>
                <a:cxn ang="0">
                  <a:pos x="T4" y="T5"/>
                </a:cxn>
              </a:cxnLst>
              <a:rect l="0" t="0" r="r" b="b"/>
              <a:pathLst>
                <a:path w="453" h="166">
                  <a:moveTo>
                    <a:pt x="0" y="118"/>
                  </a:moveTo>
                  <a:lnTo>
                    <a:pt x="234" y="166"/>
                  </a:lnTo>
                  <a:lnTo>
                    <a:pt x="453" y="0"/>
                  </a:lnTo>
                </a:path>
              </a:pathLst>
            </a:custGeom>
            <a:noFill/>
            <a:ln w="6399">
              <a:solidFill>
                <a:srgbClr val="757575"/>
              </a:solidFill>
              <a:round/>
              <a:headEnd/>
              <a:tailEnd/>
            </a:ln>
            <a:effectLst>
              <a:outerShdw dist="38100" dir="2700000" rotWithShape="0">
                <a:srgbClr val="000000">
                  <a:alpha val="39999"/>
                </a:srgbClr>
              </a:outerShdw>
            </a:effectLst>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84" name="Freeform 75"/>
            <p:cNvSpPr>
              <a:spLocks noChangeArrowheads="1"/>
            </p:cNvSpPr>
            <p:nvPr/>
          </p:nvSpPr>
          <p:spPr bwMode="auto">
            <a:xfrm>
              <a:off x="1620" y="2846"/>
              <a:ext cx="229" cy="90"/>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85" name="Freeform 77"/>
            <p:cNvSpPr>
              <a:spLocks/>
            </p:cNvSpPr>
            <p:nvPr/>
          </p:nvSpPr>
          <p:spPr bwMode="auto">
            <a:xfrm>
              <a:off x="1620" y="2846"/>
              <a:ext cx="228" cy="83"/>
            </a:xfrm>
            <a:custGeom>
              <a:avLst/>
              <a:gdLst>
                <a:gd name="T0" fmla="*/ 0 w 453"/>
                <a:gd name="T1" fmla="*/ 118 h 166"/>
                <a:gd name="T2" fmla="*/ 234 w 453"/>
                <a:gd name="T3" fmla="*/ 166 h 166"/>
                <a:gd name="T4" fmla="*/ 453 w 453"/>
                <a:gd name="T5" fmla="*/ 0 h 166"/>
              </a:gdLst>
              <a:ahLst/>
              <a:cxnLst>
                <a:cxn ang="0">
                  <a:pos x="T0" y="T1"/>
                </a:cxn>
                <a:cxn ang="0">
                  <a:pos x="T2" y="T3"/>
                </a:cxn>
                <a:cxn ang="0">
                  <a:pos x="T4" y="T5"/>
                </a:cxn>
              </a:cxnLst>
              <a:rect l="0" t="0" r="r" b="b"/>
              <a:pathLst>
                <a:path w="453" h="166">
                  <a:moveTo>
                    <a:pt x="0" y="118"/>
                  </a:moveTo>
                  <a:lnTo>
                    <a:pt x="234" y="166"/>
                  </a:lnTo>
                  <a:lnTo>
                    <a:pt x="453" y="0"/>
                  </a:lnTo>
                </a:path>
              </a:pathLst>
            </a:custGeom>
            <a:noFill/>
            <a:ln w="6399">
              <a:solidFill>
                <a:srgbClr val="757575"/>
              </a:solidFill>
              <a:round/>
              <a:headEnd/>
              <a:tailEnd/>
            </a:ln>
            <a:effectLst>
              <a:outerShdw dist="38100" dir="2700000" rotWithShape="0">
                <a:srgbClr val="000000">
                  <a:alpha val="39999"/>
                </a:srgbClr>
              </a:outerShdw>
            </a:effectLst>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86" name="Freeform 79"/>
            <p:cNvSpPr>
              <a:spLocks/>
            </p:cNvSpPr>
            <p:nvPr/>
          </p:nvSpPr>
          <p:spPr bwMode="auto">
            <a:xfrm>
              <a:off x="1620" y="2758"/>
              <a:ext cx="228" cy="312"/>
            </a:xfrm>
            <a:custGeom>
              <a:avLst/>
              <a:gdLst>
                <a:gd name="T0" fmla="*/ 228 w 453"/>
                <a:gd name="T1" fmla="*/ 0 h 617"/>
                <a:gd name="T2" fmla="*/ 0 w 453"/>
                <a:gd name="T3" fmla="*/ 158 h 617"/>
                <a:gd name="T4" fmla="*/ 0 w 453"/>
                <a:gd name="T5" fmla="*/ 570 h 617"/>
                <a:gd name="T6" fmla="*/ 234 w 453"/>
                <a:gd name="T7" fmla="*/ 617 h 617"/>
                <a:gd name="T8" fmla="*/ 453 w 453"/>
                <a:gd name="T9" fmla="*/ 451 h 617"/>
                <a:gd name="T10" fmla="*/ 453 w 453"/>
                <a:gd name="T11" fmla="*/ 40 h 617"/>
                <a:gd name="T12" fmla="*/ 228 w 453"/>
                <a:gd name="T13" fmla="*/ 0 h 617"/>
                <a:gd name="T14" fmla="*/ 228 w 453"/>
                <a:gd name="T15" fmla="*/ 0 h 617"/>
                <a:gd name="T16" fmla="*/ 228 w 453"/>
                <a:gd name="T17" fmla="*/ 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617">
                  <a:moveTo>
                    <a:pt x="228" y="0"/>
                  </a:moveTo>
                  <a:lnTo>
                    <a:pt x="0" y="158"/>
                  </a:lnTo>
                  <a:lnTo>
                    <a:pt x="0" y="570"/>
                  </a:lnTo>
                  <a:lnTo>
                    <a:pt x="234" y="617"/>
                  </a:lnTo>
                  <a:lnTo>
                    <a:pt x="453" y="451"/>
                  </a:lnTo>
                  <a:lnTo>
                    <a:pt x="453" y="40"/>
                  </a:lnTo>
                  <a:lnTo>
                    <a:pt x="228" y="0"/>
                  </a:lnTo>
                  <a:lnTo>
                    <a:pt x="228" y="0"/>
                  </a:lnTo>
                  <a:lnTo>
                    <a:pt x="228" y="0"/>
                  </a:lnTo>
                  <a:close/>
                </a:path>
              </a:pathLst>
            </a:custGeom>
            <a:noFill/>
            <a:ln w="6399">
              <a:solidFill>
                <a:srgbClr val="757575"/>
              </a:solidFill>
              <a:round/>
              <a:headEnd/>
              <a:tailEnd/>
            </a:ln>
            <a:effectLst>
              <a:outerShdw dist="38100" dir="2700000" rotWithShape="0">
                <a:srgbClr val="000000">
                  <a:alpha val="39999"/>
                </a:srgbClr>
              </a:outerShdw>
            </a:effectLst>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87" name="Freeform 81"/>
            <p:cNvSpPr>
              <a:spLocks noChangeArrowheads="1"/>
            </p:cNvSpPr>
            <p:nvPr/>
          </p:nvSpPr>
          <p:spPr bwMode="auto">
            <a:xfrm>
              <a:off x="1716" y="3078"/>
              <a:ext cx="14" cy="7"/>
            </a:xfrm>
            <a:custGeom>
              <a:avLst/>
              <a:gdLst>
                <a:gd name="T0" fmla="*/ 17 w 27"/>
                <a:gd name="T1" fmla="*/ 1 h 14"/>
                <a:gd name="T2" fmla="*/ 27 w 27"/>
                <a:gd name="T3" fmla="*/ 0 h 14"/>
                <a:gd name="T4" fmla="*/ 27 w 27"/>
                <a:gd name="T5" fmla="*/ 1 h 14"/>
                <a:gd name="T6" fmla="*/ 13 w 27"/>
                <a:gd name="T7" fmla="*/ 14 h 14"/>
                <a:gd name="T8" fmla="*/ 0 w 27"/>
                <a:gd name="T9" fmla="*/ 5 h 14"/>
                <a:gd name="T10" fmla="*/ 17 w 27"/>
                <a:gd name="T11" fmla="*/ 1 h 14"/>
                <a:gd name="T12" fmla="*/ 17 w 27"/>
                <a:gd name="T13" fmla="*/ 1 h 14"/>
                <a:gd name="T14" fmla="*/ 17 w 27"/>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14">
                  <a:moveTo>
                    <a:pt x="17" y="1"/>
                  </a:moveTo>
                  <a:cubicBezTo>
                    <a:pt x="20" y="0"/>
                    <a:pt x="24" y="0"/>
                    <a:pt x="27" y="0"/>
                  </a:cubicBezTo>
                  <a:cubicBezTo>
                    <a:pt x="27" y="0"/>
                    <a:pt x="27" y="1"/>
                    <a:pt x="27" y="1"/>
                  </a:cubicBezTo>
                  <a:cubicBezTo>
                    <a:pt x="27" y="9"/>
                    <a:pt x="23" y="14"/>
                    <a:pt x="13" y="14"/>
                  </a:cubicBezTo>
                  <a:cubicBezTo>
                    <a:pt x="6" y="14"/>
                    <a:pt x="2" y="11"/>
                    <a:pt x="0" y="5"/>
                  </a:cubicBezTo>
                  <a:cubicBezTo>
                    <a:pt x="5" y="3"/>
                    <a:pt x="11" y="2"/>
                    <a:pt x="17" y="1"/>
                  </a:cubicBezTo>
                  <a:lnTo>
                    <a:pt x="17" y="1"/>
                  </a:lnTo>
                  <a:lnTo>
                    <a:pt x="17" y="1"/>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88" name="Freeform 83"/>
            <p:cNvSpPr>
              <a:spLocks noChangeArrowheads="1"/>
            </p:cNvSpPr>
            <p:nvPr/>
          </p:nvSpPr>
          <p:spPr bwMode="auto">
            <a:xfrm>
              <a:off x="1716" y="3071"/>
              <a:ext cx="13" cy="13"/>
            </a:xfrm>
            <a:custGeom>
              <a:avLst/>
              <a:gdLst>
                <a:gd name="T0" fmla="*/ 25 w 25"/>
                <a:gd name="T1" fmla="*/ 13 h 26"/>
                <a:gd name="T2" fmla="*/ 12 w 25"/>
                <a:gd name="T3" fmla="*/ 26 h 26"/>
                <a:gd name="T4" fmla="*/ 0 w 25"/>
                <a:gd name="T5" fmla="*/ 13 h 26"/>
                <a:gd name="T6" fmla="*/ 12 w 25"/>
                <a:gd name="T7" fmla="*/ 0 h 26"/>
                <a:gd name="T8" fmla="*/ 25 w 25"/>
                <a:gd name="T9" fmla="*/ 13 h 26"/>
                <a:gd name="T10" fmla="*/ 25 w 25"/>
                <a:gd name="T11" fmla="*/ 13 h 26"/>
                <a:gd name="T12" fmla="*/ 25 w 25"/>
                <a:gd name="T13" fmla="*/ 13 h 26"/>
              </a:gdLst>
              <a:ahLst/>
              <a:cxnLst>
                <a:cxn ang="0">
                  <a:pos x="T0" y="T1"/>
                </a:cxn>
                <a:cxn ang="0">
                  <a:pos x="T2" y="T3"/>
                </a:cxn>
                <a:cxn ang="0">
                  <a:pos x="T4" y="T5"/>
                </a:cxn>
                <a:cxn ang="0">
                  <a:pos x="T6" y="T7"/>
                </a:cxn>
                <a:cxn ang="0">
                  <a:pos x="T8" y="T9"/>
                </a:cxn>
                <a:cxn ang="0">
                  <a:pos x="T10" y="T11"/>
                </a:cxn>
                <a:cxn ang="0">
                  <a:pos x="T12" y="T13"/>
                </a:cxn>
              </a:cxnLst>
              <a:rect l="0" t="0" r="r" b="b"/>
              <a:pathLst>
                <a:path w="25" h="26">
                  <a:moveTo>
                    <a:pt x="25" y="13"/>
                  </a:moveTo>
                  <a:cubicBezTo>
                    <a:pt x="25" y="22"/>
                    <a:pt x="21" y="26"/>
                    <a:pt x="12" y="26"/>
                  </a:cubicBezTo>
                  <a:cubicBezTo>
                    <a:pt x="4" y="26"/>
                    <a:pt x="0" y="22"/>
                    <a:pt x="0" y="13"/>
                  </a:cubicBezTo>
                  <a:cubicBezTo>
                    <a:pt x="0" y="4"/>
                    <a:pt x="4" y="0"/>
                    <a:pt x="12" y="0"/>
                  </a:cubicBezTo>
                  <a:cubicBezTo>
                    <a:pt x="21" y="0"/>
                    <a:pt x="25" y="4"/>
                    <a:pt x="25" y="13"/>
                  </a:cubicBezTo>
                  <a:lnTo>
                    <a:pt x="25" y="13"/>
                  </a:lnTo>
                  <a:lnTo>
                    <a:pt x="25" y="13"/>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89" name="Freeform 85"/>
            <p:cNvSpPr>
              <a:spLocks noChangeArrowheads="1"/>
            </p:cNvSpPr>
            <p:nvPr/>
          </p:nvSpPr>
          <p:spPr bwMode="auto">
            <a:xfrm>
              <a:off x="1717" y="3072"/>
              <a:ext cx="10" cy="11"/>
            </a:xfrm>
            <a:custGeom>
              <a:avLst/>
              <a:gdLst>
                <a:gd name="T0" fmla="*/ 20 w 20"/>
                <a:gd name="T1" fmla="*/ 11 h 22"/>
                <a:gd name="T2" fmla="*/ 9 w 20"/>
                <a:gd name="T3" fmla="*/ 22 h 22"/>
                <a:gd name="T4" fmla="*/ 0 w 20"/>
                <a:gd name="T5" fmla="*/ 11 h 22"/>
                <a:gd name="T6" fmla="*/ 9 w 20"/>
                <a:gd name="T7" fmla="*/ 0 h 22"/>
                <a:gd name="T8" fmla="*/ 20 w 20"/>
                <a:gd name="T9" fmla="*/ 11 h 22"/>
                <a:gd name="T10" fmla="*/ 20 w 20"/>
                <a:gd name="T11" fmla="*/ 11 h 22"/>
                <a:gd name="T12" fmla="*/ 20 w 20"/>
                <a:gd name="T13" fmla="*/ 11 h 22"/>
              </a:gdLst>
              <a:ahLst/>
              <a:cxnLst>
                <a:cxn ang="0">
                  <a:pos x="T0" y="T1"/>
                </a:cxn>
                <a:cxn ang="0">
                  <a:pos x="T2" y="T3"/>
                </a:cxn>
                <a:cxn ang="0">
                  <a:pos x="T4" y="T5"/>
                </a:cxn>
                <a:cxn ang="0">
                  <a:pos x="T6" y="T7"/>
                </a:cxn>
                <a:cxn ang="0">
                  <a:pos x="T8" y="T9"/>
                </a:cxn>
                <a:cxn ang="0">
                  <a:pos x="T10" y="T11"/>
                </a:cxn>
                <a:cxn ang="0">
                  <a:pos x="T12" y="T13"/>
                </a:cxn>
              </a:cxnLst>
              <a:rect l="0" t="0" r="r" b="b"/>
              <a:pathLst>
                <a:path w="20" h="22">
                  <a:moveTo>
                    <a:pt x="20" y="11"/>
                  </a:moveTo>
                  <a:cubicBezTo>
                    <a:pt x="20" y="18"/>
                    <a:pt x="16" y="22"/>
                    <a:pt x="9" y="22"/>
                  </a:cubicBezTo>
                  <a:cubicBezTo>
                    <a:pt x="3" y="22"/>
                    <a:pt x="0" y="18"/>
                    <a:pt x="0" y="11"/>
                  </a:cubicBezTo>
                  <a:cubicBezTo>
                    <a:pt x="0" y="3"/>
                    <a:pt x="3" y="0"/>
                    <a:pt x="9" y="0"/>
                  </a:cubicBezTo>
                  <a:cubicBezTo>
                    <a:pt x="16" y="0"/>
                    <a:pt x="20" y="3"/>
                    <a:pt x="20" y="11"/>
                  </a:cubicBezTo>
                  <a:lnTo>
                    <a:pt x="20" y="11"/>
                  </a:lnTo>
                  <a:lnTo>
                    <a:pt x="20" y="11"/>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90" name="Freeform 87"/>
            <p:cNvSpPr>
              <a:spLocks noChangeArrowheads="1"/>
            </p:cNvSpPr>
            <p:nvPr/>
          </p:nvSpPr>
          <p:spPr bwMode="auto">
            <a:xfrm>
              <a:off x="1718" y="3073"/>
              <a:ext cx="8" cy="5"/>
            </a:xfrm>
            <a:custGeom>
              <a:avLst/>
              <a:gdLst>
                <a:gd name="T0" fmla="*/ 9 w 14"/>
                <a:gd name="T1" fmla="*/ 1 h 11"/>
                <a:gd name="T2" fmla="*/ 14 w 14"/>
                <a:gd name="T3" fmla="*/ 3 h 11"/>
                <a:gd name="T4" fmla="*/ 8 w 14"/>
                <a:gd name="T5" fmla="*/ 0 h 11"/>
                <a:gd name="T6" fmla="*/ 0 w 14"/>
                <a:gd name="T7" fmla="*/ 9 h 11"/>
                <a:gd name="T8" fmla="*/ 0 w 14"/>
                <a:gd name="T9" fmla="*/ 11 h 11"/>
                <a:gd name="T10" fmla="*/ 9 w 14"/>
                <a:gd name="T11" fmla="*/ 1 h 11"/>
                <a:gd name="T12" fmla="*/ 9 w 14"/>
                <a:gd name="T13" fmla="*/ 1 h 11"/>
                <a:gd name="T14" fmla="*/ 9 w 14"/>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1">
                  <a:moveTo>
                    <a:pt x="9" y="1"/>
                  </a:moveTo>
                  <a:cubicBezTo>
                    <a:pt x="11" y="1"/>
                    <a:pt x="13" y="2"/>
                    <a:pt x="14" y="3"/>
                  </a:cubicBezTo>
                  <a:cubicBezTo>
                    <a:pt x="13" y="1"/>
                    <a:pt x="11" y="0"/>
                    <a:pt x="8" y="0"/>
                  </a:cubicBezTo>
                  <a:cubicBezTo>
                    <a:pt x="2" y="0"/>
                    <a:pt x="0" y="3"/>
                    <a:pt x="0" y="9"/>
                  </a:cubicBezTo>
                  <a:cubicBezTo>
                    <a:pt x="0" y="9"/>
                    <a:pt x="0" y="10"/>
                    <a:pt x="0" y="11"/>
                  </a:cubicBezTo>
                  <a:cubicBezTo>
                    <a:pt x="0" y="4"/>
                    <a:pt x="3" y="1"/>
                    <a:pt x="9" y="1"/>
                  </a:cubicBezTo>
                  <a:lnTo>
                    <a:pt x="9" y="1"/>
                  </a:lnTo>
                  <a:lnTo>
                    <a:pt x="9" y="1"/>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grpSp>
      <p:sp>
        <p:nvSpPr>
          <p:cNvPr id="91" name="Freeform 54"/>
          <p:cNvSpPr>
            <a:spLocks noChangeArrowheads="1"/>
          </p:cNvSpPr>
          <p:nvPr/>
        </p:nvSpPr>
        <p:spPr bwMode="auto">
          <a:xfrm>
            <a:off x="3032323" y="4767452"/>
            <a:ext cx="187325" cy="365125"/>
          </a:xfrm>
          <a:custGeom>
            <a:avLst/>
            <a:gdLst>
              <a:gd name="T0" fmla="*/ 0 w 234"/>
              <a:gd name="T1" fmla="*/ 0 h 456"/>
              <a:gd name="T2" fmla="*/ 234 w 234"/>
              <a:gd name="T3" fmla="*/ 38 h 456"/>
              <a:gd name="T4" fmla="*/ 234 w 234"/>
              <a:gd name="T5" fmla="*/ 456 h 456"/>
              <a:gd name="T6" fmla="*/ 0 w 234"/>
              <a:gd name="T7" fmla="*/ 410 h 456"/>
              <a:gd name="T8" fmla="*/ 0 w 234"/>
              <a:gd name="T9" fmla="*/ 0 h 456"/>
              <a:gd name="T10" fmla="*/ 0 w 234"/>
              <a:gd name="T11" fmla="*/ 0 h 456"/>
              <a:gd name="T12" fmla="*/ 0 w 234"/>
              <a:gd name="T13" fmla="*/ 0 h 456"/>
            </a:gdLst>
            <a:ahLst/>
            <a:cxnLst>
              <a:cxn ang="0">
                <a:pos x="T0" y="T1"/>
              </a:cxn>
              <a:cxn ang="0">
                <a:pos x="T2" y="T3"/>
              </a:cxn>
              <a:cxn ang="0">
                <a:pos x="T4" y="T5"/>
              </a:cxn>
              <a:cxn ang="0">
                <a:pos x="T6" y="T7"/>
              </a:cxn>
              <a:cxn ang="0">
                <a:pos x="T8" y="T9"/>
              </a:cxn>
              <a:cxn ang="0">
                <a:pos x="T10" y="T11"/>
              </a:cxn>
              <a:cxn ang="0">
                <a:pos x="T12" y="T13"/>
              </a:cxn>
            </a:cxnLst>
            <a:rect l="0" t="0" r="r" b="b"/>
            <a:pathLst>
              <a:path w="234" h="456">
                <a:moveTo>
                  <a:pt x="0" y="0"/>
                </a:moveTo>
                <a:lnTo>
                  <a:pt x="234" y="38"/>
                </a:lnTo>
                <a:lnTo>
                  <a:pt x="234" y="456"/>
                </a:lnTo>
                <a:lnTo>
                  <a:pt x="0" y="410"/>
                </a:lnTo>
                <a:lnTo>
                  <a:pt x="0" y="0"/>
                </a:lnTo>
                <a:lnTo>
                  <a:pt x="0" y="0"/>
                </a:lnTo>
                <a:lnTo>
                  <a:pt x="0" y="0"/>
                </a:lnTo>
                <a:close/>
              </a:path>
            </a:pathLst>
          </a:custGeom>
          <a:solidFill>
            <a:srgbClr val="828999"/>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 name="Freeform 56"/>
          <p:cNvSpPr>
            <a:spLocks noChangeArrowheads="1"/>
          </p:cNvSpPr>
          <p:nvPr/>
        </p:nvSpPr>
        <p:spPr bwMode="auto">
          <a:xfrm>
            <a:off x="3216473" y="4670615"/>
            <a:ext cx="179387" cy="460375"/>
          </a:xfrm>
          <a:custGeom>
            <a:avLst/>
            <a:gdLst>
              <a:gd name="T0" fmla="*/ 223 w 224"/>
              <a:gd name="T1" fmla="*/ 0 h 575"/>
              <a:gd name="T2" fmla="*/ 0 w 224"/>
              <a:gd name="T3" fmla="*/ 158 h 575"/>
              <a:gd name="T4" fmla="*/ 4 w 224"/>
              <a:gd name="T5" fmla="*/ 575 h 575"/>
              <a:gd name="T6" fmla="*/ 224 w 224"/>
              <a:gd name="T7" fmla="*/ 411 h 575"/>
              <a:gd name="T8" fmla="*/ 223 w 224"/>
              <a:gd name="T9" fmla="*/ 0 h 575"/>
              <a:gd name="T10" fmla="*/ 223 w 224"/>
              <a:gd name="T11" fmla="*/ 0 h 575"/>
              <a:gd name="T12" fmla="*/ 223 w 22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224" h="575">
                <a:moveTo>
                  <a:pt x="223" y="0"/>
                </a:moveTo>
                <a:lnTo>
                  <a:pt x="0" y="158"/>
                </a:lnTo>
                <a:lnTo>
                  <a:pt x="4" y="575"/>
                </a:lnTo>
                <a:lnTo>
                  <a:pt x="224" y="411"/>
                </a:lnTo>
                <a:lnTo>
                  <a:pt x="223" y="0"/>
                </a:lnTo>
                <a:lnTo>
                  <a:pt x="223" y="0"/>
                </a:lnTo>
                <a:lnTo>
                  <a:pt x="223" y="0"/>
                </a:lnTo>
                <a:close/>
              </a:path>
            </a:pathLst>
          </a:custGeom>
          <a:solidFill>
            <a:srgbClr val="757A8A"/>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3" name="Freeform 58"/>
          <p:cNvSpPr>
            <a:spLocks noChangeArrowheads="1"/>
          </p:cNvSpPr>
          <p:nvPr/>
        </p:nvSpPr>
        <p:spPr bwMode="auto">
          <a:xfrm>
            <a:off x="3033910" y="4965890"/>
            <a:ext cx="363538" cy="142875"/>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6D7384"/>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 name="Freeform 60"/>
          <p:cNvSpPr>
            <a:spLocks/>
          </p:cNvSpPr>
          <p:nvPr/>
        </p:nvSpPr>
        <p:spPr bwMode="auto">
          <a:xfrm>
            <a:off x="3033910" y="4670615"/>
            <a:ext cx="361950" cy="461962"/>
          </a:xfrm>
          <a:custGeom>
            <a:avLst/>
            <a:gdLst>
              <a:gd name="T0" fmla="*/ 228 w 453"/>
              <a:gd name="T1" fmla="*/ 159 h 577"/>
              <a:gd name="T2" fmla="*/ 0 w 453"/>
              <a:gd name="T3" fmla="*/ 118 h 577"/>
              <a:gd name="T4" fmla="*/ 0 w 453"/>
              <a:gd name="T5" fmla="*/ 529 h 577"/>
              <a:gd name="T6" fmla="*/ 234 w 453"/>
              <a:gd name="T7" fmla="*/ 577 h 577"/>
              <a:gd name="T8" fmla="*/ 453 w 453"/>
              <a:gd name="T9" fmla="*/ 411 h 577"/>
              <a:gd name="T10" fmla="*/ 453 w 453"/>
              <a:gd name="T11" fmla="*/ 0 h 577"/>
              <a:gd name="T12" fmla="*/ 228 w 453"/>
              <a:gd name="T13" fmla="*/ 159 h 577"/>
              <a:gd name="T14" fmla="*/ 228 w 453"/>
              <a:gd name="T15" fmla="*/ 159 h 577"/>
              <a:gd name="T16" fmla="*/ 228 w 453"/>
              <a:gd name="T17" fmla="*/ 15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77">
                <a:moveTo>
                  <a:pt x="228" y="159"/>
                </a:moveTo>
                <a:lnTo>
                  <a:pt x="0" y="118"/>
                </a:lnTo>
                <a:lnTo>
                  <a:pt x="0" y="529"/>
                </a:lnTo>
                <a:lnTo>
                  <a:pt x="234" y="577"/>
                </a:lnTo>
                <a:lnTo>
                  <a:pt x="453" y="411"/>
                </a:lnTo>
                <a:lnTo>
                  <a:pt x="453" y="0"/>
                </a:lnTo>
                <a:lnTo>
                  <a:pt x="228" y="159"/>
                </a:lnTo>
                <a:lnTo>
                  <a:pt x="228" y="159"/>
                </a:lnTo>
                <a:lnTo>
                  <a:pt x="228" y="159"/>
                </a:lnTo>
                <a:close/>
              </a:path>
            </a:pathLst>
          </a:custGeom>
          <a:noFill/>
          <a:ln w="6399">
            <a:solidFill>
              <a:srgbClr val="757575"/>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5" name="Freeform 62"/>
          <p:cNvSpPr>
            <a:spLocks noChangeArrowheads="1"/>
          </p:cNvSpPr>
          <p:nvPr/>
        </p:nvSpPr>
        <p:spPr bwMode="auto">
          <a:xfrm>
            <a:off x="3032323" y="4730940"/>
            <a:ext cx="187325" cy="366712"/>
          </a:xfrm>
          <a:custGeom>
            <a:avLst/>
            <a:gdLst>
              <a:gd name="T0" fmla="*/ 0 w 234"/>
              <a:gd name="T1" fmla="*/ 0 h 456"/>
              <a:gd name="T2" fmla="*/ 234 w 234"/>
              <a:gd name="T3" fmla="*/ 44 h 456"/>
              <a:gd name="T4" fmla="*/ 234 w 234"/>
              <a:gd name="T5" fmla="*/ 456 h 456"/>
              <a:gd name="T6" fmla="*/ 0 w 234"/>
              <a:gd name="T7" fmla="*/ 410 h 456"/>
              <a:gd name="T8" fmla="*/ 0 w 234"/>
              <a:gd name="T9" fmla="*/ 0 h 456"/>
              <a:gd name="T10" fmla="*/ 0 w 234"/>
              <a:gd name="T11" fmla="*/ 0 h 456"/>
              <a:gd name="T12" fmla="*/ 0 w 234"/>
              <a:gd name="T13" fmla="*/ 0 h 456"/>
            </a:gdLst>
            <a:ahLst/>
            <a:cxnLst>
              <a:cxn ang="0">
                <a:pos x="T0" y="T1"/>
              </a:cxn>
              <a:cxn ang="0">
                <a:pos x="T2" y="T3"/>
              </a:cxn>
              <a:cxn ang="0">
                <a:pos x="T4" y="T5"/>
              </a:cxn>
              <a:cxn ang="0">
                <a:pos x="T6" y="T7"/>
              </a:cxn>
              <a:cxn ang="0">
                <a:pos x="T8" y="T9"/>
              </a:cxn>
              <a:cxn ang="0">
                <a:pos x="T10" y="T11"/>
              </a:cxn>
              <a:cxn ang="0">
                <a:pos x="T12" y="T13"/>
              </a:cxn>
            </a:cxnLst>
            <a:rect l="0" t="0" r="r" b="b"/>
            <a:pathLst>
              <a:path w="234" h="456">
                <a:moveTo>
                  <a:pt x="0" y="0"/>
                </a:moveTo>
                <a:lnTo>
                  <a:pt x="234" y="44"/>
                </a:lnTo>
                <a:lnTo>
                  <a:pt x="234" y="456"/>
                </a:lnTo>
                <a:lnTo>
                  <a:pt x="0" y="410"/>
                </a:lnTo>
                <a:lnTo>
                  <a:pt x="0" y="0"/>
                </a:lnTo>
                <a:lnTo>
                  <a:pt x="0" y="0"/>
                </a:lnTo>
                <a:lnTo>
                  <a:pt x="0" y="0"/>
                </a:lnTo>
                <a:close/>
              </a:path>
            </a:pathLst>
          </a:custGeom>
          <a:solidFill>
            <a:srgbClr val="828999"/>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6" name="Freeform 64"/>
          <p:cNvSpPr>
            <a:spLocks noChangeArrowheads="1"/>
          </p:cNvSpPr>
          <p:nvPr/>
        </p:nvSpPr>
        <p:spPr bwMode="auto">
          <a:xfrm>
            <a:off x="3216473" y="4635690"/>
            <a:ext cx="179387" cy="460375"/>
          </a:xfrm>
          <a:custGeom>
            <a:avLst/>
            <a:gdLst>
              <a:gd name="T0" fmla="*/ 223 w 224"/>
              <a:gd name="T1" fmla="*/ 0 h 575"/>
              <a:gd name="T2" fmla="*/ 0 w 224"/>
              <a:gd name="T3" fmla="*/ 158 h 575"/>
              <a:gd name="T4" fmla="*/ 4 w 224"/>
              <a:gd name="T5" fmla="*/ 575 h 575"/>
              <a:gd name="T6" fmla="*/ 224 w 224"/>
              <a:gd name="T7" fmla="*/ 410 h 575"/>
              <a:gd name="T8" fmla="*/ 223 w 224"/>
              <a:gd name="T9" fmla="*/ 0 h 575"/>
              <a:gd name="T10" fmla="*/ 223 w 224"/>
              <a:gd name="T11" fmla="*/ 0 h 575"/>
              <a:gd name="T12" fmla="*/ 223 w 22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224" h="575">
                <a:moveTo>
                  <a:pt x="223" y="0"/>
                </a:moveTo>
                <a:lnTo>
                  <a:pt x="0" y="158"/>
                </a:lnTo>
                <a:lnTo>
                  <a:pt x="4" y="575"/>
                </a:lnTo>
                <a:lnTo>
                  <a:pt x="224" y="410"/>
                </a:lnTo>
                <a:lnTo>
                  <a:pt x="223" y="0"/>
                </a:lnTo>
                <a:lnTo>
                  <a:pt x="223" y="0"/>
                </a:lnTo>
                <a:lnTo>
                  <a:pt x="223" y="0"/>
                </a:lnTo>
                <a:close/>
              </a:path>
            </a:pathLst>
          </a:custGeom>
          <a:solidFill>
            <a:srgbClr val="757A8A"/>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7" name="Freeform 66"/>
          <p:cNvSpPr>
            <a:spLocks noChangeArrowheads="1"/>
          </p:cNvSpPr>
          <p:nvPr/>
        </p:nvSpPr>
        <p:spPr bwMode="auto">
          <a:xfrm>
            <a:off x="3033910" y="4602352"/>
            <a:ext cx="360363" cy="161925"/>
          </a:xfrm>
          <a:custGeom>
            <a:avLst/>
            <a:gdLst>
              <a:gd name="T0" fmla="*/ 449 w 449"/>
              <a:gd name="T1" fmla="*/ 40 h 202"/>
              <a:gd name="T2" fmla="*/ 232 w 449"/>
              <a:gd name="T3" fmla="*/ 202 h 202"/>
              <a:gd name="T4" fmla="*/ 0 w 449"/>
              <a:gd name="T5" fmla="*/ 158 h 202"/>
              <a:gd name="T6" fmla="*/ 225 w 449"/>
              <a:gd name="T7" fmla="*/ 0 h 202"/>
              <a:gd name="T8" fmla="*/ 449 w 449"/>
              <a:gd name="T9" fmla="*/ 40 h 202"/>
              <a:gd name="T10" fmla="*/ 449 w 449"/>
              <a:gd name="T11" fmla="*/ 40 h 202"/>
              <a:gd name="T12" fmla="*/ 449 w 449"/>
              <a:gd name="T13" fmla="*/ 40 h 202"/>
            </a:gdLst>
            <a:ahLst/>
            <a:cxnLst>
              <a:cxn ang="0">
                <a:pos x="T0" y="T1"/>
              </a:cxn>
              <a:cxn ang="0">
                <a:pos x="T2" y="T3"/>
              </a:cxn>
              <a:cxn ang="0">
                <a:pos x="T4" y="T5"/>
              </a:cxn>
              <a:cxn ang="0">
                <a:pos x="T6" y="T7"/>
              </a:cxn>
              <a:cxn ang="0">
                <a:pos x="T8" y="T9"/>
              </a:cxn>
              <a:cxn ang="0">
                <a:pos x="T10" y="T11"/>
              </a:cxn>
              <a:cxn ang="0">
                <a:pos x="T12" y="T13"/>
              </a:cxn>
            </a:cxnLst>
            <a:rect l="0" t="0" r="r" b="b"/>
            <a:pathLst>
              <a:path w="449" h="202">
                <a:moveTo>
                  <a:pt x="449" y="40"/>
                </a:moveTo>
                <a:lnTo>
                  <a:pt x="232" y="202"/>
                </a:lnTo>
                <a:lnTo>
                  <a:pt x="0" y="158"/>
                </a:lnTo>
                <a:lnTo>
                  <a:pt x="225" y="0"/>
                </a:lnTo>
                <a:lnTo>
                  <a:pt x="449" y="40"/>
                </a:lnTo>
                <a:lnTo>
                  <a:pt x="449" y="40"/>
                </a:lnTo>
                <a:lnTo>
                  <a:pt x="449" y="40"/>
                </a:lnTo>
                <a:close/>
              </a:path>
            </a:pathLst>
          </a:custGeom>
          <a:solidFill>
            <a:srgbClr val="949BA8"/>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8" name="Freeform 68"/>
          <p:cNvSpPr>
            <a:spLocks noChangeArrowheads="1"/>
          </p:cNvSpPr>
          <p:nvPr/>
        </p:nvSpPr>
        <p:spPr bwMode="auto">
          <a:xfrm>
            <a:off x="3033910" y="4634102"/>
            <a:ext cx="361950" cy="461963"/>
          </a:xfrm>
          <a:custGeom>
            <a:avLst/>
            <a:gdLst>
              <a:gd name="T0" fmla="*/ 241 w 451"/>
              <a:gd name="T1" fmla="*/ 166 h 576"/>
              <a:gd name="T2" fmla="*/ 451 w 451"/>
              <a:gd name="T3" fmla="*/ 5 h 576"/>
              <a:gd name="T4" fmla="*/ 449 w 451"/>
              <a:gd name="T5" fmla="*/ 0 h 576"/>
              <a:gd name="T6" fmla="*/ 232 w 451"/>
              <a:gd name="T7" fmla="*/ 154 h 576"/>
              <a:gd name="T8" fmla="*/ 225 w 451"/>
              <a:gd name="T9" fmla="*/ 156 h 576"/>
              <a:gd name="T10" fmla="*/ 188 w 451"/>
              <a:gd name="T11" fmla="*/ 150 h 576"/>
              <a:gd name="T12" fmla="*/ 111 w 451"/>
              <a:gd name="T13" fmla="*/ 137 h 576"/>
              <a:gd name="T14" fmla="*/ 70 w 451"/>
              <a:gd name="T15" fmla="*/ 130 h 576"/>
              <a:gd name="T16" fmla="*/ 34 w 451"/>
              <a:gd name="T17" fmla="*/ 124 h 576"/>
              <a:gd name="T18" fmla="*/ 9 w 451"/>
              <a:gd name="T19" fmla="*/ 120 h 576"/>
              <a:gd name="T20" fmla="*/ 0 w 451"/>
              <a:gd name="T21" fmla="*/ 118 h 576"/>
              <a:gd name="T22" fmla="*/ 9 w 451"/>
              <a:gd name="T23" fmla="*/ 124 h 576"/>
              <a:gd name="T24" fmla="*/ 35 w 451"/>
              <a:gd name="T25" fmla="*/ 129 h 576"/>
              <a:gd name="T26" fmla="*/ 71 w 451"/>
              <a:gd name="T27" fmla="*/ 136 h 576"/>
              <a:gd name="T28" fmla="*/ 112 w 451"/>
              <a:gd name="T29" fmla="*/ 144 h 576"/>
              <a:gd name="T30" fmla="*/ 190 w 451"/>
              <a:gd name="T31" fmla="*/ 159 h 576"/>
              <a:gd name="T32" fmla="*/ 227 w 451"/>
              <a:gd name="T33" fmla="*/ 166 h 576"/>
              <a:gd name="T34" fmla="*/ 230 w 451"/>
              <a:gd name="T35" fmla="*/ 169 h 576"/>
              <a:gd name="T36" fmla="*/ 230 w 451"/>
              <a:gd name="T37" fmla="*/ 576 h 576"/>
              <a:gd name="T38" fmla="*/ 238 w 451"/>
              <a:gd name="T39" fmla="*/ 566 h 576"/>
              <a:gd name="T40" fmla="*/ 238 w 451"/>
              <a:gd name="T41" fmla="*/ 534 h 576"/>
              <a:gd name="T42" fmla="*/ 238 w 451"/>
              <a:gd name="T43" fmla="*/ 510 h 576"/>
              <a:gd name="T44" fmla="*/ 238 w 451"/>
              <a:gd name="T45" fmla="*/ 497 h 576"/>
              <a:gd name="T46" fmla="*/ 238 w 451"/>
              <a:gd name="T47" fmla="*/ 483 h 576"/>
              <a:gd name="T48" fmla="*/ 238 w 451"/>
              <a:gd name="T49" fmla="*/ 452 h 576"/>
              <a:gd name="T50" fmla="*/ 238 w 451"/>
              <a:gd name="T51" fmla="*/ 419 h 576"/>
              <a:gd name="T52" fmla="*/ 238 w 451"/>
              <a:gd name="T53" fmla="*/ 350 h 576"/>
              <a:gd name="T54" fmla="*/ 238 w 451"/>
              <a:gd name="T55" fmla="*/ 283 h 576"/>
              <a:gd name="T56" fmla="*/ 238 w 451"/>
              <a:gd name="T57" fmla="*/ 226 h 576"/>
              <a:gd name="T58" fmla="*/ 238 w 451"/>
              <a:gd name="T59" fmla="*/ 170 h 576"/>
              <a:gd name="T60" fmla="*/ 241 w 451"/>
              <a:gd name="T61" fmla="*/ 166 h 576"/>
              <a:gd name="T62" fmla="*/ 241 w 451"/>
              <a:gd name="T63" fmla="*/ 166 h 576"/>
              <a:gd name="T64" fmla="*/ 241 w 451"/>
              <a:gd name="T65" fmla="*/ 16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1" h="576">
                <a:moveTo>
                  <a:pt x="241" y="166"/>
                </a:moveTo>
                <a:lnTo>
                  <a:pt x="451" y="5"/>
                </a:lnTo>
                <a:lnTo>
                  <a:pt x="449" y="0"/>
                </a:lnTo>
                <a:lnTo>
                  <a:pt x="232" y="154"/>
                </a:lnTo>
                <a:cubicBezTo>
                  <a:pt x="230" y="156"/>
                  <a:pt x="228" y="156"/>
                  <a:pt x="225" y="156"/>
                </a:cubicBezTo>
                <a:cubicBezTo>
                  <a:pt x="224" y="156"/>
                  <a:pt x="212" y="154"/>
                  <a:pt x="188" y="150"/>
                </a:cubicBezTo>
                <a:cubicBezTo>
                  <a:pt x="169" y="147"/>
                  <a:pt x="144" y="142"/>
                  <a:pt x="111" y="137"/>
                </a:cubicBezTo>
                <a:cubicBezTo>
                  <a:pt x="98" y="135"/>
                  <a:pt x="85" y="132"/>
                  <a:pt x="70" y="130"/>
                </a:cubicBezTo>
                <a:cubicBezTo>
                  <a:pt x="59" y="128"/>
                  <a:pt x="47" y="126"/>
                  <a:pt x="34" y="124"/>
                </a:cubicBezTo>
                <a:cubicBezTo>
                  <a:pt x="25" y="123"/>
                  <a:pt x="17" y="121"/>
                  <a:pt x="9" y="120"/>
                </a:cubicBezTo>
                <a:cubicBezTo>
                  <a:pt x="5" y="119"/>
                  <a:pt x="2" y="119"/>
                  <a:pt x="0" y="118"/>
                </a:cubicBezTo>
                <a:cubicBezTo>
                  <a:pt x="2" y="122"/>
                  <a:pt x="5" y="124"/>
                  <a:pt x="9" y="124"/>
                </a:cubicBezTo>
                <a:cubicBezTo>
                  <a:pt x="17" y="126"/>
                  <a:pt x="26" y="128"/>
                  <a:pt x="35" y="129"/>
                </a:cubicBezTo>
                <a:cubicBezTo>
                  <a:pt x="47" y="132"/>
                  <a:pt x="59" y="134"/>
                  <a:pt x="71" y="136"/>
                </a:cubicBezTo>
                <a:cubicBezTo>
                  <a:pt x="85" y="139"/>
                  <a:pt x="99" y="141"/>
                  <a:pt x="112" y="144"/>
                </a:cubicBezTo>
                <a:cubicBezTo>
                  <a:pt x="145" y="150"/>
                  <a:pt x="171" y="155"/>
                  <a:pt x="190" y="159"/>
                </a:cubicBezTo>
                <a:cubicBezTo>
                  <a:pt x="214" y="163"/>
                  <a:pt x="226" y="166"/>
                  <a:pt x="227" y="166"/>
                </a:cubicBezTo>
                <a:cubicBezTo>
                  <a:pt x="228" y="166"/>
                  <a:pt x="229" y="167"/>
                  <a:pt x="230" y="169"/>
                </a:cubicBezTo>
                <a:lnTo>
                  <a:pt x="230" y="576"/>
                </a:lnTo>
                <a:cubicBezTo>
                  <a:pt x="235" y="575"/>
                  <a:pt x="238" y="572"/>
                  <a:pt x="238" y="566"/>
                </a:cubicBezTo>
                <a:cubicBezTo>
                  <a:pt x="238" y="560"/>
                  <a:pt x="238" y="549"/>
                  <a:pt x="238" y="534"/>
                </a:cubicBezTo>
                <a:cubicBezTo>
                  <a:pt x="238" y="528"/>
                  <a:pt x="238" y="520"/>
                  <a:pt x="238" y="510"/>
                </a:cubicBezTo>
                <a:cubicBezTo>
                  <a:pt x="238" y="506"/>
                  <a:pt x="238" y="501"/>
                  <a:pt x="238" y="497"/>
                </a:cubicBezTo>
                <a:cubicBezTo>
                  <a:pt x="238" y="492"/>
                  <a:pt x="238" y="487"/>
                  <a:pt x="238" y="483"/>
                </a:cubicBezTo>
                <a:cubicBezTo>
                  <a:pt x="238" y="470"/>
                  <a:pt x="238" y="460"/>
                  <a:pt x="238" y="452"/>
                </a:cubicBezTo>
                <a:cubicBezTo>
                  <a:pt x="238" y="440"/>
                  <a:pt x="238" y="429"/>
                  <a:pt x="238" y="419"/>
                </a:cubicBezTo>
                <a:cubicBezTo>
                  <a:pt x="238" y="393"/>
                  <a:pt x="238" y="370"/>
                  <a:pt x="238" y="350"/>
                </a:cubicBezTo>
                <a:cubicBezTo>
                  <a:pt x="238" y="325"/>
                  <a:pt x="238" y="302"/>
                  <a:pt x="238" y="283"/>
                </a:cubicBezTo>
                <a:cubicBezTo>
                  <a:pt x="238" y="261"/>
                  <a:pt x="238" y="242"/>
                  <a:pt x="238" y="226"/>
                </a:cubicBezTo>
                <a:cubicBezTo>
                  <a:pt x="238" y="189"/>
                  <a:pt x="238" y="171"/>
                  <a:pt x="238" y="170"/>
                </a:cubicBezTo>
                <a:cubicBezTo>
                  <a:pt x="238" y="168"/>
                  <a:pt x="239" y="167"/>
                  <a:pt x="241" y="166"/>
                </a:cubicBezTo>
                <a:lnTo>
                  <a:pt x="241" y="166"/>
                </a:lnTo>
                <a:lnTo>
                  <a:pt x="241" y="166"/>
                </a:lnTo>
                <a:close/>
              </a:path>
            </a:pathLst>
          </a:custGeom>
          <a:solidFill>
            <a:srgbClr val="9EA4AD"/>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9" name="Freeform 70"/>
          <p:cNvSpPr>
            <a:spLocks noChangeArrowheads="1"/>
          </p:cNvSpPr>
          <p:nvPr/>
        </p:nvSpPr>
        <p:spPr bwMode="auto">
          <a:xfrm>
            <a:off x="3033910" y="4851590"/>
            <a:ext cx="363538" cy="144462"/>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6D7384"/>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0" name="Freeform 72"/>
          <p:cNvSpPr>
            <a:spLocks/>
          </p:cNvSpPr>
          <p:nvPr/>
        </p:nvSpPr>
        <p:spPr bwMode="auto">
          <a:xfrm>
            <a:off x="3033910" y="4851590"/>
            <a:ext cx="361950" cy="133350"/>
          </a:xfrm>
          <a:custGeom>
            <a:avLst/>
            <a:gdLst>
              <a:gd name="T0" fmla="*/ 0 w 453"/>
              <a:gd name="T1" fmla="*/ 118 h 166"/>
              <a:gd name="T2" fmla="*/ 234 w 453"/>
              <a:gd name="T3" fmla="*/ 166 h 166"/>
              <a:gd name="T4" fmla="*/ 453 w 453"/>
              <a:gd name="T5" fmla="*/ 0 h 166"/>
            </a:gdLst>
            <a:ahLst/>
            <a:cxnLst>
              <a:cxn ang="0">
                <a:pos x="T0" y="T1"/>
              </a:cxn>
              <a:cxn ang="0">
                <a:pos x="T2" y="T3"/>
              </a:cxn>
              <a:cxn ang="0">
                <a:pos x="T4" y="T5"/>
              </a:cxn>
            </a:cxnLst>
            <a:rect l="0" t="0" r="r" b="b"/>
            <a:pathLst>
              <a:path w="453" h="166">
                <a:moveTo>
                  <a:pt x="0" y="118"/>
                </a:moveTo>
                <a:lnTo>
                  <a:pt x="234" y="166"/>
                </a:lnTo>
                <a:lnTo>
                  <a:pt x="453" y="0"/>
                </a:lnTo>
              </a:path>
            </a:pathLst>
          </a:custGeom>
          <a:noFill/>
          <a:ln w="6399">
            <a:solidFill>
              <a:srgbClr val="757575"/>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1" name="Freeform 74"/>
          <p:cNvSpPr>
            <a:spLocks noChangeArrowheads="1"/>
          </p:cNvSpPr>
          <p:nvPr/>
        </p:nvSpPr>
        <p:spPr bwMode="auto">
          <a:xfrm>
            <a:off x="3033910" y="4742052"/>
            <a:ext cx="363538" cy="142875"/>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6D7384"/>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2" name="Freeform 76"/>
          <p:cNvSpPr>
            <a:spLocks/>
          </p:cNvSpPr>
          <p:nvPr/>
        </p:nvSpPr>
        <p:spPr bwMode="auto">
          <a:xfrm>
            <a:off x="3033910" y="4742052"/>
            <a:ext cx="361950" cy="131763"/>
          </a:xfrm>
          <a:custGeom>
            <a:avLst/>
            <a:gdLst>
              <a:gd name="T0" fmla="*/ 0 w 453"/>
              <a:gd name="T1" fmla="*/ 118 h 166"/>
              <a:gd name="T2" fmla="*/ 234 w 453"/>
              <a:gd name="T3" fmla="*/ 166 h 166"/>
              <a:gd name="T4" fmla="*/ 453 w 453"/>
              <a:gd name="T5" fmla="*/ 0 h 166"/>
            </a:gdLst>
            <a:ahLst/>
            <a:cxnLst>
              <a:cxn ang="0">
                <a:pos x="T0" y="T1"/>
              </a:cxn>
              <a:cxn ang="0">
                <a:pos x="T2" y="T3"/>
              </a:cxn>
              <a:cxn ang="0">
                <a:pos x="T4" y="T5"/>
              </a:cxn>
            </a:cxnLst>
            <a:rect l="0" t="0" r="r" b="b"/>
            <a:pathLst>
              <a:path w="453" h="166">
                <a:moveTo>
                  <a:pt x="0" y="118"/>
                </a:moveTo>
                <a:lnTo>
                  <a:pt x="234" y="166"/>
                </a:lnTo>
                <a:lnTo>
                  <a:pt x="453" y="0"/>
                </a:lnTo>
              </a:path>
            </a:pathLst>
          </a:custGeom>
          <a:noFill/>
          <a:ln w="6399">
            <a:solidFill>
              <a:srgbClr val="757575"/>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3" name="Freeform 78"/>
          <p:cNvSpPr>
            <a:spLocks/>
          </p:cNvSpPr>
          <p:nvPr/>
        </p:nvSpPr>
        <p:spPr bwMode="auto">
          <a:xfrm>
            <a:off x="3033910" y="4602352"/>
            <a:ext cx="361950" cy="495300"/>
          </a:xfrm>
          <a:custGeom>
            <a:avLst/>
            <a:gdLst>
              <a:gd name="T0" fmla="*/ 228 w 453"/>
              <a:gd name="T1" fmla="*/ 0 h 617"/>
              <a:gd name="T2" fmla="*/ 0 w 453"/>
              <a:gd name="T3" fmla="*/ 158 h 617"/>
              <a:gd name="T4" fmla="*/ 0 w 453"/>
              <a:gd name="T5" fmla="*/ 570 h 617"/>
              <a:gd name="T6" fmla="*/ 234 w 453"/>
              <a:gd name="T7" fmla="*/ 617 h 617"/>
              <a:gd name="T8" fmla="*/ 453 w 453"/>
              <a:gd name="T9" fmla="*/ 451 h 617"/>
              <a:gd name="T10" fmla="*/ 453 w 453"/>
              <a:gd name="T11" fmla="*/ 40 h 617"/>
              <a:gd name="T12" fmla="*/ 228 w 453"/>
              <a:gd name="T13" fmla="*/ 0 h 617"/>
              <a:gd name="T14" fmla="*/ 228 w 453"/>
              <a:gd name="T15" fmla="*/ 0 h 617"/>
              <a:gd name="T16" fmla="*/ 228 w 453"/>
              <a:gd name="T17" fmla="*/ 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617">
                <a:moveTo>
                  <a:pt x="228" y="0"/>
                </a:moveTo>
                <a:lnTo>
                  <a:pt x="0" y="158"/>
                </a:lnTo>
                <a:lnTo>
                  <a:pt x="0" y="570"/>
                </a:lnTo>
                <a:lnTo>
                  <a:pt x="234" y="617"/>
                </a:lnTo>
                <a:lnTo>
                  <a:pt x="453" y="451"/>
                </a:lnTo>
                <a:lnTo>
                  <a:pt x="453" y="40"/>
                </a:lnTo>
                <a:lnTo>
                  <a:pt x="228" y="0"/>
                </a:lnTo>
                <a:lnTo>
                  <a:pt x="228" y="0"/>
                </a:lnTo>
                <a:lnTo>
                  <a:pt x="228" y="0"/>
                </a:lnTo>
                <a:close/>
              </a:path>
            </a:pathLst>
          </a:custGeom>
          <a:noFill/>
          <a:ln w="6399">
            <a:solidFill>
              <a:srgbClr val="757575"/>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4" name="Freeform 80"/>
          <p:cNvSpPr>
            <a:spLocks noChangeArrowheads="1"/>
          </p:cNvSpPr>
          <p:nvPr/>
        </p:nvSpPr>
        <p:spPr bwMode="auto">
          <a:xfrm>
            <a:off x="3186310" y="5110352"/>
            <a:ext cx="22225" cy="11113"/>
          </a:xfrm>
          <a:custGeom>
            <a:avLst/>
            <a:gdLst>
              <a:gd name="T0" fmla="*/ 17 w 27"/>
              <a:gd name="T1" fmla="*/ 1 h 14"/>
              <a:gd name="T2" fmla="*/ 27 w 27"/>
              <a:gd name="T3" fmla="*/ 0 h 14"/>
              <a:gd name="T4" fmla="*/ 27 w 27"/>
              <a:gd name="T5" fmla="*/ 1 h 14"/>
              <a:gd name="T6" fmla="*/ 13 w 27"/>
              <a:gd name="T7" fmla="*/ 14 h 14"/>
              <a:gd name="T8" fmla="*/ 0 w 27"/>
              <a:gd name="T9" fmla="*/ 5 h 14"/>
              <a:gd name="T10" fmla="*/ 17 w 27"/>
              <a:gd name="T11" fmla="*/ 1 h 14"/>
              <a:gd name="T12" fmla="*/ 17 w 27"/>
              <a:gd name="T13" fmla="*/ 1 h 14"/>
              <a:gd name="T14" fmla="*/ 17 w 27"/>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14">
                <a:moveTo>
                  <a:pt x="17" y="1"/>
                </a:moveTo>
                <a:cubicBezTo>
                  <a:pt x="20" y="0"/>
                  <a:pt x="24" y="0"/>
                  <a:pt x="27" y="0"/>
                </a:cubicBezTo>
                <a:cubicBezTo>
                  <a:pt x="27" y="0"/>
                  <a:pt x="27" y="1"/>
                  <a:pt x="27" y="1"/>
                </a:cubicBezTo>
                <a:cubicBezTo>
                  <a:pt x="27" y="9"/>
                  <a:pt x="23" y="14"/>
                  <a:pt x="13" y="14"/>
                </a:cubicBezTo>
                <a:cubicBezTo>
                  <a:pt x="6" y="14"/>
                  <a:pt x="2" y="11"/>
                  <a:pt x="0" y="5"/>
                </a:cubicBezTo>
                <a:cubicBezTo>
                  <a:pt x="5" y="3"/>
                  <a:pt x="11" y="2"/>
                  <a:pt x="17" y="1"/>
                </a:cubicBezTo>
                <a:lnTo>
                  <a:pt x="17" y="1"/>
                </a:lnTo>
                <a:lnTo>
                  <a:pt x="17" y="1"/>
                </a:lnTo>
                <a:close/>
              </a:path>
            </a:pathLst>
          </a:custGeom>
          <a:gradFill rotWithShape="0">
            <a:gsLst>
              <a:gs pos="0">
                <a:srgbClr val="D3D4DD"/>
              </a:gs>
              <a:gs pos="100000">
                <a:srgbClr val="FFFFFF"/>
              </a:gs>
            </a:gsLst>
            <a:lin ang="5400000"/>
          </a:gra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5" name="Freeform 82"/>
          <p:cNvSpPr>
            <a:spLocks noChangeArrowheads="1"/>
          </p:cNvSpPr>
          <p:nvPr/>
        </p:nvSpPr>
        <p:spPr bwMode="auto">
          <a:xfrm>
            <a:off x="3186310" y="5099240"/>
            <a:ext cx="20638" cy="20637"/>
          </a:xfrm>
          <a:custGeom>
            <a:avLst/>
            <a:gdLst>
              <a:gd name="T0" fmla="*/ 25 w 25"/>
              <a:gd name="T1" fmla="*/ 13 h 26"/>
              <a:gd name="T2" fmla="*/ 12 w 25"/>
              <a:gd name="T3" fmla="*/ 26 h 26"/>
              <a:gd name="T4" fmla="*/ 0 w 25"/>
              <a:gd name="T5" fmla="*/ 13 h 26"/>
              <a:gd name="T6" fmla="*/ 12 w 25"/>
              <a:gd name="T7" fmla="*/ 0 h 26"/>
              <a:gd name="T8" fmla="*/ 25 w 25"/>
              <a:gd name="T9" fmla="*/ 13 h 26"/>
              <a:gd name="T10" fmla="*/ 25 w 25"/>
              <a:gd name="T11" fmla="*/ 13 h 26"/>
              <a:gd name="T12" fmla="*/ 25 w 25"/>
              <a:gd name="T13" fmla="*/ 13 h 26"/>
            </a:gdLst>
            <a:ahLst/>
            <a:cxnLst>
              <a:cxn ang="0">
                <a:pos x="T0" y="T1"/>
              </a:cxn>
              <a:cxn ang="0">
                <a:pos x="T2" y="T3"/>
              </a:cxn>
              <a:cxn ang="0">
                <a:pos x="T4" y="T5"/>
              </a:cxn>
              <a:cxn ang="0">
                <a:pos x="T6" y="T7"/>
              </a:cxn>
              <a:cxn ang="0">
                <a:pos x="T8" y="T9"/>
              </a:cxn>
              <a:cxn ang="0">
                <a:pos x="T10" y="T11"/>
              </a:cxn>
              <a:cxn ang="0">
                <a:pos x="T12" y="T13"/>
              </a:cxn>
            </a:cxnLst>
            <a:rect l="0" t="0" r="r" b="b"/>
            <a:pathLst>
              <a:path w="25" h="26">
                <a:moveTo>
                  <a:pt x="25" y="13"/>
                </a:moveTo>
                <a:cubicBezTo>
                  <a:pt x="25" y="22"/>
                  <a:pt x="21" y="26"/>
                  <a:pt x="12" y="26"/>
                </a:cubicBezTo>
                <a:cubicBezTo>
                  <a:pt x="4" y="26"/>
                  <a:pt x="0" y="22"/>
                  <a:pt x="0" y="13"/>
                </a:cubicBezTo>
                <a:cubicBezTo>
                  <a:pt x="0" y="4"/>
                  <a:pt x="4" y="0"/>
                  <a:pt x="12" y="0"/>
                </a:cubicBezTo>
                <a:cubicBezTo>
                  <a:pt x="21" y="0"/>
                  <a:pt x="25" y="4"/>
                  <a:pt x="25" y="13"/>
                </a:cubicBezTo>
                <a:lnTo>
                  <a:pt x="25" y="13"/>
                </a:lnTo>
                <a:lnTo>
                  <a:pt x="25" y="13"/>
                </a:lnTo>
                <a:close/>
              </a:path>
            </a:pathLst>
          </a:custGeom>
          <a:solidFill>
            <a:srgbClr val="616672"/>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6" name="Freeform 84"/>
          <p:cNvSpPr>
            <a:spLocks noChangeArrowheads="1"/>
          </p:cNvSpPr>
          <p:nvPr/>
        </p:nvSpPr>
        <p:spPr bwMode="auto">
          <a:xfrm>
            <a:off x="3187898" y="5100827"/>
            <a:ext cx="15875" cy="17463"/>
          </a:xfrm>
          <a:custGeom>
            <a:avLst/>
            <a:gdLst>
              <a:gd name="T0" fmla="*/ 20 w 20"/>
              <a:gd name="T1" fmla="*/ 11 h 22"/>
              <a:gd name="T2" fmla="*/ 9 w 20"/>
              <a:gd name="T3" fmla="*/ 22 h 22"/>
              <a:gd name="T4" fmla="*/ 0 w 20"/>
              <a:gd name="T5" fmla="*/ 11 h 22"/>
              <a:gd name="T6" fmla="*/ 9 w 20"/>
              <a:gd name="T7" fmla="*/ 0 h 22"/>
              <a:gd name="T8" fmla="*/ 20 w 20"/>
              <a:gd name="T9" fmla="*/ 11 h 22"/>
              <a:gd name="T10" fmla="*/ 20 w 20"/>
              <a:gd name="T11" fmla="*/ 11 h 22"/>
              <a:gd name="T12" fmla="*/ 20 w 20"/>
              <a:gd name="T13" fmla="*/ 11 h 22"/>
            </a:gdLst>
            <a:ahLst/>
            <a:cxnLst>
              <a:cxn ang="0">
                <a:pos x="T0" y="T1"/>
              </a:cxn>
              <a:cxn ang="0">
                <a:pos x="T2" y="T3"/>
              </a:cxn>
              <a:cxn ang="0">
                <a:pos x="T4" y="T5"/>
              </a:cxn>
              <a:cxn ang="0">
                <a:pos x="T6" y="T7"/>
              </a:cxn>
              <a:cxn ang="0">
                <a:pos x="T8" y="T9"/>
              </a:cxn>
              <a:cxn ang="0">
                <a:pos x="T10" y="T11"/>
              </a:cxn>
              <a:cxn ang="0">
                <a:pos x="T12" y="T13"/>
              </a:cxn>
            </a:cxnLst>
            <a:rect l="0" t="0" r="r" b="b"/>
            <a:pathLst>
              <a:path w="20" h="22">
                <a:moveTo>
                  <a:pt x="20" y="11"/>
                </a:moveTo>
                <a:cubicBezTo>
                  <a:pt x="20" y="18"/>
                  <a:pt x="16" y="22"/>
                  <a:pt x="9" y="22"/>
                </a:cubicBezTo>
                <a:cubicBezTo>
                  <a:pt x="3" y="22"/>
                  <a:pt x="0" y="18"/>
                  <a:pt x="0" y="11"/>
                </a:cubicBezTo>
                <a:cubicBezTo>
                  <a:pt x="0" y="3"/>
                  <a:pt x="3" y="0"/>
                  <a:pt x="9" y="0"/>
                </a:cubicBezTo>
                <a:cubicBezTo>
                  <a:pt x="16" y="0"/>
                  <a:pt x="20" y="3"/>
                  <a:pt x="20" y="11"/>
                </a:cubicBezTo>
                <a:lnTo>
                  <a:pt x="20" y="11"/>
                </a:lnTo>
                <a:lnTo>
                  <a:pt x="20" y="11"/>
                </a:lnTo>
                <a:close/>
              </a:path>
            </a:pathLst>
          </a:custGeom>
          <a:solidFill>
            <a:srgbClr val="878DA0"/>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7" name="Freeform 86"/>
          <p:cNvSpPr>
            <a:spLocks noChangeArrowheads="1"/>
          </p:cNvSpPr>
          <p:nvPr/>
        </p:nvSpPr>
        <p:spPr bwMode="auto">
          <a:xfrm>
            <a:off x="3189485" y="5102415"/>
            <a:ext cx="12700" cy="7937"/>
          </a:xfrm>
          <a:custGeom>
            <a:avLst/>
            <a:gdLst>
              <a:gd name="T0" fmla="*/ 9 w 14"/>
              <a:gd name="T1" fmla="*/ 1 h 11"/>
              <a:gd name="T2" fmla="*/ 14 w 14"/>
              <a:gd name="T3" fmla="*/ 3 h 11"/>
              <a:gd name="T4" fmla="*/ 8 w 14"/>
              <a:gd name="T5" fmla="*/ 0 h 11"/>
              <a:gd name="T6" fmla="*/ 0 w 14"/>
              <a:gd name="T7" fmla="*/ 9 h 11"/>
              <a:gd name="T8" fmla="*/ 0 w 14"/>
              <a:gd name="T9" fmla="*/ 11 h 11"/>
              <a:gd name="T10" fmla="*/ 9 w 14"/>
              <a:gd name="T11" fmla="*/ 1 h 11"/>
              <a:gd name="T12" fmla="*/ 9 w 14"/>
              <a:gd name="T13" fmla="*/ 1 h 11"/>
              <a:gd name="T14" fmla="*/ 9 w 14"/>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1">
                <a:moveTo>
                  <a:pt x="9" y="1"/>
                </a:moveTo>
                <a:cubicBezTo>
                  <a:pt x="11" y="1"/>
                  <a:pt x="13" y="2"/>
                  <a:pt x="14" y="3"/>
                </a:cubicBezTo>
                <a:cubicBezTo>
                  <a:pt x="13" y="1"/>
                  <a:pt x="11" y="0"/>
                  <a:pt x="8" y="0"/>
                </a:cubicBezTo>
                <a:cubicBezTo>
                  <a:pt x="2" y="0"/>
                  <a:pt x="0" y="3"/>
                  <a:pt x="0" y="9"/>
                </a:cubicBezTo>
                <a:cubicBezTo>
                  <a:pt x="0" y="9"/>
                  <a:pt x="0" y="10"/>
                  <a:pt x="0" y="11"/>
                </a:cubicBezTo>
                <a:cubicBezTo>
                  <a:pt x="0" y="4"/>
                  <a:pt x="3" y="1"/>
                  <a:pt x="9" y="1"/>
                </a:cubicBezTo>
                <a:lnTo>
                  <a:pt x="9" y="1"/>
                </a:lnTo>
                <a:lnTo>
                  <a:pt x="9" y="1"/>
                </a:lnTo>
                <a:close/>
              </a:path>
            </a:pathLst>
          </a:custGeom>
          <a:solidFill>
            <a:srgbClr val="E1E1E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8" name="Group -1024"/>
          <p:cNvGrpSpPr>
            <a:grpSpLocks/>
          </p:cNvGrpSpPr>
          <p:nvPr/>
        </p:nvGrpSpPr>
        <p:grpSpPr bwMode="auto">
          <a:xfrm>
            <a:off x="3294260" y="4961127"/>
            <a:ext cx="203200" cy="190500"/>
            <a:chOff x="1784" y="2984"/>
            <a:chExt cx="128" cy="120"/>
          </a:xfrm>
        </p:grpSpPr>
        <p:sp>
          <p:nvSpPr>
            <p:cNvPr id="109" name="Freeform 90"/>
            <p:cNvSpPr>
              <a:spLocks/>
            </p:cNvSpPr>
            <p:nvPr/>
          </p:nvSpPr>
          <p:spPr bwMode="auto">
            <a:xfrm>
              <a:off x="1789" y="2984"/>
              <a:ext cx="117" cy="113"/>
            </a:xfrm>
            <a:custGeom>
              <a:avLst/>
              <a:gdLst>
                <a:gd name="T0" fmla="*/ 231 w 231"/>
                <a:gd name="T1" fmla="*/ 112 h 224"/>
                <a:gd name="T2" fmla="*/ 197 w 231"/>
                <a:gd name="T3" fmla="*/ 191 h 224"/>
                <a:gd name="T4" fmla="*/ 115 w 231"/>
                <a:gd name="T5" fmla="*/ 224 h 224"/>
                <a:gd name="T6" fmla="*/ 33 w 231"/>
                <a:gd name="T7" fmla="*/ 191 h 224"/>
                <a:gd name="T8" fmla="*/ 0 w 231"/>
                <a:gd name="T9" fmla="*/ 112 h 224"/>
                <a:gd name="T10" fmla="*/ 33 w 231"/>
                <a:gd name="T11" fmla="*/ 32 h 224"/>
                <a:gd name="T12" fmla="*/ 115 w 231"/>
                <a:gd name="T13" fmla="*/ 0 h 224"/>
                <a:gd name="T14" fmla="*/ 197 w 231"/>
                <a:gd name="T15" fmla="*/ 32 h 224"/>
                <a:gd name="T16" fmla="*/ 231 w 231"/>
                <a:gd name="T17" fmla="*/ 112 h 224"/>
                <a:gd name="T18" fmla="*/ 231 w 231"/>
                <a:gd name="T19" fmla="*/ 112 h 224"/>
                <a:gd name="T20" fmla="*/ 231 w 231"/>
                <a:gd name="T2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 h="224">
                  <a:moveTo>
                    <a:pt x="231" y="112"/>
                  </a:moveTo>
                  <a:cubicBezTo>
                    <a:pt x="231" y="142"/>
                    <a:pt x="220" y="169"/>
                    <a:pt x="197" y="191"/>
                  </a:cubicBezTo>
                  <a:cubicBezTo>
                    <a:pt x="174" y="213"/>
                    <a:pt x="147" y="224"/>
                    <a:pt x="115" y="224"/>
                  </a:cubicBezTo>
                  <a:cubicBezTo>
                    <a:pt x="83" y="224"/>
                    <a:pt x="56" y="213"/>
                    <a:pt x="33" y="191"/>
                  </a:cubicBezTo>
                  <a:cubicBezTo>
                    <a:pt x="11" y="169"/>
                    <a:pt x="0" y="142"/>
                    <a:pt x="0" y="112"/>
                  </a:cubicBezTo>
                  <a:cubicBezTo>
                    <a:pt x="0" y="81"/>
                    <a:pt x="11" y="54"/>
                    <a:pt x="33" y="32"/>
                  </a:cubicBezTo>
                  <a:cubicBezTo>
                    <a:pt x="56" y="10"/>
                    <a:pt x="83" y="0"/>
                    <a:pt x="115" y="0"/>
                  </a:cubicBezTo>
                  <a:cubicBezTo>
                    <a:pt x="147" y="0"/>
                    <a:pt x="174" y="10"/>
                    <a:pt x="197" y="32"/>
                  </a:cubicBezTo>
                  <a:cubicBezTo>
                    <a:pt x="220" y="54"/>
                    <a:pt x="231" y="81"/>
                    <a:pt x="231" y="112"/>
                  </a:cubicBezTo>
                  <a:lnTo>
                    <a:pt x="231" y="112"/>
                  </a:lnTo>
                  <a:lnTo>
                    <a:pt x="231" y="112"/>
                  </a:lnTo>
                  <a:close/>
                </a:path>
              </a:pathLst>
            </a:custGeom>
            <a:solidFill>
              <a:srgbClr val="C0C0C0"/>
            </a:solidFill>
            <a:ln w="12798">
              <a:solidFill>
                <a:srgbClr val="51B11D"/>
              </a:solidFill>
              <a:round/>
              <a:headEnd/>
              <a:tailEnd/>
            </a:ln>
            <a:effectLst>
              <a:outerShdw dist="38100" dir="2700000" rotWithShape="0">
                <a:srgbClr val="000000">
                  <a:alpha val="39999"/>
                </a:srgbClr>
              </a:outerShdw>
            </a:effectLst>
          </p:spPr>
          <p:txBody>
            <a:bodyPr/>
            <a:lstStyle/>
            <a:p>
              <a:endParaRPr lang="ja-JP" altLang="en-US"/>
            </a:p>
          </p:txBody>
        </p:sp>
      </p:grpSp>
      <p:sp>
        <p:nvSpPr>
          <p:cNvPr id="110" name="Freeform 89"/>
          <p:cNvSpPr>
            <a:spLocks/>
          </p:cNvSpPr>
          <p:nvPr/>
        </p:nvSpPr>
        <p:spPr bwMode="auto">
          <a:xfrm>
            <a:off x="3302198" y="4961127"/>
            <a:ext cx="185737" cy="179388"/>
          </a:xfrm>
          <a:custGeom>
            <a:avLst/>
            <a:gdLst>
              <a:gd name="T0" fmla="*/ 231 w 231"/>
              <a:gd name="T1" fmla="*/ 112 h 224"/>
              <a:gd name="T2" fmla="*/ 197 w 231"/>
              <a:gd name="T3" fmla="*/ 191 h 224"/>
              <a:gd name="T4" fmla="*/ 115 w 231"/>
              <a:gd name="T5" fmla="*/ 224 h 224"/>
              <a:gd name="T6" fmla="*/ 33 w 231"/>
              <a:gd name="T7" fmla="*/ 191 h 224"/>
              <a:gd name="T8" fmla="*/ 0 w 231"/>
              <a:gd name="T9" fmla="*/ 112 h 224"/>
              <a:gd name="T10" fmla="*/ 33 w 231"/>
              <a:gd name="T11" fmla="*/ 32 h 224"/>
              <a:gd name="T12" fmla="*/ 115 w 231"/>
              <a:gd name="T13" fmla="*/ 0 h 224"/>
              <a:gd name="T14" fmla="*/ 197 w 231"/>
              <a:gd name="T15" fmla="*/ 32 h 224"/>
              <a:gd name="T16" fmla="*/ 231 w 231"/>
              <a:gd name="T17" fmla="*/ 112 h 224"/>
              <a:gd name="T18" fmla="*/ 231 w 231"/>
              <a:gd name="T19" fmla="*/ 112 h 224"/>
              <a:gd name="T20" fmla="*/ 231 w 231"/>
              <a:gd name="T2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 h="224">
                <a:moveTo>
                  <a:pt x="231" y="112"/>
                </a:moveTo>
                <a:cubicBezTo>
                  <a:pt x="231" y="142"/>
                  <a:pt x="220" y="169"/>
                  <a:pt x="197" y="191"/>
                </a:cubicBezTo>
                <a:cubicBezTo>
                  <a:pt x="174" y="213"/>
                  <a:pt x="147" y="224"/>
                  <a:pt x="115" y="224"/>
                </a:cubicBezTo>
                <a:cubicBezTo>
                  <a:pt x="83" y="224"/>
                  <a:pt x="56" y="213"/>
                  <a:pt x="33" y="191"/>
                </a:cubicBezTo>
                <a:cubicBezTo>
                  <a:pt x="11" y="169"/>
                  <a:pt x="0" y="142"/>
                  <a:pt x="0" y="112"/>
                </a:cubicBezTo>
                <a:cubicBezTo>
                  <a:pt x="0" y="81"/>
                  <a:pt x="11" y="54"/>
                  <a:pt x="33" y="32"/>
                </a:cubicBezTo>
                <a:cubicBezTo>
                  <a:pt x="56" y="10"/>
                  <a:pt x="83" y="0"/>
                  <a:pt x="115" y="0"/>
                </a:cubicBezTo>
                <a:cubicBezTo>
                  <a:pt x="147" y="0"/>
                  <a:pt x="174" y="10"/>
                  <a:pt x="197" y="32"/>
                </a:cubicBezTo>
                <a:cubicBezTo>
                  <a:pt x="220" y="54"/>
                  <a:pt x="231" y="81"/>
                  <a:pt x="231" y="112"/>
                </a:cubicBezTo>
                <a:lnTo>
                  <a:pt x="231" y="112"/>
                </a:lnTo>
                <a:lnTo>
                  <a:pt x="231" y="112"/>
                </a:lnTo>
                <a:close/>
              </a:path>
            </a:pathLst>
          </a:custGeom>
          <a:solidFill>
            <a:srgbClr val="74C14A"/>
          </a:solidFill>
          <a:ln w="12798">
            <a:solidFill>
              <a:srgbClr val="51B11D"/>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1" name="Text Box 91"/>
          <p:cNvSpPr txBox="1">
            <a:spLocks noChangeArrowheads="1"/>
          </p:cNvSpPr>
          <p:nvPr/>
        </p:nvSpPr>
        <p:spPr bwMode="auto">
          <a:xfrm>
            <a:off x="3327598" y="4989702"/>
            <a:ext cx="134937" cy="122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r>
              <a:rPr lang="en-US" altLang="ja-JP" sz="400">
                <a:solidFill>
                  <a:srgbClr val="FFFFFF"/>
                </a:solidFill>
                <a:ea typeface="ＭＳ Ｐゴシック" panose="020B0600070205080204" pitchFamily="50" charset="-128"/>
              </a:rPr>
              <a:t>4</a:t>
            </a:r>
            <a:r>
              <a:rPr lang="ja-JP" altLang="en-US" sz="400">
                <a:solidFill>
                  <a:srgbClr val="FFFFFF"/>
                </a:solidFill>
                <a:ea typeface="ＭＳ Ｐゴシック" panose="020B0600070205080204" pitchFamily="50" charset="-128"/>
              </a:rPr>
              <a:t>号</a:t>
            </a:r>
          </a:p>
        </p:txBody>
      </p:sp>
      <p:sp>
        <p:nvSpPr>
          <p:cNvPr id="112" name="Freeform 92"/>
          <p:cNvSpPr>
            <a:spLocks/>
          </p:cNvSpPr>
          <p:nvPr/>
        </p:nvSpPr>
        <p:spPr bwMode="auto">
          <a:xfrm>
            <a:off x="5311973" y="2062352"/>
            <a:ext cx="1138237" cy="1458913"/>
          </a:xfrm>
          <a:custGeom>
            <a:avLst/>
            <a:gdLst>
              <a:gd name="T0" fmla="*/ 1428 w 1428"/>
              <a:gd name="T1" fmla="*/ 0 h 1830"/>
              <a:gd name="T2" fmla="*/ 0 w 1428"/>
              <a:gd name="T3" fmla="*/ 1830 h 1830"/>
            </a:gdLst>
            <a:ahLst/>
            <a:cxnLst>
              <a:cxn ang="0">
                <a:pos x="T0" y="T1"/>
              </a:cxn>
              <a:cxn ang="0">
                <a:pos x="T2" y="T3"/>
              </a:cxn>
            </a:cxnLst>
            <a:rect l="0" t="0" r="r" b="b"/>
            <a:pathLst>
              <a:path w="1428" h="1830">
                <a:moveTo>
                  <a:pt x="1428" y="0"/>
                </a:moveTo>
                <a:lnTo>
                  <a:pt x="0" y="1830"/>
                </a:lnTo>
              </a:path>
            </a:pathLst>
          </a:custGeom>
          <a:noFill/>
          <a:ln w="12798">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3" name="Text Box 93"/>
          <p:cNvSpPr txBox="1">
            <a:spLocks noChangeArrowheads="1"/>
          </p:cNvSpPr>
          <p:nvPr/>
        </p:nvSpPr>
        <p:spPr bwMode="auto">
          <a:xfrm>
            <a:off x="2983110" y="5927915"/>
            <a:ext cx="1228725" cy="8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r>
              <a:rPr lang="ja-JP" altLang="en-US" sz="500">
                <a:solidFill>
                  <a:srgbClr val="000000"/>
                </a:solidFill>
                <a:ea typeface="ＭＳ Ｐゴシック" panose="020B0600070205080204" pitchFamily="50" charset="-128"/>
              </a:rPr>
              <a:t>ローカルエリア接続</a:t>
            </a:r>
          </a:p>
        </p:txBody>
      </p:sp>
      <p:grpSp>
        <p:nvGrpSpPr>
          <p:cNvPr id="114" name="Group -1024"/>
          <p:cNvGrpSpPr>
            <a:grpSpLocks/>
          </p:cNvGrpSpPr>
          <p:nvPr/>
        </p:nvGrpSpPr>
        <p:grpSpPr bwMode="auto">
          <a:xfrm>
            <a:off x="2341760" y="4059427"/>
            <a:ext cx="1536700" cy="330200"/>
            <a:chOff x="1184" y="2416"/>
            <a:chExt cx="968" cy="208"/>
          </a:xfrm>
        </p:grpSpPr>
        <p:sp>
          <p:nvSpPr>
            <p:cNvPr id="115" name="Freeform 96"/>
            <p:cNvSpPr>
              <a:spLocks noChangeArrowheads="1"/>
            </p:cNvSpPr>
            <p:nvPr/>
          </p:nvSpPr>
          <p:spPr bwMode="auto">
            <a:xfrm>
              <a:off x="1185" y="2416"/>
              <a:ext cx="1088" cy="291"/>
            </a:xfrm>
            <a:custGeom>
              <a:avLst/>
              <a:gdLst>
                <a:gd name="T0" fmla="*/ 1791 w 2159"/>
                <a:gd name="T1" fmla="*/ 0 h 576"/>
                <a:gd name="T2" fmla="*/ 1911 w 2159"/>
                <a:gd name="T3" fmla="*/ 120 h 576"/>
                <a:gd name="T4" fmla="*/ 1911 w 2159"/>
                <a:gd name="T5" fmla="*/ 280 h 576"/>
                <a:gd name="T6" fmla="*/ 1791 w 2159"/>
                <a:gd name="T7" fmla="*/ 400 h 576"/>
                <a:gd name="T8" fmla="*/ 1653 w 2159"/>
                <a:gd name="T9" fmla="*/ 400 h 576"/>
                <a:gd name="T10" fmla="*/ 2159 w 2159"/>
                <a:gd name="T11" fmla="*/ 576 h 576"/>
                <a:gd name="T12" fmla="*/ 1526 w 2159"/>
                <a:gd name="T13" fmla="*/ 400 h 576"/>
                <a:gd name="T14" fmla="*/ 120 w 2159"/>
                <a:gd name="T15" fmla="*/ 400 h 576"/>
                <a:gd name="T16" fmla="*/ 0 w 2159"/>
                <a:gd name="T17" fmla="*/ 280 h 576"/>
                <a:gd name="T18" fmla="*/ 0 w 2159"/>
                <a:gd name="T19" fmla="*/ 120 h 576"/>
                <a:gd name="T20" fmla="*/ 120 w 2159"/>
                <a:gd name="T21" fmla="*/ 0 h 576"/>
                <a:gd name="T22" fmla="*/ 1791 w 2159"/>
                <a:gd name="T23" fmla="*/ 0 h 576"/>
                <a:gd name="T24" fmla="*/ 1791 w 2159"/>
                <a:gd name="T25" fmla="*/ 0 h 576"/>
                <a:gd name="T26" fmla="*/ 1791 w 2159"/>
                <a:gd name="T27" fmla="*/ 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59" h="576">
                  <a:moveTo>
                    <a:pt x="1791" y="0"/>
                  </a:moveTo>
                  <a:cubicBezTo>
                    <a:pt x="1871" y="0"/>
                    <a:pt x="1911" y="40"/>
                    <a:pt x="1911" y="120"/>
                  </a:cubicBezTo>
                  <a:lnTo>
                    <a:pt x="1911" y="280"/>
                  </a:lnTo>
                  <a:cubicBezTo>
                    <a:pt x="1911" y="360"/>
                    <a:pt x="1871" y="400"/>
                    <a:pt x="1791" y="400"/>
                  </a:cubicBezTo>
                  <a:lnTo>
                    <a:pt x="1653" y="400"/>
                  </a:lnTo>
                  <a:lnTo>
                    <a:pt x="2159" y="576"/>
                  </a:lnTo>
                  <a:lnTo>
                    <a:pt x="1526" y="400"/>
                  </a:lnTo>
                  <a:lnTo>
                    <a:pt x="120" y="400"/>
                  </a:lnTo>
                  <a:cubicBezTo>
                    <a:pt x="40" y="400"/>
                    <a:pt x="0" y="360"/>
                    <a:pt x="0" y="280"/>
                  </a:cubicBezTo>
                  <a:lnTo>
                    <a:pt x="0" y="120"/>
                  </a:lnTo>
                  <a:cubicBezTo>
                    <a:pt x="0" y="40"/>
                    <a:pt x="40" y="0"/>
                    <a:pt x="120" y="0"/>
                  </a:cubicBezTo>
                  <a:lnTo>
                    <a:pt x="1791" y="0"/>
                  </a:lnTo>
                  <a:lnTo>
                    <a:pt x="1791" y="0"/>
                  </a:lnTo>
                  <a:lnTo>
                    <a:pt x="1791"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12798">
                  <a:solidFill>
                    <a:schemeClr val="tx1"/>
                  </a:solidFill>
                  <a:round/>
                  <a:headEnd/>
                  <a:tailEnd/>
                </a14:hiddenLine>
              </a:ext>
            </a:extLst>
          </p:spPr>
          <p:txBody>
            <a:bodyPr/>
            <a:lstStyle/>
            <a:p>
              <a:endParaRPr lang="ja-JP" altLang="en-US"/>
            </a:p>
          </p:txBody>
        </p:sp>
      </p:grpSp>
      <p:sp>
        <p:nvSpPr>
          <p:cNvPr id="116" name="Freeform 95"/>
          <p:cNvSpPr>
            <a:spLocks noChangeArrowheads="1"/>
          </p:cNvSpPr>
          <p:nvPr/>
        </p:nvSpPr>
        <p:spPr bwMode="auto">
          <a:xfrm>
            <a:off x="2343348" y="4059427"/>
            <a:ext cx="1727200" cy="461963"/>
          </a:xfrm>
          <a:custGeom>
            <a:avLst/>
            <a:gdLst>
              <a:gd name="T0" fmla="*/ 1791 w 2159"/>
              <a:gd name="T1" fmla="*/ 0 h 576"/>
              <a:gd name="T2" fmla="*/ 1911 w 2159"/>
              <a:gd name="T3" fmla="*/ 120 h 576"/>
              <a:gd name="T4" fmla="*/ 1911 w 2159"/>
              <a:gd name="T5" fmla="*/ 280 h 576"/>
              <a:gd name="T6" fmla="*/ 1791 w 2159"/>
              <a:gd name="T7" fmla="*/ 400 h 576"/>
              <a:gd name="T8" fmla="*/ 1653 w 2159"/>
              <a:gd name="T9" fmla="*/ 400 h 576"/>
              <a:gd name="T10" fmla="*/ 2159 w 2159"/>
              <a:gd name="T11" fmla="*/ 576 h 576"/>
              <a:gd name="T12" fmla="*/ 1526 w 2159"/>
              <a:gd name="T13" fmla="*/ 400 h 576"/>
              <a:gd name="T14" fmla="*/ 120 w 2159"/>
              <a:gd name="T15" fmla="*/ 400 h 576"/>
              <a:gd name="T16" fmla="*/ 0 w 2159"/>
              <a:gd name="T17" fmla="*/ 280 h 576"/>
              <a:gd name="T18" fmla="*/ 0 w 2159"/>
              <a:gd name="T19" fmla="*/ 120 h 576"/>
              <a:gd name="T20" fmla="*/ 120 w 2159"/>
              <a:gd name="T21" fmla="*/ 0 h 576"/>
              <a:gd name="T22" fmla="*/ 1791 w 2159"/>
              <a:gd name="T23" fmla="*/ 0 h 576"/>
              <a:gd name="T24" fmla="*/ 1791 w 2159"/>
              <a:gd name="T25" fmla="*/ 0 h 576"/>
              <a:gd name="T26" fmla="*/ 1791 w 2159"/>
              <a:gd name="T27" fmla="*/ 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59" h="576">
                <a:moveTo>
                  <a:pt x="1791" y="0"/>
                </a:moveTo>
                <a:cubicBezTo>
                  <a:pt x="1871" y="0"/>
                  <a:pt x="1911" y="40"/>
                  <a:pt x="1911" y="120"/>
                </a:cubicBezTo>
                <a:lnTo>
                  <a:pt x="1911" y="280"/>
                </a:lnTo>
                <a:cubicBezTo>
                  <a:pt x="1911" y="360"/>
                  <a:pt x="1871" y="400"/>
                  <a:pt x="1791" y="400"/>
                </a:cubicBezTo>
                <a:lnTo>
                  <a:pt x="1653" y="400"/>
                </a:lnTo>
                <a:lnTo>
                  <a:pt x="2159" y="576"/>
                </a:lnTo>
                <a:lnTo>
                  <a:pt x="1526" y="400"/>
                </a:lnTo>
                <a:lnTo>
                  <a:pt x="120" y="400"/>
                </a:lnTo>
                <a:cubicBezTo>
                  <a:pt x="40" y="400"/>
                  <a:pt x="0" y="360"/>
                  <a:pt x="0" y="280"/>
                </a:cubicBezTo>
                <a:lnTo>
                  <a:pt x="0" y="120"/>
                </a:lnTo>
                <a:cubicBezTo>
                  <a:pt x="0" y="40"/>
                  <a:pt x="40" y="0"/>
                  <a:pt x="120" y="0"/>
                </a:cubicBezTo>
                <a:lnTo>
                  <a:pt x="1791" y="0"/>
                </a:lnTo>
                <a:lnTo>
                  <a:pt x="1791" y="0"/>
                </a:lnTo>
                <a:lnTo>
                  <a:pt x="1791" y="0"/>
                </a:lnTo>
                <a:close/>
              </a:path>
            </a:pathLst>
          </a:custGeom>
          <a:solidFill>
            <a:srgbClr val="FF9D40"/>
          </a:solidFill>
          <a:ln>
            <a:noFill/>
          </a:ln>
          <a:effectLst/>
          <a:extLst>
            <a:ext uri="{91240B29-F687-4F45-9708-019B960494DF}">
              <a14:hiddenLine xmlns:a14="http://schemas.microsoft.com/office/drawing/2010/main" w="12798">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7" name="Text Box 97"/>
          <p:cNvSpPr txBox="1">
            <a:spLocks noChangeArrowheads="1"/>
          </p:cNvSpPr>
          <p:nvPr/>
        </p:nvSpPr>
        <p:spPr bwMode="auto">
          <a:xfrm>
            <a:off x="2373510" y="4068952"/>
            <a:ext cx="1466850"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r>
              <a:rPr lang="ja-JP" altLang="en-US" sz="600">
                <a:solidFill>
                  <a:srgbClr val="FFFFFF"/>
                </a:solidFill>
                <a:ea typeface="ＭＳ Ｐゴシック" panose="020B0600070205080204" pitchFamily="50" charset="-128"/>
              </a:rPr>
              <a:t>大学様専用のグローバル</a:t>
            </a:r>
            <a:r>
              <a:rPr lang="en-US" altLang="ja-JP" sz="600">
                <a:solidFill>
                  <a:srgbClr val="FFFFFF"/>
                </a:solidFill>
                <a:ea typeface="ＭＳ Ｐゴシック" panose="020B0600070205080204" pitchFamily="50" charset="-128"/>
              </a:rPr>
              <a:t>IP</a:t>
            </a:r>
            <a:r>
              <a:rPr lang="ja-JP" altLang="en-US" sz="600">
                <a:solidFill>
                  <a:srgbClr val="FFFFFF"/>
                </a:solidFill>
                <a:ea typeface="ＭＳ Ｐゴシック" panose="020B0600070205080204" pitchFamily="50" charset="-128"/>
              </a:rPr>
              <a:t>及びドメインを設定いたします。</a:t>
            </a:r>
          </a:p>
        </p:txBody>
      </p:sp>
      <p:grpSp>
        <p:nvGrpSpPr>
          <p:cNvPr id="118" name="Group -1024"/>
          <p:cNvGrpSpPr>
            <a:grpSpLocks/>
          </p:cNvGrpSpPr>
          <p:nvPr/>
        </p:nvGrpSpPr>
        <p:grpSpPr bwMode="auto">
          <a:xfrm>
            <a:off x="4056260" y="2205227"/>
            <a:ext cx="1663700" cy="304800"/>
            <a:chOff x="2264" y="1248"/>
            <a:chExt cx="1048" cy="192"/>
          </a:xfrm>
        </p:grpSpPr>
        <p:sp>
          <p:nvSpPr>
            <p:cNvPr id="119" name="Freeform 100"/>
            <p:cNvSpPr>
              <a:spLocks noChangeArrowheads="1"/>
            </p:cNvSpPr>
            <p:nvPr/>
          </p:nvSpPr>
          <p:spPr bwMode="auto">
            <a:xfrm>
              <a:off x="2269" y="1255"/>
              <a:ext cx="1038" cy="314"/>
            </a:xfrm>
            <a:custGeom>
              <a:avLst/>
              <a:gdLst>
                <a:gd name="T0" fmla="*/ 1939 w 2059"/>
                <a:gd name="T1" fmla="*/ 0 h 623"/>
                <a:gd name="T2" fmla="*/ 2059 w 2059"/>
                <a:gd name="T3" fmla="*/ 120 h 623"/>
                <a:gd name="T4" fmla="*/ 2059 w 2059"/>
                <a:gd name="T5" fmla="*/ 228 h 623"/>
                <a:gd name="T6" fmla="*/ 1939 w 2059"/>
                <a:gd name="T7" fmla="*/ 348 h 623"/>
                <a:gd name="T8" fmla="*/ 1267 w 2059"/>
                <a:gd name="T9" fmla="*/ 348 h 623"/>
                <a:gd name="T10" fmla="*/ 1562 w 2059"/>
                <a:gd name="T11" fmla="*/ 623 h 623"/>
                <a:gd name="T12" fmla="*/ 1200 w 2059"/>
                <a:gd name="T13" fmla="*/ 348 h 623"/>
                <a:gd name="T14" fmla="*/ 120 w 2059"/>
                <a:gd name="T15" fmla="*/ 348 h 623"/>
                <a:gd name="T16" fmla="*/ 0 w 2059"/>
                <a:gd name="T17" fmla="*/ 228 h 623"/>
                <a:gd name="T18" fmla="*/ 0 w 2059"/>
                <a:gd name="T19" fmla="*/ 120 h 623"/>
                <a:gd name="T20" fmla="*/ 120 w 2059"/>
                <a:gd name="T21" fmla="*/ 0 h 623"/>
                <a:gd name="T22" fmla="*/ 1939 w 2059"/>
                <a:gd name="T23" fmla="*/ 0 h 623"/>
                <a:gd name="T24" fmla="*/ 1939 w 2059"/>
                <a:gd name="T25" fmla="*/ 0 h 623"/>
                <a:gd name="T26" fmla="*/ 1939 w 2059"/>
                <a:gd name="T27" fmla="*/ 0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59" h="623">
                  <a:moveTo>
                    <a:pt x="1939" y="0"/>
                  </a:moveTo>
                  <a:cubicBezTo>
                    <a:pt x="2019" y="0"/>
                    <a:pt x="2059" y="40"/>
                    <a:pt x="2059" y="120"/>
                  </a:cubicBezTo>
                  <a:lnTo>
                    <a:pt x="2059" y="228"/>
                  </a:lnTo>
                  <a:cubicBezTo>
                    <a:pt x="2059" y="308"/>
                    <a:pt x="2019" y="348"/>
                    <a:pt x="1939" y="348"/>
                  </a:cubicBezTo>
                  <a:lnTo>
                    <a:pt x="1267" y="348"/>
                  </a:lnTo>
                  <a:lnTo>
                    <a:pt x="1562" y="623"/>
                  </a:lnTo>
                  <a:lnTo>
                    <a:pt x="1200" y="348"/>
                  </a:lnTo>
                  <a:lnTo>
                    <a:pt x="120" y="348"/>
                  </a:lnTo>
                  <a:cubicBezTo>
                    <a:pt x="40" y="348"/>
                    <a:pt x="0" y="308"/>
                    <a:pt x="0" y="228"/>
                  </a:cubicBezTo>
                  <a:lnTo>
                    <a:pt x="0" y="120"/>
                  </a:lnTo>
                  <a:cubicBezTo>
                    <a:pt x="0" y="40"/>
                    <a:pt x="40" y="0"/>
                    <a:pt x="120" y="0"/>
                  </a:cubicBezTo>
                  <a:lnTo>
                    <a:pt x="1939" y="0"/>
                  </a:lnTo>
                  <a:lnTo>
                    <a:pt x="1939" y="0"/>
                  </a:lnTo>
                  <a:lnTo>
                    <a:pt x="1939"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12798">
                  <a:solidFill>
                    <a:schemeClr val="tx1"/>
                  </a:solidFill>
                  <a:round/>
                  <a:headEnd/>
                  <a:tailEnd/>
                </a14:hiddenLine>
              </a:ext>
            </a:extLst>
          </p:spPr>
          <p:txBody>
            <a:bodyPr/>
            <a:lstStyle/>
            <a:p>
              <a:endParaRPr lang="ja-JP" altLang="en-US"/>
            </a:p>
          </p:txBody>
        </p:sp>
      </p:grpSp>
      <p:sp>
        <p:nvSpPr>
          <p:cNvPr id="120" name="Freeform 99"/>
          <p:cNvSpPr>
            <a:spLocks noChangeArrowheads="1"/>
          </p:cNvSpPr>
          <p:nvPr/>
        </p:nvSpPr>
        <p:spPr bwMode="auto">
          <a:xfrm>
            <a:off x="4064198" y="2216340"/>
            <a:ext cx="1647825" cy="498475"/>
          </a:xfrm>
          <a:custGeom>
            <a:avLst/>
            <a:gdLst>
              <a:gd name="T0" fmla="*/ 1939 w 2059"/>
              <a:gd name="T1" fmla="*/ 0 h 623"/>
              <a:gd name="T2" fmla="*/ 2059 w 2059"/>
              <a:gd name="T3" fmla="*/ 120 h 623"/>
              <a:gd name="T4" fmla="*/ 2059 w 2059"/>
              <a:gd name="T5" fmla="*/ 228 h 623"/>
              <a:gd name="T6" fmla="*/ 1939 w 2059"/>
              <a:gd name="T7" fmla="*/ 348 h 623"/>
              <a:gd name="T8" fmla="*/ 1267 w 2059"/>
              <a:gd name="T9" fmla="*/ 348 h 623"/>
              <a:gd name="T10" fmla="*/ 1562 w 2059"/>
              <a:gd name="T11" fmla="*/ 623 h 623"/>
              <a:gd name="T12" fmla="*/ 1200 w 2059"/>
              <a:gd name="T13" fmla="*/ 348 h 623"/>
              <a:gd name="T14" fmla="*/ 120 w 2059"/>
              <a:gd name="T15" fmla="*/ 348 h 623"/>
              <a:gd name="T16" fmla="*/ 0 w 2059"/>
              <a:gd name="T17" fmla="*/ 228 h 623"/>
              <a:gd name="T18" fmla="*/ 0 w 2059"/>
              <a:gd name="T19" fmla="*/ 120 h 623"/>
              <a:gd name="T20" fmla="*/ 120 w 2059"/>
              <a:gd name="T21" fmla="*/ 0 h 623"/>
              <a:gd name="T22" fmla="*/ 1939 w 2059"/>
              <a:gd name="T23" fmla="*/ 0 h 623"/>
              <a:gd name="T24" fmla="*/ 1939 w 2059"/>
              <a:gd name="T25" fmla="*/ 0 h 623"/>
              <a:gd name="T26" fmla="*/ 1939 w 2059"/>
              <a:gd name="T27" fmla="*/ 0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59" h="623">
                <a:moveTo>
                  <a:pt x="1939" y="0"/>
                </a:moveTo>
                <a:cubicBezTo>
                  <a:pt x="2019" y="0"/>
                  <a:pt x="2059" y="40"/>
                  <a:pt x="2059" y="120"/>
                </a:cubicBezTo>
                <a:lnTo>
                  <a:pt x="2059" y="228"/>
                </a:lnTo>
                <a:cubicBezTo>
                  <a:pt x="2059" y="308"/>
                  <a:pt x="2019" y="348"/>
                  <a:pt x="1939" y="348"/>
                </a:cubicBezTo>
                <a:lnTo>
                  <a:pt x="1267" y="348"/>
                </a:lnTo>
                <a:lnTo>
                  <a:pt x="1562" y="623"/>
                </a:lnTo>
                <a:lnTo>
                  <a:pt x="1200" y="348"/>
                </a:lnTo>
                <a:lnTo>
                  <a:pt x="120" y="348"/>
                </a:lnTo>
                <a:cubicBezTo>
                  <a:pt x="40" y="348"/>
                  <a:pt x="0" y="308"/>
                  <a:pt x="0" y="228"/>
                </a:cubicBezTo>
                <a:lnTo>
                  <a:pt x="0" y="120"/>
                </a:lnTo>
                <a:cubicBezTo>
                  <a:pt x="0" y="40"/>
                  <a:pt x="40" y="0"/>
                  <a:pt x="120" y="0"/>
                </a:cubicBezTo>
                <a:lnTo>
                  <a:pt x="1939" y="0"/>
                </a:lnTo>
                <a:lnTo>
                  <a:pt x="1939" y="0"/>
                </a:lnTo>
                <a:lnTo>
                  <a:pt x="1939" y="0"/>
                </a:lnTo>
                <a:close/>
              </a:path>
            </a:pathLst>
          </a:custGeom>
          <a:solidFill>
            <a:srgbClr val="FF9D40"/>
          </a:solidFill>
          <a:ln>
            <a:noFill/>
          </a:ln>
          <a:effectLst/>
          <a:extLst>
            <a:ext uri="{91240B29-F687-4F45-9708-019B960494DF}">
              <a14:hiddenLine xmlns:a14="http://schemas.microsoft.com/office/drawing/2010/main" w="12798">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1" name="Text Box 101"/>
          <p:cNvSpPr txBox="1">
            <a:spLocks noChangeArrowheads="1"/>
          </p:cNvSpPr>
          <p:nvPr/>
        </p:nvSpPr>
        <p:spPr bwMode="auto">
          <a:xfrm>
            <a:off x="4097535" y="2225865"/>
            <a:ext cx="158115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r>
              <a:rPr lang="ja-JP" altLang="en-US" sz="500">
                <a:solidFill>
                  <a:srgbClr val="FFFFFF"/>
                </a:solidFill>
                <a:ea typeface="ＭＳ Ｐゴシック" panose="020B0600070205080204" pitchFamily="50" charset="-128"/>
              </a:rPr>
              <a:t>学内</a:t>
            </a:r>
            <a:r>
              <a:rPr lang="en-US" altLang="ja-JP" sz="500">
                <a:solidFill>
                  <a:srgbClr val="FFFFFF"/>
                </a:solidFill>
                <a:ea typeface="ＭＳ Ｐゴシック" panose="020B0600070205080204" pitchFamily="50" charset="-128"/>
              </a:rPr>
              <a:t>PC</a:t>
            </a:r>
            <a:r>
              <a:rPr lang="ja-JP" altLang="en-US" sz="500">
                <a:solidFill>
                  <a:srgbClr val="FFFFFF"/>
                </a:solidFill>
                <a:ea typeface="ＭＳ Ｐゴシック" panose="020B0600070205080204" pitchFamily="50" charset="-128"/>
              </a:rPr>
              <a:t>から学外クラウドサーバに対して</a:t>
            </a:r>
          </a:p>
          <a:p>
            <a:pPr algn="ctr" eaLnBrk="1" hangingPunct="1"/>
            <a:r>
              <a:rPr lang="ja-JP" altLang="en-US" sz="500">
                <a:solidFill>
                  <a:srgbClr val="FFFFFF"/>
                </a:solidFill>
                <a:ea typeface="ＭＳ Ｐゴシック" panose="020B0600070205080204" pitchFamily="50" charset="-128"/>
              </a:rPr>
              <a:t>ポート</a:t>
            </a:r>
            <a:r>
              <a:rPr lang="en-US" altLang="ja-JP" sz="500">
                <a:solidFill>
                  <a:srgbClr val="FFFFFF"/>
                </a:solidFill>
                <a:ea typeface="ＭＳ Ｐゴシック" panose="020B0600070205080204" pitchFamily="50" charset="-128"/>
              </a:rPr>
              <a:t>443</a:t>
            </a:r>
            <a:r>
              <a:rPr lang="ja-JP" altLang="en-US" sz="500">
                <a:solidFill>
                  <a:srgbClr val="FFFFFF"/>
                </a:solidFill>
                <a:ea typeface="ＭＳ Ｐゴシック" panose="020B0600070205080204" pitchFamily="50" charset="-128"/>
              </a:rPr>
              <a:t>による</a:t>
            </a:r>
            <a:r>
              <a:rPr lang="en-US" altLang="ja-JP" sz="500">
                <a:solidFill>
                  <a:srgbClr val="FFFFFF"/>
                </a:solidFill>
                <a:ea typeface="ＭＳ Ｐゴシック" panose="020B0600070205080204" pitchFamily="50" charset="-128"/>
              </a:rPr>
              <a:t>HTTPS</a:t>
            </a:r>
            <a:r>
              <a:rPr lang="ja-JP" altLang="en-US" sz="500">
                <a:solidFill>
                  <a:srgbClr val="FFFFFF"/>
                </a:solidFill>
                <a:ea typeface="ＭＳ Ｐゴシック" panose="020B0600070205080204" pitchFamily="50" charset="-128"/>
              </a:rPr>
              <a:t>通信が許可されている必要がございます。（プロキシ構成可能）</a:t>
            </a:r>
          </a:p>
        </p:txBody>
      </p:sp>
      <p:sp>
        <p:nvSpPr>
          <p:cNvPr id="122" name="Freeform 102"/>
          <p:cNvSpPr>
            <a:spLocks/>
          </p:cNvSpPr>
          <p:nvPr/>
        </p:nvSpPr>
        <p:spPr bwMode="auto">
          <a:xfrm>
            <a:off x="4019748" y="5030977"/>
            <a:ext cx="4762" cy="839788"/>
          </a:xfrm>
          <a:custGeom>
            <a:avLst/>
            <a:gdLst>
              <a:gd name="T0" fmla="*/ 6 w 6"/>
              <a:gd name="T1" fmla="*/ 0 h 1049"/>
              <a:gd name="T2" fmla="*/ 0 w 6"/>
              <a:gd name="T3" fmla="*/ 1049 h 1049"/>
            </a:gdLst>
            <a:ahLst/>
            <a:cxnLst>
              <a:cxn ang="0">
                <a:pos x="T0" y="T1"/>
              </a:cxn>
              <a:cxn ang="0">
                <a:pos x="T2" y="T3"/>
              </a:cxn>
            </a:cxnLst>
            <a:rect l="0" t="0" r="r" b="b"/>
            <a:pathLst>
              <a:path w="6" h="1049">
                <a:moveTo>
                  <a:pt x="6" y="0"/>
                </a:moveTo>
                <a:lnTo>
                  <a:pt x="0" y="1049"/>
                </a:lnTo>
              </a:path>
            </a:pathLst>
          </a:custGeom>
          <a:noFill/>
          <a:ln w="12798">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23" name="Group -1024"/>
          <p:cNvGrpSpPr>
            <a:grpSpLocks/>
          </p:cNvGrpSpPr>
          <p:nvPr/>
        </p:nvGrpSpPr>
        <p:grpSpPr bwMode="auto">
          <a:xfrm>
            <a:off x="3522860" y="5329427"/>
            <a:ext cx="1155700" cy="241300"/>
            <a:chOff x="1928" y="3216"/>
            <a:chExt cx="728" cy="152"/>
          </a:xfrm>
        </p:grpSpPr>
        <p:sp>
          <p:nvSpPr>
            <p:cNvPr id="124" name="Freeform 105"/>
            <p:cNvSpPr>
              <a:spLocks/>
            </p:cNvSpPr>
            <p:nvPr/>
          </p:nvSpPr>
          <p:spPr bwMode="auto">
            <a:xfrm>
              <a:off x="1934" y="3222"/>
              <a:ext cx="718" cy="147"/>
            </a:xfrm>
            <a:custGeom>
              <a:avLst/>
              <a:gdLst>
                <a:gd name="T0" fmla="*/ 1424 w 1424"/>
                <a:gd name="T1" fmla="*/ 291 h 291"/>
                <a:gd name="T2" fmla="*/ 0 w 1424"/>
                <a:gd name="T3" fmla="*/ 291 h 291"/>
                <a:gd name="T4" fmla="*/ 0 w 1424"/>
                <a:gd name="T5" fmla="*/ 0 h 291"/>
                <a:gd name="T6" fmla="*/ 1424 w 1424"/>
                <a:gd name="T7" fmla="*/ 0 h 291"/>
                <a:gd name="T8" fmla="*/ 1424 w 1424"/>
                <a:gd name="T9" fmla="*/ 291 h 291"/>
                <a:gd name="T10" fmla="*/ 1424 w 1424"/>
                <a:gd name="T11" fmla="*/ 291 h 291"/>
              </a:gdLst>
              <a:ahLst/>
              <a:cxnLst>
                <a:cxn ang="0">
                  <a:pos x="T0" y="T1"/>
                </a:cxn>
                <a:cxn ang="0">
                  <a:pos x="T2" y="T3"/>
                </a:cxn>
                <a:cxn ang="0">
                  <a:pos x="T4" y="T5"/>
                </a:cxn>
                <a:cxn ang="0">
                  <a:pos x="T6" y="T7"/>
                </a:cxn>
                <a:cxn ang="0">
                  <a:pos x="T8" y="T9"/>
                </a:cxn>
                <a:cxn ang="0">
                  <a:pos x="T10" y="T11"/>
                </a:cxn>
              </a:cxnLst>
              <a:rect l="0" t="0" r="r" b="b"/>
              <a:pathLst>
                <a:path w="1424" h="291">
                  <a:moveTo>
                    <a:pt x="1424" y="291"/>
                  </a:moveTo>
                  <a:lnTo>
                    <a:pt x="0" y="291"/>
                  </a:lnTo>
                  <a:lnTo>
                    <a:pt x="0" y="0"/>
                  </a:lnTo>
                  <a:lnTo>
                    <a:pt x="1424" y="0"/>
                  </a:lnTo>
                  <a:lnTo>
                    <a:pt x="1424" y="291"/>
                  </a:lnTo>
                  <a:lnTo>
                    <a:pt x="1424" y="291"/>
                  </a:lnTo>
                  <a:close/>
                </a:path>
              </a:pathLst>
            </a:custGeom>
            <a:solidFill>
              <a:srgbClr val="C0C0C0"/>
            </a:solidFill>
            <a:ln w="12798">
              <a:solidFill>
                <a:srgbClr val="FFFFFF"/>
              </a:solidFill>
              <a:round/>
              <a:headEnd/>
              <a:tailEnd/>
            </a:ln>
            <a:effectLst>
              <a:outerShdw dist="38100" dir="2700000" rotWithShape="0">
                <a:srgbClr val="000000">
                  <a:alpha val="39999"/>
                </a:srgbClr>
              </a:outerShdw>
            </a:effectLst>
          </p:spPr>
          <p:txBody>
            <a:bodyPr/>
            <a:lstStyle/>
            <a:p>
              <a:endParaRPr lang="ja-JP" altLang="en-US"/>
            </a:p>
          </p:txBody>
        </p:sp>
      </p:grpSp>
      <p:sp>
        <p:nvSpPr>
          <p:cNvPr id="125" name="Freeform 104"/>
          <p:cNvSpPr>
            <a:spLocks/>
          </p:cNvSpPr>
          <p:nvPr/>
        </p:nvSpPr>
        <p:spPr bwMode="auto">
          <a:xfrm>
            <a:off x="3532385" y="5338952"/>
            <a:ext cx="1139825" cy="233363"/>
          </a:xfrm>
          <a:custGeom>
            <a:avLst/>
            <a:gdLst>
              <a:gd name="T0" fmla="*/ 1424 w 1424"/>
              <a:gd name="T1" fmla="*/ 291 h 291"/>
              <a:gd name="T2" fmla="*/ 0 w 1424"/>
              <a:gd name="T3" fmla="*/ 291 h 291"/>
              <a:gd name="T4" fmla="*/ 0 w 1424"/>
              <a:gd name="T5" fmla="*/ 0 h 291"/>
              <a:gd name="T6" fmla="*/ 1424 w 1424"/>
              <a:gd name="T7" fmla="*/ 0 h 291"/>
              <a:gd name="T8" fmla="*/ 1424 w 1424"/>
              <a:gd name="T9" fmla="*/ 291 h 291"/>
              <a:gd name="T10" fmla="*/ 1424 w 1424"/>
              <a:gd name="T11" fmla="*/ 291 h 291"/>
            </a:gdLst>
            <a:ahLst/>
            <a:cxnLst>
              <a:cxn ang="0">
                <a:pos x="T0" y="T1"/>
              </a:cxn>
              <a:cxn ang="0">
                <a:pos x="T2" y="T3"/>
              </a:cxn>
              <a:cxn ang="0">
                <a:pos x="T4" y="T5"/>
              </a:cxn>
              <a:cxn ang="0">
                <a:pos x="T6" y="T7"/>
              </a:cxn>
              <a:cxn ang="0">
                <a:pos x="T8" y="T9"/>
              </a:cxn>
              <a:cxn ang="0">
                <a:pos x="T10" y="T11"/>
              </a:cxn>
            </a:cxnLst>
            <a:rect l="0" t="0" r="r" b="b"/>
            <a:pathLst>
              <a:path w="1424" h="291">
                <a:moveTo>
                  <a:pt x="1424" y="291"/>
                </a:moveTo>
                <a:lnTo>
                  <a:pt x="0" y="291"/>
                </a:lnTo>
                <a:lnTo>
                  <a:pt x="0" y="0"/>
                </a:lnTo>
                <a:lnTo>
                  <a:pt x="1424" y="0"/>
                </a:lnTo>
                <a:lnTo>
                  <a:pt x="1424" y="291"/>
                </a:lnTo>
                <a:lnTo>
                  <a:pt x="1424" y="291"/>
                </a:lnTo>
                <a:close/>
              </a:path>
            </a:pathLst>
          </a:custGeom>
          <a:solidFill>
            <a:srgbClr val="5389D6"/>
          </a:solidFill>
          <a:ln w="12798">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6" name="Text Box 106"/>
          <p:cNvSpPr txBox="1">
            <a:spLocks noChangeArrowheads="1"/>
          </p:cNvSpPr>
          <p:nvPr/>
        </p:nvSpPr>
        <p:spPr bwMode="auto">
          <a:xfrm>
            <a:off x="3556198" y="5343715"/>
            <a:ext cx="1093787" cy="22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r>
              <a:rPr lang="ja-JP" altLang="en-US" sz="500">
                <a:solidFill>
                  <a:srgbClr val="FFFFFF"/>
                </a:solidFill>
                <a:ea typeface="ＭＳ Ｐゴシック" panose="020B0600070205080204" pitchFamily="50" charset="-128"/>
              </a:rPr>
              <a:t>弊社ファイアウォール</a:t>
            </a:r>
          </a:p>
        </p:txBody>
      </p:sp>
      <p:grpSp>
        <p:nvGrpSpPr>
          <p:cNvPr id="127" name="Group -1024"/>
          <p:cNvGrpSpPr>
            <a:grpSpLocks/>
          </p:cNvGrpSpPr>
          <p:nvPr/>
        </p:nvGrpSpPr>
        <p:grpSpPr bwMode="auto">
          <a:xfrm>
            <a:off x="1071760" y="4630927"/>
            <a:ext cx="381000" cy="546100"/>
            <a:chOff x="384" y="2776"/>
            <a:chExt cx="240" cy="344"/>
          </a:xfrm>
        </p:grpSpPr>
        <p:sp>
          <p:nvSpPr>
            <p:cNvPr id="128" name="Freeform 109"/>
            <p:cNvSpPr>
              <a:spLocks noChangeArrowheads="1"/>
            </p:cNvSpPr>
            <p:nvPr/>
          </p:nvSpPr>
          <p:spPr bwMode="auto">
            <a:xfrm>
              <a:off x="386" y="2886"/>
              <a:ext cx="118" cy="230"/>
            </a:xfrm>
            <a:custGeom>
              <a:avLst/>
              <a:gdLst>
                <a:gd name="T0" fmla="*/ 0 w 234"/>
                <a:gd name="T1" fmla="*/ 0 h 456"/>
                <a:gd name="T2" fmla="*/ 234 w 234"/>
                <a:gd name="T3" fmla="*/ 38 h 456"/>
                <a:gd name="T4" fmla="*/ 234 w 234"/>
                <a:gd name="T5" fmla="*/ 456 h 456"/>
                <a:gd name="T6" fmla="*/ 0 w 234"/>
                <a:gd name="T7" fmla="*/ 410 h 456"/>
                <a:gd name="T8" fmla="*/ 0 w 234"/>
                <a:gd name="T9" fmla="*/ 0 h 456"/>
                <a:gd name="T10" fmla="*/ 0 w 234"/>
                <a:gd name="T11" fmla="*/ 0 h 456"/>
                <a:gd name="T12" fmla="*/ 0 w 234"/>
                <a:gd name="T13" fmla="*/ 0 h 456"/>
              </a:gdLst>
              <a:ahLst/>
              <a:cxnLst>
                <a:cxn ang="0">
                  <a:pos x="T0" y="T1"/>
                </a:cxn>
                <a:cxn ang="0">
                  <a:pos x="T2" y="T3"/>
                </a:cxn>
                <a:cxn ang="0">
                  <a:pos x="T4" y="T5"/>
                </a:cxn>
                <a:cxn ang="0">
                  <a:pos x="T6" y="T7"/>
                </a:cxn>
                <a:cxn ang="0">
                  <a:pos x="T8" y="T9"/>
                </a:cxn>
                <a:cxn ang="0">
                  <a:pos x="T10" y="T11"/>
                </a:cxn>
                <a:cxn ang="0">
                  <a:pos x="T12" y="T13"/>
                </a:cxn>
              </a:cxnLst>
              <a:rect l="0" t="0" r="r" b="b"/>
              <a:pathLst>
                <a:path w="234" h="456">
                  <a:moveTo>
                    <a:pt x="0" y="0"/>
                  </a:moveTo>
                  <a:lnTo>
                    <a:pt x="234" y="38"/>
                  </a:lnTo>
                  <a:lnTo>
                    <a:pt x="234" y="456"/>
                  </a:lnTo>
                  <a:lnTo>
                    <a:pt x="0" y="410"/>
                  </a:lnTo>
                  <a:lnTo>
                    <a:pt x="0" y="0"/>
                  </a:lnTo>
                  <a:lnTo>
                    <a:pt x="0" y="0"/>
                  </a:lnTo>
                  <a:lnTo>
                    <a:pt x="0"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29" name="Freeform 111"/>
            <p:cNvSpPr>
              <a:spLocks noChangeArrowheads="1"/>
            </p:cNvSpPr>
            <p:nvPr/>
          </p:nvSpPr>
          <p:spPr bwMode="auto">
            <a:xfrm>
              <a:off x="502" y="2825"/>
              <a:ext cx="113" cy="290"/>
            </a:xfrm>
            <a:custGeom>
              <a:avLst/>
              <a:gdLst>
                <a:gd name="T0" fmla="*/ 223 w 224"/>
                <a:gd name="T1" fmla="*/ 0 h 575"/>
                <a:gd name="T2" fmla="*/ 0 w 224"/>
                <a:gd name="T3" fmla="*/ 158 h 575"/>
                <a:gd name="T4" fmla="*/ 4 w 224"/>
                <a:gd name="T5" fmla="*/ 575 h 575"/>
                <a:gd name="T6" fmla="*/ 224 w 224"/>
                <a:gd name="T7" fmla="*/ 411 h 575"/>
                <a:gd name="T8" fmla="*/ 223 w 224"/>
                <a:gd name="T9" fmla="*/ 0 h 575"/>
                <a:gd name="T10" fmla="*/ 223 w 224"/>
                <a:gd name="T11" fmla="*/ 0 h 575"/>
                <a:gd name="T12" fmla="*/ 223 w 22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224" h="575">
                  <a:moveTo>
                    <a:pt x="223" y="0"/>
                  </a:moveTo>
                  <a:lnTo>
                    <a:pt x="0" y="158"/>
                  </a:lnTo>
                  <a:lnTo>
                    <a:pt x="4" y="575"/>
                  </a:lnTo>
                  <a:lnTo>
                    <a:pt x="224" y="411"/>
                  </a:lnTo>
                  <a:lnTo>
                    <a:pt x="223" y="0"/>
                  </a:lnTo>
                  <a:lnTo>
                    <a:pt x="223" y="0"/>
                  </a:lnTo>
                  <a:lnTo>
                    <a:pt x="22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30" name="Freeform 113"/>
            <p:cNvSpPr>
              <a:spLocks noChangeArrowheads="1"/>
            </p:cNvSpPr>
            <p:nvPr/>
          </p:nvSpPr>
          <p:spPr bwMode="auto">
            <a:xfrm>
              <a:off x="386" y="3011"/>
              <a:ext cx="230" cy="91"/>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31" name="Freeform 115"/>
            <p:cNvSpPr>
              <a:spLocks/>
            </p:cNvSpPr>
            <p:nvPr/>
          </p:nvSpPr>
          <p:spPr bwMode="auto">
            <a:xfrm>
              <a:off x="386" y="2825"/>
              <a:ext cx="229" cy="291"/>
            </a:xfrm>
            <a:custGeom>
              <a:avLst/>
              <a:gdLst>
                <a:gd name="T0" fmla="*/ 228 w 453"/>
                <a:gd name="T1" fmla="*/ 159 h 577"/>
                <a:gd name="T2" fmla="*/ 0 w 453"/>
                <a:gd name="T3" fmla="*/ 118 h 577"/>
                <a:gd name="T4" fmla="*/ 0 w 453"/>
                <a:gd name="T5" fmla="*/ 529 h 577"/>
                <a:gd name="T6" fmla="*/ 234 w 453"/>
                <a:gd name="T7" fmla="*/ 577 h 577"/>
                <a:gd name="T8" fmla="*/ 453 w 453"/>
                <a:gd name="T9" fmla="*/ 411 h 577"/>
                <a:gd name="T10" fmla="*/ 453 w 453"/>
                <a:gd name="T11" fmla="*/ 0 h 577"/>
                <a:gd name="T12" fmla="*/ 228 w 453"/>
                <a:gd name="T13" fmla="*/ 159 h 577"/>
                <a:gd name="T14" fmla="*/ 228 w 453"/>
                <a:gd name="T15" fmla="*/ 159 h 577"/>
                <a:gd name="T16" fmla="*/ 228 w 453"/>
                <a:gd name="T17" fmla="*/ 15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77">
                  <a:moveTo>
                    <a:pt x="228" y="159"/>
                  </a:moveTo>
                  <a:lnTo>
                    <a:pt x="0" y="118"/>
                  </a:lnTo>
                  <a:lnTo>
                    <a:pt x="0" y="529"/>
                  </a:lnTo>
                  <a:lnTo>
                    <a:pt x="234" y="577"/>
                  </a:lnTo>
                  <a:lnTo>
                    <a:pt x="453" y="411"/>
                  </a:lnTo>
                  <a:lnTo>
                    <a:pt x="453" y="0"/>
                  </a:lnTo>
                  <a:lnTo>
                    <a:pt x="228" y="159"/>
                  </a:lnTo>
                  <a:lnTo>
                    <a:pt x="228" y="159"/>
                  </a:lnTo>
                  <a:lnTo>
                    <a:pt x="228" y="159"/>
                  </a:lnTo>
                  <a:close/>
                </a:path>
              </a:pathLst>
            </a:custGeom>
            <a:noFill/>
            <a:ln w="6399">
              <a:solidFill>
                <a:srgbClr val="757575"/>
              </a:solidFill>
              <a:round/>
              <a:headEnd/>
              <a:tailEnd/>
            </a:ln>
            <a:effectLst>
              <a:outerShdw dist="38100" dir="2700000" rotWithShape="0">
                <a:srgbClr val="000000">
                  <a:alpha val="39999"/>
                </a:srgbClr>
              </a:outerShdw>
            </a:effectLst>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132" name="Freeform 117"/>
            <p:cNvSpPr>
              <a:spLocks noChangeArrowheads="1"/>
            </p:cNvSpPr>
            <p:nvPr/>
          </p:nvSpPr>
          <p:spPr bwMode="auto">
            <a:xfrm>
              <a:off x="386" y="2864"/>
              <a:ext cx="118" cy="230"/>
            </a:xfrm>
            <a:custGeom>
              <a:avLst/>
              <a:gdLst>
                <a:gd name="T0" fmla="*/ 0 w 234"/>
                <a:gd name="T1" fmla="*/ 0 h 456"/>
                <a:gd name="T2" fmla="*/ 234 w 234"/>
                <a:gd name="T3" fmla="*/ 44 h 456"/>
                <a:gd name="T4" fmla="*/ 234 w 234"/>
                <a:gd name="T5" fmla="*/ 456 h 456"/>
                <a:gd name="T6" fmla="*/ 0 w 234"/>
                <a:gd name="T7" fmla="*/ 410 h 456"/>
                <a:gd name="T8" fmla="*/ 0 w 234"/>
                <a:gd name="T9" fmla="*/ 0 h 456"/>
                <a:gd name="T10" fmla="*/ 0 w 234"/>
                <a:gd name="T11" fmla="*/ 0 h 456"/>
                <a:gd name="T12" fmla="*/ 0 w 234"/>
                <a:gd name="T13" fmla="*/ 0 h 456"/>
              </a:gdLst>
              <a:ahLst/>
              <a:cxnLst>
                <a:cxn ang="0">
                  <a:pos x="T0" y="T1"/>
                </a:cxn>
                <a:cxn ang="0">
                  <a:pos x="T2" y="T3"/>
                </a:cxn>
                <a:cxn ang="0">
                  <a:pos x="T4" y="T5"/>
                </a:cxn>
                <a:cxn ang="0">
                  <a:pos x="T6" y="T7"/>
                </a:cxn>
                <a:cxn ang="0">
                  <a:pos x="T8" y="T9"/>
                </a:cxn>
                <a:cxn ang="0">
                  <a:pos x="T10" y="T11"/>
                </a:cxn>
                <a:cxn ang="0">
                  <a:pos x="T12" y="T13"/>
                </a:cxn>
              </a:cxnLst>
              <a:rect l="0" t="0" r="r" b="b"/>
              <a:pathLst>
                <a:path w="234" h="456">
                  <a:moveTo>
                    <a:pt x="0" y="0"/>
                  </a:moveTo>
                  <a:lnTo>
                    <a:pt x="234" y="44"/>
                  </a:lnTo>
                  <a:lnTo>
                    <a:pt x="234" y="456"/>
                  </a:lnTo>
                  <a:lnTo>
                    <a:pt x="0" y="410"/>
                  </a:lnTo>
                  <a:lnTo>
                    <a:pt x="0" y="0"/>
                  </a:lnTo>
                  <a:lnTo>
                    <a:pt x="0" y="0"/>
                  </a:lnTo>
                  <a:lnTo>
                    <a:pt x="0"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33" name="Freeform 119"/>
            <p:cNvSpPr>
              <a:spLocks noChangeArrowheads="1"/>
            </p:cNvSpPr>
            <p:nvPr/>
          </p:nvSpPr>
          <p:spPr bwMode="auto">
            <a:xfrm>
              <a:off x="502" y="2803"/>
              <a:ext cx="113" cy="290"/>
            </a:xfrm>
            <a:custGeom>
              <a:avLst/>
              <a:gdLst>
                <a:gd name="T0" fmla="*/ 223 w 224"/>
                <a:gd name="T1" fmla="*/ 0 h 575"/>
                <a:gd name="T2" fmla="*/ 0 w 224"/>
                <a:gd name="T3" fmla="*/ 158 h 575"/>
                <a:gd name="T4" fmla="*/ 4 w 224"/>
                <a:gd name="T5" fmla="*/ 575 h 575"/>
                <a:gd name="T6" fmla="*/ 224 w 224"/>
                <a:gd name="T7" fmla="*/ 410 h 575"/>
                <a:gd name="T8" fmla="*/ 223 w 224"/>
                <a:gd name="T9" fmla="*/ 0 h 575"/>
                <a:gd name="T10" fmla="*/ 223 w 224"/>
                <a:gd name="T11" fmla="*/ 0 h 575"/>
                <a:gd name="T12" fmla="*/ 223 w 22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224" h="575">
                  <a:moveTo>
                    <a:pt x="223" y="0"/>
                  </a:moveTo>
                  <a:lnTo>
                    <a:pt x="0" y="158"/>
                  </a:lnTo>
                  <a:lnTo>
                    <a:pt x="4" y="575"/>
                  </a:lnTo>
                  <a:lnTo>
                    <a:pt x="224" y="410"/>
                  </a:lnTo>
                  <a:lnTo>
                    <a:pt x="223" y="0"/>
                  </a:lnTo>
                  <a:lnTo>
                    <a:pt x="223" y="0"/>
                  </a:lnTo>
                  <a:lnTo>
                    <a:pt x="22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34" name="Freeform 121"/>
            <p:cNvSpPr>
              <a:spLocks noChangeArrowheads="1"/>
            </p:cNvSpPr>
            <p:nvPr/>
          </p:nvSpPr>
          <p:spPr bwMode="auto">
            <a:xfrm>
              <a:off x="387" y="2783"/>
              <a:ext cx="226" cy="101"/>
            </a:xfrm>
            <a:custGeom>
              <a:avLst/>
              <a:gdLst>
                <a:gd name="T0" fmla="*/ 449 w 449"/>
                <a:gd name="T1" fmla="*/ 40 h 202"/>
                <a:gd name="T2" fmla="*/ 232 w 449"/>
                <a:gd name="T3" fmla="*/ 202 h 202"/>
                <a:gd name="T4" fmla="*/ 0 w 449"/>
                <a:gd name="T5" fmla="*/ 158 h 202"/>
                <a:gd name="T6" fmla="*/ 225 w 449"/>
                <a:gd name="T7" fmla="*/ 0 h 202"/>
                <a:gd name="T8" fmla="*/ 449 w 449"/>
                <a:gd name="T9" fmla="*/ 40 h 202"/>
                <a:gd name="T10" fmla="*/ 449 w 449"/>
                <a:gd name="T11" fmla="*/ 40 h 202"/>
                <a:gd name="T12" fmla="*/ 449 w 449"/>
                <a:gd name="T13" fmla="*/ 40 h 202"/>
              </a:gdLst>
              <a:ahLst/>
              <a:cxnLst>
                <a:cxn ang="0">
                  <a:pos x="T0" y="T1"/>
                </a:cxn>
                <a:cxn ang="0">
                  <a:pos x="T2" y="T3"/>
                </a:cxn>
                <a:cxn ang="0">
                  <a:pos x="T4" y="T5"/>
                </a:cxn>
                <a:cxn ang="0">
                  <a:pos x="T6" y="T7"/>
                </a:cxn>
                <a:cxn ang="0">
                  <a:pos x="T8" y="T9"/>
                </a:cxn>
                <a:cxn ang="0">
                  <a:pos x="T10" y="T11"/>
                </a:cxn>
                <a:cxn ang="0">
                  <a:pos x="T12" y="T13"/>
                </a:cxn>
              </a:cxnLst>
              <a:rect l="0" t="0" r="r" b="b"/>
              <a:pathLst>
                <a:path w="449" h="202">
                  <a:moveTo>
                    <a:pt x="449" y="40"/>
                  </a:moveTo>
                  <a:lnTo>
                    <a:pt x="232" y="202"/>
                  </a:lnTo>
                  <a:lnTo>
                    <a:pt x="0" y="158"/>
                  </a:lnTo>
                  <a:lnTo>
                    <a:pt x="225" y="0"/>
                  </a:lnTo>
                  <a:lnTo>
                    <a:pt x="449" y="40"/>
                  </a:lnTo>
                  <a:lnTo>
                    <a:pt x="449" y="40"/>
                  </a:lnTo>
                  <a:lnTo>
                    <a:pt x="449" y="4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35" name="Freeform 123"/>
            <p:cNvSpPr>
              <a:spLocks noChangeArrowheads="1"/>
            </p:cNvSpPr>
            <p:nvPr/>
          </p:nvSpPr>
          <p:spPr bwMode="auto">
            <a:xfrm>
              <a:off x="386" y="2803"/>
              <a:ext cx="228" cy="290"/>
            </a:xfrm>
            <a:custGeom>
              <a:avLst/>
              <a:gdLst>
                <a:gd name="T0" fmla="*/ 241 w 451"/>
                <a:gd name="T1" fmla="*/ 166 h 576"/>
                <a:gd name="T2" fmla="*/ 451 w 451"/>
                <a:gd name="T3" fmla="*/ 5 h 576"/>
                <a:gd name="T4" fmla="*/ 449 w 451"/>
                <a:gd name="T5" fmla="*/ 0 h 576"/>
                <a:gd name="T6" fmla="*/ 232 w 451"/>
                <a:gd name="T7" fmla="*/ 154 h 576"/>
                <a:gd name="T8" fmla="*/ 225 w 451"/>
                <a:gd name="T9" fmla="*/ 156 h 576"/>
                <a:gd name="T10" fmla="*/ 188 w 451"/>
                <a:gd name="T11" fmla="*/ 150 h 576"/>
                <a:gd name="T12" fmla="*/ 111 w 451"/>
                <a:gd name="T13" fmla="*/ 137 h 576"/>
                <a:gd name="T14" fmla="*/ 70 w 451"/>
                <a:gd name="T15" fmla="*/ 130 h 576"/>
                <a:gd name="T16" fmla="*/ 34 w 451"/>
                <a:gd name="T17" fmla="*/ 124 h 576"/>
                <a:gd name="T18" fmla="*/ 9 w 451"/>
                <a:gd name="T19" fmla="*/ 120 h 576"/>
                <a:gd name="T20" fmla="*/ 0 w 451"/>
                <a:gd name="T21" fmla="*/ 118 h 576"/>
                <a:gd name="T22" fmla="*/ 9 w 451"/>
                <a:gd name="T23" fmla="*/ 124 h 576"/>
                <a:gd name="T24" fmla="*/ 35 w 451"/>
                <a:gd name="T25" fmla="*/ 129 h 576"/>
                <a:gd name="T26" fmla="*/ 71 w 451"/>
                <a:gd name="T27" fmla="*/ 136 h 576"/>
                <a:gd name="T28" fmla="*/ 112 w 451"/>
                <a:gd name="T29" fmla="*/ 144 h 576"/>
                <a:gd name="T30" fmla="*/ 190 w 451"/>
                <a:gd name="T31" fmla="*/ 159 h 576"/>
                <a:gd name="T32" fmla="*/ 227 w 451"/>
                <a:gd name="T33" fmla="*/ 166 h 576"/>
                <a:gd name="T34" fmla="*/ 230 w 451"/>
                <a:gd name="T35" fmla="*/ 169 h 576"/>
                <a:gd name="T36" fmla="*/ 230 w 451"/>
                <a:gd name="T37" fmla="*/ 576 h 576"/>
                <a:gd name="T38" fmla="*/ 238 w 451"/>
                <a:gd name="T39" fmla="*/ 566 h 576"/>
                <a:gd name="T40" fmla="*/ 238 w 451"/>
                <a:gd name="T41" fmla="*/ 534 h 576"/>
                <a:gd name="T42" fmla="*/ 238 w 451"/>
                <a:gd name="T43" fmla="*/ 510 h 576"/>
                <a:gd name="T44" fmla="*/ 238 w 451"/>
                <a:gd name="T45" fmla="*/ 497 h 576"/>
                <a:gd name="T46" fmla="*/ 238 w 451"/>
                <a:gd name="T47" fmla="*/ 483 h 576"/>
                <a:gd name="T48" fmla="*/ 238 w 451"/>
                <a:gd name="T49" fmla="*/ 452 h 576"/>
                <a:gd name="T50" fmla="*/ 238 w 451"/>
                <a:gd name="T51" fmla="*/ 419 h 576"/>
                <a:gd name="T52" fmla="*/ 238 w 451"/>
                <a:gd name="T53" fmla="*/ 350 h 576"/>
                <a:gd name="T54" fmla="*/ 238 w 451"/>
                <a:gd name="T55" fmla="*/ 283 h 576"/>
                <a:gd name="T56" fmla="*/ 238 w 451"/>
                <a:gd name="T57" fmla="*/ 226 h 576"/>
                <a:gd name="T58" fmla="*/ 238 w 451"/>
                <a:gd name="T59" fmla="*/ 170 h 576"/>
                <a:gd name="T60" fmla="*/ 241 w 451"/>
                <a:gd name="T61" fmla="*/ 166 h 576"/>
                <a:gd name="T62" fmla="*/ 241 w 451"/>
                <a:gd name="T63" fmla="*/ 166 h 576"/>
                <a:gd name="T64" fmla="*/ 241 w 451"/>
                <a:gd name="T65" fmla="*/ 16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1" h="576">
                  <a:moveTo>
                    <a:pt x="241" y="166"/>
                  </a:moveTo>
                  <a:lnTo>
                    <a:pt x="451" y="5"/>
                  </a:lnTo>
                  <a:lnTo>
                    <a:pt x="449" y="0"/>
                  </a:lnTo>
                  <a:lnTo>
                    <a:pt x="232" y="154"/>
                  </a:lnTo>
                  <a:cubicBezTo>
                    <a:pt x="230" y="156"/>
                    <a:pt x="228" y="156"/>
                    <a:pt x="225" y="156"/>
                  </a:cubicBezTo>
                  <a:cubicBezTo>
                    <a:pt x="224" y="156"/>
                    <a:pt x="212" y="154"/>
                    <a:pt x="188" y="150"/>
                  </a:cubicBezTo>
                  <a:cubicBezTo>
                    <a:pt x="169" y="147"/>
                    <a:pt x="144" y="142"/>
                    <a:pt x="111" y="137"/>
                  </a:cubicBezTo>
                  <a:cubicBezTo>
                    <a:pt x="98" y="135"/>
                    <a:pt x="85" y="132"/>
                    <a:pt x="70" y="130"/>
                  </a:cubicBezTo>
                  <a:cubicBezTo>
                    <a:pt x="59" y="128"/>
                    <a:pt x="47" y="126"/>
                    <a:pt x="34" y="124"/>
                  </a:cubicBezTo>
                  <a:cubicBezTo>
                    <a:pt x="25" y="123"/>
                    <a:pt x="17" y="121"/>
                    <a:pt x="9" y="120"/>
                  </a:cubicBezTo>
                  <a:cubicBezTo>
                    <a:pt x="5" y="119"/>
                    <a:pt x="2" y="119"/>
                    <a:pt x="0" y="118"/>
                  </a:cubicBezTo>
                  <a:cubicBezTo>
                    <a:pt x="2" y="122"/>
                    <a:pt x="5" y="124"/>
                    <a:pt x="9" y="124"/>
                  </a:cubicBezTo>
                  <a:cubicBezTo>
                    <a:pt x="17" y="126"/>
                    <a:pt x="26" y="128"/>
                    <a:pt x="35" y="129"/>
                  </a:cubicBezTo>
                  <a:cubicBezTo>
                    <a:pt x="47" y="132"/>
                    <a:pt x="59" y="134"/>
                    <a:pt x="71" y="136"/>
                  </a:cubicBezTo>
                  <a:cubicBezTo>
                    <a:pt x="85" y="139"/>
                    <a:pt x="99" y="141"/>
                    <a:pt x="112" y="144"/>
                  </a:cubicBezTo>
                  <a:cubicBezTo>
                    <a:pt x="145" y="150"/>
                    <a:pt x="171" y="155"/>
                    <a:pt x="190" y="159"/>
                  </a:cubicBezTo>
                  <a:cubicBezTo>
                    <a:pt x="214" y="163"/>
                    <a:pt x="226" y="166"/>
                    <a:pt x="227" y="166"/>
                  </a:cubicBezTo>
                  <a:cubicBezTo>
                    <a:pt x="228" y="166"/>
                    <a:pt x="229" y="167"/>
                    <a:pt x="230" y="169"/>
                  </a:cubicBezTo>
                  <a:lnTo>
                    <a:pt x="230" y="576"/>
                  </a:lnTo>
                  <a:cubicBezTo>
                    <a:pt x="235" y="575"/>
                    <a:pt x="238" y="572"/>
                    <a:pt x="238" y="566"/>
                  </a:cubicBezTo>
                  <a:cubicBezTo>
                    <a:pt x="238" y="560"/>
                    <a:pt x="238" y="549"/>
                    <a:pt x="238" y="534"/>
                  </a:cubicBezTo>
                  <a:cubicBezTo>
                    <a:pt x="238" y="528"/>
                    <a:pt x="238" y="520"/>
                    <a:pt x="238" y="510"/>
                  </a:cubicBezTo>
                  <a:cubicBezTo>
                    <a:pt x="238" y="506"/>
                    <a:pt x="238" y="501"/>
                    <a:pt x="238" y="497"/>
                  </a:cubicBezTo>
                  <a:cubicBezTo>
                    <a:pt x="238" y="492"/>
                    <a:pt x="238" y="487"/>
                    <a:pt x="238" y="483"/>
                  </a:cubicBezTo>
                  <a:cubicBezTo>
                    <a:pt x="238" y="470"/>
                    <a:pt x="238" y="460"/>
                    <a:pt x="238" y="452"/>
                  </a:cubicBezTo>
                  <a:cubicBezTo>
                    <a:pt x="238" y="440"/>
                    <a:pt x="238" y="429"/>
                    <a:pt x="238" y="419"/>
                  </a:cubicBezTo>
                  <a:cubicBezTo>
                    <a:pt x="238" y="393"/>
                    <a:pt x="238" y="370"/>
                    <a:pt x="238" y="350"/>
                  </a:cubicBezTo>
                  <a:cubicBezTo>
                    <a:pt x="238" y="325"/>
                    <a:pt x="238" y="302"/>
                    <a:pt x="238" y="283"/>
                  </a:cubicBezTo>
                  <a:cubicBezTo>
                    <a:pt x="238" y="261"/>
                    <a:pt x="238" y="242"/>
                    <a:pt x="238" y="226"/>
                  </a:cubicBezTo>
                  <a:cubicBezTo>
                    <a:pt x="238" y="189"/>
                    <a:pt x="238" y="171"/>
                    <a:pt x="238" y="170"/>
                  </a:cubicBezTo>
                  <a:cubicBezTo>
                    <a:pt x="238" y="168"/>
                    <a:pt x="239" y="167"/>
                    <a:pt x="241" y="166"/>
                  </a:cubicBezTo>
                  <a:lnTo>
                    <a:pt x="241" y="166"/>
                  </a:lnTo>
                  <a:lnTo>
                    <a:pt x="241" y="166"/>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36" name="Freeform 125"/>
            <p:cNvSpPr>
              <a:spLocks noChangeArrowheads="1"/>
            </p:cNvSpPr>
            <p:nvPr/>
          </p:nvSpPr>
          <p:spPr bwMode="auto">
            <a:xfrm>
              <a:off x="386" y="2940"/>
              <a:ext cx="230" cy="90"/>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37" name="Freeform 127"/>
            <p:cNvSpPr>
              <a:spLocks/>
            </p:cNvSpPr>
            <p:nvPr/>
          </p:nvSpPr>
          <p:spPr bwMode="auto">
            <a:xfrm>
              <a:off x="386" y="2940"/>
              <a:ext cx="229" cy="83"/>
            </a:xfrm>
            <a:custGeom>
              <a:avLst/>
              <a:gdLst>
                <a:gd name="T0" fmla="*/ 0 w 453"/>
                <a:gd name="T1" fmla="*/ 118 h 166"/>
                <a:gd name="T2" fmla="*/ 234 w 453"/>
                <a:gd name="T3" fmla="*/ 166 h 166"/>
                <a:gd name="T4" fmla="*/ 453 w 453"/>
                <a:gd name="T5" fmla="*/ 0 h 166"/>
              </a:gdLst>
              <a:ahLst/>
              <a:cxnLst>
                <a:cxn ang="0">
                  <a:pos x="T0" y="T1"/>
                </a:cxn>
                <a:cxn ang="0">
                  <a:pos x="T2" y="T3"/>
                </a:cxn>
                <a:cxn ang="0">
                  <a:pos x="T4" y="T5"/>
                </a:cxn>
              </a:cxnLst>
              <a:rect l="0" t="0" r="r" b="b"/>
              <a:pathLst>
                <a:path w="453" h="166">
                  <a:moveTo>
                    <a:pt x="0" y="118"/>
                  </a:moveTo>
                  <a:lnTo>
                    <a:pt x="234" y="166"/>
                  </a:lnTo>
                  <a:lnTo>
                    <a:pt x="453" y="0"/>
                  </a:lnTo>
                </a:path>
              </a:pathLst>
            </a:custGeom>
            <a:noFill/>
            <a:ln w="6399">
              <a:solidFill>
                <a:srgbClr val="757575"/>
              </a:solidFill>
              <a:round/>
              <a:headEnd/>
              <a:tailEnd/>
            </a:ln>
            <a:effectLst>
              <a:outerShdw dist="38100" dir="2700000" rotWithShape="0">
                <a:srgbClr val="000000">
                  <a:alpha val="39999"/>
                </a:srgbClr>
              </a:outerShdw>
            </a:effectLst>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138" name="Freeform 129"/>
            <p:cNvSpPr>
              <a:spLocks noChangeArrowheads="1"/>
            </p:cNvSpPr>
            <p:nvPr/>
          </p:nvSpPr>
          <p:spPr bwMode="auto">
            <a:xfrm>
              <a:off x="386" y="2870"/>
              <a:ext cx="230" cy="90"/>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39" name="Freeform 131"/>
            <p:cNvSpPr>
              <a:spLocks/>
            </p:cNvSpPr>
            <p:nvPr/>
          </p:nvSpPr>
          <p:spPr bwMode="auto">
            <a:xfrm>
              <a:off x="386" y="2870"/>
              <a:ext cx="229" cy="84"/>
            </a:xfrm>
            <a:custGeom>
              <a:avLst/>
              <a:gdLst>
                <a:gd name="T0" fmla="*/ 0 w 453"/>
                <a:gd name="T1" fmla="*/ 118 h 166"/>
                <a:gd name="T2" fmla="*/ 234 w 453"/>
                <a:gd name="T3" fmla="*/ 166 h 166"/>
                <a:gd name="T4" fmla="*/ 453 w 453"/>
                <a:gd name="T5" fmla="*/ 0 h 166"/>
              </a:gdLst>
              <a:ahLst/>
              <a:cxnLst>
                <a:cxn ang="0">
                  <a:pos x="T0" y="T1"/>
                </a:cxn>
                <a:cxn ang="0">
                  <a:pos x="T2" y="T3"/>
                </a:cxn>
                <a:cxn ang="0">
                  <a:pos x="T4" y="T5"/>
                </a:cxn>
              </a:cxnLst>
              <a:rect l="0" t="0" r="r" b="b"/>
              <a:pathLst>
                <a:path w="453" h="166">
                  <a:moveTo>
                    <a:pt x="0" y="118"/>
                  </a:moveTo>
                  <a:lnTo>
                    <a:pt x="234" y="166"/>
                  </a:lnTo>
                  <a:lnTo>
                    <a:pt x="453" y="0"/>
                  </a:lnTo>
                </a:path>
              </a:pathLst>
            </a:custGeom>
            <a:noFill/>
            <a:ln w="6399">
              <a:solidFill>
                <a:srgbClr val="757575"/>
              </a:solidFill>
              <a:round/>
              <a:headEnd/>
              <a:tailEnd/>
            </a:ln>
            <a:effectLst>
              <a:outerShdw dist="38100" dir="2700000" rotWithShape="0">
                <a:srgbClr val="000000">
                  <a:alpha val="39999"/>
                </a:srgbClr>
              </a:outerShdw>
            </a:effectLst>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140" name="Freeform 133"/>
            <p:cNvSpPr>
              <a:spLocks/>
            </p:cNvSpPr>
            <p:nvPr/>
          </p:nvSpPr>
          <p:spPr bwMode="auto">
            <a:xfrm>
              <a:off x="386" y="2783"/>
              <a:ext cx="229" cy="311"/>
            </a:xfrm>
            <a:custGeom>
              <a:avLst/>
              <a:gdLst>
                <a:gd name="T0" fmla="*/ 228 w 453"/>
                <a:gd name="T1" fmla="*/ 0 h 617"/>
                <a:gd name="T2" fmla="*/ 0 w 453"/>
                <a:gd name="T3" fmla="*/ 158 h 617"/>
                <a:gd name="T4" fmla="*/ 0 w 453"/>
                <a:gd name="T5" fmla="*/ 570 h 617"/>
                <a:gd name="T6" fmla="*/ 234 w 453"/>
                <a:gd name="T7" fmla="*/ 617 h 617"/>
                <a:gd name="T8" fmla="*/ 453 w 453"/>
                <a:gd name="T9" fmla="*/ 451 h 617"/>
                <a:gd name="T10" fmla="*/ 453 w 453"/>
                <a:gd name="T11" fmla="*/ 40 h 617"/>
                <a:gd name="T12" fmla="*/ 228 w 453"/>
                <a:gd name="T13" fmla="*/ 0 h 617"/>
                <a:gd name="T14" fmla="*/ 228 w 453"/>
                <a:gd name="T15" fmla="*/ 0 h 617"/>
                <a:gd name="T16" fmla="*/ 228 w 453"/>
                <a:gd name="T17" fmla="*/ 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617">
                  <a:moveTo>
                    <a:pt x="228" y="0"/>
                  </a:moveTo>
                  <a:lnTo>
                    <a:pt x="0" y="158"/>
                  </a:lnTo>
                  <a:lnTo>
                    <a:pt x="0" y="570"/>
                  </a:lnTo>
                  <a:lnTo>
                    <a:pt x="234" y="617"/>
                  </a:lnTo>
                  <a:lnTo>
                    <a:pt x="453" y="451"/>
                  </a:lnTo>
                  <a:lnTo>
                    <a:pt x="453" y="40"/>
                  </a:lnTo>
                  <a:lnTo>
                    <a:pt x="228" y="0"/>
                  </a:lnTo>
                  <a:lnTo>
                    <a:pt x="228" y="0"/>
                  </a:lnTo>
                  <a:lnTo>
                    <a:pt x="228" y="0"/>
                  </a:lnTo>
                  <a:close/>
                </a:path>
              </a:pathLst>
            </a:custGeom>
            <a:noFill/>
            <a:ln w="6399">
              <a:solidFill>
                <a:srgbClr val="757575"/>
              </a:solidFill>
              <a:round/>
              <a:headEnd/>
              <a:tailEnd/>
            </a:ln>
            <a:effectLst>
              <a:outerShdw dist="38100" dir="2700000" rotWithShape="0">
                <a:srgbClr val="000000">
                  <a:alpha val="39999"/>
                </a:srgbClr>
              </a:outerShdw>
            </a:effectLst>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141" name="Freeform 135"/>
            <p:cNvSpPr>
              <a:spLocks noChangeArrowheads="1"/>
            </p:cNvSpPr>
            <p:nvPr/>
          </p:nvSpPr>
          <p:spPr bwMode="auto">
            <a:xfrm>
              <a:off x="482" y="3102"/>
              <a:ext cx="14" cy="8"/>
            </a:xfrm>
            <a:custGeom>
              <a:avLst/>
              <a:gdLst>
                <a:gd name="T0" fmla="*/ 17 w 27"/>
                <a:gd name="T1" fmla="*/ 1 h 14"/>
                <a:gd name="T2" fmla="*/ 27 w 27"/>
                <a:gd name="T3" fmla="*/ 0 h 14"/>
                <a:gd name="T4" fmla="*/ 27 w 27"/>
                <a:gd name="T5" fmla="*/ 1 h 14"/>
                <a:gd name="T6" fmla="*/ 13 w 27"/>
                <a:gd name="T7" fmla="*/ 14 h 14"/>
                <a:gd name="T8" fmla="*/ 0 w 27"/>
                <a:gd name="T9" fmla="*/ 5 h 14"/>
                <a:gd name="T10" fmla="*/ 17 w 27"/>
                <a:gd name="T11" fmla="*/ 1 h 14"/>
                <a:gd name="T12" fmla="*/ 17 w 27"/>
                <a:gd name="T13" fmla="*/ 1 h 14"/>
                <a:gd name="T14" fmla="*/ 17 w 27"/>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14">
                  <a:moveTo>
                    <a:pt x="17" y="1"/>
                  </a:moveTo>
                  <a:cubicBezTo>
                    <a:pt x="20" y="0"/>
                    <a:pt x="24" y="0"/>
                    <a:pt x="27" y="0"/>
                  </a:cubicBezTo>
                  <a:cubicBezTo>
                    <a:pt x="27" y="0"/>
                    <a:pt x="27" y="1"/>
                    <a:pt x="27" y="1"/>
                  </a:cubicBezTo>
                  <a:cubicBezTo>
                    <a:pt x="27" y="9"/>
                    <a:pt x="23" y="14"/>
                    <a:pt x="13" y="14"/>
                  </a:cubicBezTo>
                  <a:cubicBezTo>
                    <a:pt x="6" y="14"/>
                    <a:pt x="2" y="11"/>
                    <a:pt x="0" y="5"/>
                  </a:cubicBezTo>
                  <a:cubicBezTo>
                    <a:pt x="5" y="3"/>
                    <a:pt x="11" y="2"/>
                    <a:pt x="17" y="1"/>
                  </a:cubicBezTo>
                  <a:lnTo>
                    <a:pt x="17" y="1"/>
                  </a:lnTo>
                  <a:lnTo>
                    <a:pt x="17" y="1"/>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42" name="Freeform 137"/>
            <p:cNvSpPr>
              <a:spLocks noChangeArrowheads="1"/>
            </p:cNvSpPr>
            <p:nvPr/>
          </p:nvSpPr>
          <p:spPr bwMode="auto">
            <a:xfrm>
              <a:off x="483" y="3095"/>
              <a:ext cx="12" cy="13"/>
            </a:xfrm>
            <a:custGeom>
              <a:avLst/>
              <a:gdLst>
                <a:gd name="T0" fmla="*/ 25 w 25"/>
                <a:gd name="T1" fmla="*/ 13 h 26"/>
                <a:gd name="T2" fmla="*/ 12 w 25"/>
                <a:gd name="T3" fmla="*/ 26 h 26"/>
                <a:gd name="T4" fmla="*/ 0 w 25"/>
                <a:gd name="T5" fmla="*/ 13 h 26"/>
                <a:gd name="T6" fmla="*/ 12 w 25"/>
                <a:gd name="T7" fmla="*/ 0 h 26"/>
                <a:gd name="T8" fmla="*/ 25 w 25"/>
                <a:gd name="T9" fmla="*/ 13 h 26"/>
                <a:gd name="T10" fmla="*/ 25 w 25"/>
                <a:gd name="T11" fmla="*/ 13 h 26"/>
                <a:gd name="T12" fmla="*/ 25 w 25"/>
                <a:gd name="T13" fmla="*/ 13 h 26"/>
              </a:gdLst>
              <a:ahLst/>
              <a:cxnLst>
                <a:cxn ang="0">
                  <a:pos x="T0" y="T1"/>
                </a:cxn>
                <a:cxn ang="0">
                  <a:pos x="T2" y="T3"/>
                </a:cxn>
                <a:cxn ang="0">
                  <a:pos x="T4" y="T5"/>
                </a:cxn>
                <a:cxn ang="0">
                  <a:pos x="T6" y="T7"/>
                </a:cxn>
                <a:cxn ang="0">
                  <a:pos x="T8" y="T9"/>
                </a:cxn>
                <a:cxn ang="0">
                  <a:pos x="T10" y="T11"/>
                </a:cxn>
                <a:cxn ang="0">
                  <a:pos x="T12" y="T13"/>
                </a:cxn>
              </a:cxnLst>
              <a:rect l="0" t="0" r="r" b="b"/>
              <a:pathLst>
                <a:path w="25" h="26">
                  <a:moveTo>
                    <a:pt x="25" y="13"/>
                  </a:moveTo>
                  <a:cubicBezTo>
                    <a:pt x="25" y="22"/>
                    <a:pt x="21" y="26"/>
                    <a:pt x="12" y="26"/>
                  </a:cubicBezTo>
                  <a:cubicBezTo>
                    <a:pt x="4" y="26"/>
                    <a:pt x="0" y="22"/>
                    <a:pt x="0" y="13"/>
                  </a:cubicBezTo>
                  <a:cubicBezTo>
                    <a:pt x="0" y="4"/>
                    <a:pt x="4" y="0"/>
                    <a:pt x="12" y="0"/>
                  </a:cubicBezTo>
                  <a:cubicBezTo>
                    <a:pt x="21" y="0"/>
                    <a:pt x="25" y="4"/>
                    <a:pt x="25" y="13"/>
                  </a:cubicBezTo>
                  <a:lnTo>
                    <a:pt x="25" y="13"/>
                  </a:lnTo>
                  <a:lnTo>
                    <a:pt x="25" y="13"/>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43" name="Freeform 139"/>
            <p:cNvSpPr>
              <a:spLocks noChangeArrowheads="1"/>
            </p:cNvSpPr>
            <p:nvPr/>
          </p:nvSpPr>
          <p:spPr bwMode="auto">
            <a:xfrm>
              <a:off x="484" y="3096"/>
              <a:ext cx="10" cy="11"/>
            </a:xfrm>
            <a:custGeom>
              <a:avLst/>
              <a:gdLst>
                <a:gd name="T0" fmla="*/ 20 w 20"/>
                <a:gd name="T1" fmla="*/ 11 h 22"/>
                <a:gd name="T2" fmla="*/ 9 w 20"/>
                <a:gd name="T3" fmla="*/ 22 h 22"/>
                <a:gd name="T4" fmla="*/ 0 w 20"/>
                <a:gd name="T5" fmla="*/ 11 h 22"/>
                <a:gd name="T6" fmla="*/ 9 w 20"/>
                <a:gd name="T7" fmla="*/ 0 h 22"/>
                <a:gd name="T8" fmla="*/ 20 w 20"/>
                <a:gd name="T9" fmla="*/ 11 h 22"/>
                <a:gd name="T10" fmla="*/ 20 w 20"/>
                <a:gd name="T11" fmla="*/ 11 h 22"/>
                <a:gd name="T12" fmla="*/ 20 w 20"/>
                <a:gd name="T13" fmla="*/ 11 h 22"/>
              </a:gdLst>
              <a:ahLst/>
              <a:cxnLst>
                <a:cxn ang="0">
                  <a:pos x="T0" y="T1"/>
                </a:cxn>
                <a:cxn ang="0">
                  <a:pos x="T2" y="T3"/>
                </a:cxn>
                <a:cxn ang="0">
                  <a:pos x="T4" y="T5"/>
                </a:cxn>
                <a:cxn ang="0">
                  <a:pos x="T6" y="T7"/>
                </a:cxn>
                <a:cxn ang="0">
                  <a:pos x="T8" y="T9"/>
                </a:cxn>
                <a:cxn ang="0">
                  <a:pos x="T10" y="T11"/>
                </a:cxn>
                <a:cxn ang="0">
                  <a:pos x="T12" y="T13"/>
                </a:cxn>
              </a:cxnLst>
              <a:rect l="0" t="0" r="r" b="b"/>
              <a:pathLst>
                <a:path w="20" h="22">
                  <a:moveTo>
                    <a:pt x="20" y="11"/>
                  </a:moveTo>
                  <a:cubicBezTo>
                    <a:pt x="20" y="18"/>
                    <a:pt x="16" y="22"/>
                    <a:pt x="9" y="22"/>
                  </a:cubicBezTo>
                  <a:cubicBezTo>
                    <a:pt x="3" y="22"/>
                    <a:pt x="0" y="18"/>
                    <a:pt x="0" y="11"/>
                  </a:cubicBezTo>
                  <a:cubicBezTo>
                    <a:pt x="0" y="3"/>
                    <a:pt x="3" y="0"/>
                    <a:pt x="9" y="0"/>
                  </a:cubicBezTo>
                  <a:cubicBezTo>
                    <a:pt x="16" y="0"/>
                    <a:pt x="20" y="3"/>
                    <a:pt x="20" y="11"/>
                  </a:cubicBezTo>
                  <a:lnTo>
                    <a:pt x="20" y="11"/>
                  </a:lnTo>
                  <a:lnTo>
                    <a:pt x="20" y="11"/>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44" name="Freeform 141"/>
            <p:cNvSpPr>
              <a:spLocks noChangeArrowheads="1"/>
            </p:cNvSpPr>
            <p:nvPr/>
          </p:nvSpPr>
          <p:spPr bwMode="auto">
            <a:xfrm>
              <a:off x="485" y="3097"/>
              <a:ext cx="7" cy="5"/>
            </a:xfrm>
            <a:custGeom>
              <a:avLst/>
              <a:gdLst>
                <a:gd name="T0" fmla="*/ 9 w 14"/>
                <a:gd name="T1" fmla="*/ 1 h 11"/>
                <a:gd name="T2" fmla="*/ 14 w 14"/>
                <a:gd name="T3" fmla="*/ 3 h 11"/>
                <a:gd name="T4" fmla="*/ 8 w 14"/>
                <a:gd name="T5" fmla="*/ 0 h 11"/>
                <a:gd name="T6" fmla="*/ 0 w 14"/>
                <a:gd name="T7" fmla="*/ 9 h 11"/>
                <a:gd name="T8" fmla="*/ 0 w 14"/>
                <a:gd name="T9" fmla="*/ 11 h 11"/>
                <a:gd name="T10" fmla="*/ 9 w 14"/>
                <a:gd name="T11" fmla="*/ 1 h 11"/>
                <a:gd name="T12" fmla="*/ 9 w 14"/>
                <a:gd name="T13" fmla="*/ 1 h 11"/>
                <a:gd name="T14" fmla="*/ 9 w 14"/>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1">
                  <a:moveTo>
                    <a:pt x="9" y="1"/>
                  </a:moveTo>
                  <a:cubicBezTo>
                    <a:pt x="11" y="1"/>
                    <a:pt x="13" y="2"/>
                    <a:pt x="14" y="3"/>
                  </a:cubicBezTo>
                  <a:cubicBezTo>
                    <a:pt x="13" y="1"/>
                    <a:pt x="11" y="0"/>
                    <a:pt x="8" y="0"/>
                  </a:cubicBezTo>
                  <a:cubicBezTo>
                    <a:pt x="2" y="0"/>
                    <a:pt x="0" y="3"/>
                    <a:pt x="0" y="9"/>
                  </a:cubicBezTo>
                  <a:cubicBezTo>
                    <a:pt x="0" y="9"/>
                    <a:pt x="0" y="10"/>
                    <a:pt x="0" y="11"/>
                  </a:cubicBezTo>
                  <a:cubicBezTo>
                    <a:pt x="0" y="4"/>
                    <a:pt x="3" y="1"/>
                    <a:pt x="9" y="1"/>
                  </a:cubicBezTo>
                  <a:lnTo>
                    <a:pt x="9" y="1"/>
                  </a:lnTo>
                  <a:lnTo>
                    <a:pt x="9" y="1"/>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grpSp>
      <p:sp>
        <p:nvSpPr>
          <p:cNvPr id="145" name="Freeform 108"/>
          <p:cNvSpPr>
            <a:spLocks noChangeArrowheads="1"/>
          </p:cNvSpPr>
          <p:nvPr/>
        </p:nvSpPr>
        <p:spPr bwMode="auto">
          <a:xfrm>
            <a:off x="1074935" y="4805552"/>
            <a:ext cx="187325" cy="365125"/>
          </a:xfrm>
          <a:custGeom>
            <a:avLst/>
            <a:gdLst>
              <a:gd name="T0" fmla="*/ 0 w 234"/>
              <a:gd name="T1" fmla="*/ 0 h 456"/>
              <a:gd name="T2" fmla="*/ 234 w 234"/>
              <a:gd name="T3" fmla="*/ 38 h 456"/>
              <a:gd name="T4" fmla="*/ 234 w 234"/>
              <a:gd name="T5" fmla="*/ 456 h 456"/>
              <a:gd name="T6" fmla="*/ 0 w 234"/>
              <a:gd name="T7" fmla="*/ 410 h 456"/>
              <a:gd name="T8" fmla="*/ 0 w 234"/>
              <a:gd name="T9" fmla="*/ 0 h 456"/>
              <a:gd name="T10" fmla="*/ 0 w 234"/>
              <a:gd name="T11" fmla="*/ 0 h 456"/>
              <a:gd name="T12" fmla="*/ 0 w 234"/>
              <a:gd name="T13" fmla="*/ 0 h 456"/>
            </a:gdLst>
            <a:ahLst/>
            <a:cxnLst>
              <a:cxn ang="0">
                <a:pos x="T0" y="T1"/>
              </a:cxn>
              <a:cxn ang="0">
                <a:pos x="T2" y="T3"/>
              </a:cxn>
              <a:cxn ang="0">
                <a:pos x="T4" y="T5"/>
              </a:cxn>
              <a:cxn ang="0">
                <a:pos x="T6" y="T7"/>
              </a:cxn>
              <a:cxn ang="0">
                <a:pos x="T8" y="T9"/>
              </a:cxn>
              <a:cxn ang="0">
                <a:pos x="T10" y="T11"/>
              </a:cxn>
              <a:cxn ang="0">
                <a:pos x="T12" y="T13"/>
              </a:cxn>
            </a:cxnLst>
            <a:rect l="0" t="0" r="r" b="b"/>
            <a:pathLst>
              <a:path w="234" h="456">
                <a:moveTo>
                  <a:pt x="0" y="0"/>
                </a:moveTo>
                <a:lnTo>
                  <a:pt x="234" y="38"/>
                </a:lnTo>
                <a:lnTo>
                  <a:pt x="234" y="456"/>
                </a:lnTo>
                <a:lnTo>
                  <a:pt x="0" y="410"/>
                </a:lnTo>
                <a:lnTo>
                  <a:pt x="0" y="0"/>
                </a:lnTo>
                <a:lnTo>
                  <a:pt x="0" y="0"/>
                </a:lnTo>
                <a:lnTo>
                  <a:pt x="0" y="0"/>
                </a:lnTo>
                <a:close/>
              </a:path>
            </a:pathLst>
          </a:custGeom>
          <a:solidFill>
            <a:srgbClr val="828999"/>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6" name="Freeform 110"/>
          <p:cNvSpPr>
            <a:spLocks noChangeArrowheads="1"/>
          </p:cNvSpPr>
          <p:nvPr/>
        </p:nvSpPr>
        <p:spPr bwMode="auto">
          <a:xfrm>
            <a:off x="1259085" y="4708715"/>
            <a:ext cx="179388" cy="460375"/>
          </a:xfrm>
          <a:custGeom>
            <a:avLst/>
            <a:gdLst>
              <a:gd name="T0" fmla="*/ 223 w 224"/>
              <a:gd name="T1" fmla="*/ 0 h 575"/>
              <a:gd name="T2" fmla="*/ 0 w 224"/>
              <a:gd name="T3" fmla="*/ 158 h 575"/>
              <a:gd name="T4" fmla="*/ 4 w 224"/>
              <a:gd name="T5" fmla="*/ 575 h 575"/>
              <a:gd name="T6" fmla="*/ 224 w 224"/>
              <a:gd name="T7" fmla="*/ 411 h 575"/>
              <a:gd name="T8" fmla="*/ 223 w 224"/>
              <a:gd name="T9" fmla="*/ 0 h 575"/>
              <a:gd name="T10" fmla="*/ 223 w 224"/>
              <a:gd name="T11" fmla="*/ 0 h 575"/>
              <a:gd name="T12" fmla="*/ 223 w 22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224" h="575">
                <a:moveTo>
                  <a:pt x="223" y="0"/>
                </a:moveTo>
                <a:lnTo>
                  <a:pt x="0" y="158"/>
                </a:lnTo>
                <a:lnTo>
                  <a:pt x="4" y="575"/>
                </a:lnTo>
                <a:lnTo>
                  <a:pt x="224" y="411"/>
                </a:lnTo>
                <a:lnTo>
                  <a:pt x="223" y="0"/>
                </a:lnTo>
                <a:lnTo>
                  <a:pt x="223" y="0"/>
                </a:lnTo>
                <a:lnTo>
                  <a:pt x="223" y="0"/>
                </a:lnTo>
                <a:close/>
              </a:path>
            </a:pathLst>
          </a:custGeom>
          <a:solidFill>
            <a:srgbClr val="757A8A"/>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7" name="Freeform 112"/>
          <p:cNvSpPr>
            <a:spLocks noChangeArrowheads="1"/>
          </p:cNvSpPr>
          <p:nvPr/>
        </p:nvSpPr>
        <p:spPr bwMode="auto">
          <a:xfrm>
            <a:off x="1074935" y="5003990"/>
            <a:ext cx="365125" cy="144462"/>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6D7384"/>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8" name="Freeform 114"/>
          <p:cNvSpPr>
            <a:spLocks/>
          </p:cNvSpPr>
          <p:nvPr/>
        </p:nvSpPr>
        <p:spPr bwMode="auto">
          <a:xfrm>
            <a:off x="1074935" y="4708715"/>
            <a:ext cx="363538" cy="461962"/>
          </a:xfrm>
          <a:custGeom>
            <a:avLst/>
            <a:gdLst>
              <a:gd name="T0" fmla="*/ 228 w 453"/>
              <a:gd name="T1" fmla="*/ 159 h 577"/>
              <a:gd name="T2" fmla="*/ 0 w 453"/>
              <a:gd name="T3" fmla="*/ 118 h 577"/>
              <a:gd name="T4" fmla="*/ 0 w 453"/>
              <a:gd name="T5" fmla="*/ 529 h 577"/>
              <a:gd name="T6" fmla="*/ 234 w 453"/>
              <a:gd name="T7" fmla="*/ 577 h 577"/>
              <a:gd name="T8" fmla="*/ 453 w 453"/>
              <a:gd name="T9" fmla="*/ 411 h 577"/>
              <a:gd name="T10" fmla="*/ 453 w 453"/>
              <a:gd name="T11" fmla="*/ 0 h 577"/>
              <a:gd name="T12" fmla="*/ 228 w 453"/>
              <a:gd name="T13" fmla="*/ 159 h 577"/>
              <a:gd name="T14" fmla="*/ 228 w 453"/>
              <a:gd name="T15" fmla="*/ 159 h 577"/>
              <a:gd name="T16" fmla="*/ 228 w 453"/>
              <a:gd name="T17" fmla="*/ 15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77">
                <a:moveTo>
                  <a:pt x="228" y="159"/>
                </a:moveTo>
                <a:lnTo>
                  <a:pt x="0" y="118"/>
                </a:lnTo>
                <a:lnTo>
                  <a:pt x="0" y="529"/>
                </a:lnTo>
                <a:lnTo>
                  <a:pt x="234" y="577"/>
                </a:lnTo>
                <a:lnTo>
                  <a:pt x="453" y="411"/>
                </a:lnTo>
                <a:lnTo>
                  <a:pt x="453" y="0"/>
                </a:lnTo>
                <a:lnTo>
                  <a:pt x="228" y="159"/>
                </a:lnTo>
                <a:lnTo>
                  <a:pt x="228" y="159"/>
                </a:lnTo>
                <a:lnTo>
                  <a:pt x="228" y="159"/>
                </a:lnTo>
                <a:close/>
              </a:path>
            </a:pathLst>
          </a:custGeom>
          <a:noFill/>
          <a:ln w="6399">
            <a:solidFill>
              <a:srgbClr val="757575"/>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9" name="Freeform 116"/>
          <p:cNvSpPr>
            <a:spLocks noChangeArrowheads="1"/>
          </p:cNvSpPr>
          <p:nvPr/>
        </p:nvSpPr>
        <p:spPr bwMode="auto">
          <a:xfrm>
            <a:off x="1074935" y="4770627"/>
            <a:ext cx="187325" cy="365125"/>
          </a:xfrm>
          <a:custGeom>
            <a:avLst/>
            <a:gdLst>
              <a:gd name="T0" fmla="*/ 0 w 234"/>
              <a:gd name="T1" fmla="*/ 0 h 456"/>
              <a:gd name="T2" fmla="*/ 234 w 234"/>
              <a:gd name="T3" fmla="*/ 44 h 456"/>
              <a:gd name="T4" fmla="*/ 234 w 234"/>
              <a:gd name="T5" fmla="*/ 456 h 456"/>
              <a:gd name="T6" fmla="*/ 0 w 234"/>
              <a:gd name="T7" fmla="*/ 410 h 456"/>
              <a:gd name="T8" fmla="*/ 0 w 234"/>
              <a:gd name="T9" fmla="*/ 0 h 456"/>
              <a:gd name="T10" fmla="*/ 0 w 234"/>
              <a:gd name="T11" fmla="*/ 0 h 456"/>
              <a:gd name="T12" fmla="*/ 0 w 234"/>
              <a:gd name="T13" fmla="*/ 0 h 456"/>
            </a:gdLst>
            <a:ahLst/>
            <a:cxnLst>
              <a:cxn ang="0">
                <a:pos x="T0" y="T1"/>
              </a:cxn>
              <a:cxn ang="0">
                <a:pos x="T2" y="T3"/>
              </a:cxn>
              <a:cxn ang="0">
                <a:pos x="T4" y="T5"/>
              </a:cxn>
              <a:cxn ang="0">
                <a:pos x="T6" y="T7"/>
              </a:cxn>
              <a:cxn ang="0">
                <a:pos x="T8" y="T9"/>
              </a:cxn>
              <a:cxn ang="0">
                <a:pos x="T10" y="T11"/>
              </a:cxn>
              <a:cxn ang="0">
                <a:pos x="T12" y="T13"/>
              </a:cxn>
            </a:cxnLst>
            <a:rect l="0" t="0" r="r" b="b"/>
            <a:pathLst>
              <a:path w="234" h="456">
                <a:moveTo>
                  <a:pt x="0" y="0"/>
                </a:moveTo>
                <a:lnTo>
                  <a:pt x="234" y="44"/>
                </a:lnTo>
                <a:lnTo>
                  <a:pt x="234" y="456"/>
                </a:lnTo>
                <a:lnTo>
                  <a:pt x="0" y="410"/>
                </a:lnTo>
                <a:lnTo>
                  <a:pt x="0" y="0"/>
                </a:lnTo>
                <a:lnTo>
                  <a:pt x="0" y="0"/>
                </a:lnTo>
                <a:lnTo>
                  <a:pt x="0" y="0"/>
                </a:lnTo>
                <a:close/>
              </a:path>
            </a:pathLst>
          </a:custGeom>
          <a:solidFill>
            <a:srgbClr val="828999"/>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0" name="Freeform 118"/>
          <p:cNvSpPr>
            <a:spLocks noChangeArrowheads="1"/>
          </p:cNvSpPr>
          <p:nvPr/>
        </p:nvSpPr>
        <p:spPr bwMode="auto">
          <a:xfrm>
            <a:off x="1259085" y="4673790"/>
            <a:ext cx="179388" cy="460375"/>
          </a:xfrm>
          <a:custGeom>
            <a:avLst/>
            <a:gdLst>
              <a:gd name="T0" fmla="*/ 223 w 224"/>
              <a:gd name="T1" fmla="*/ 0 h 575"/>
              <a:gd name="T2" fmla="*/ 0 w 224"/>
              <a:gd name="T3" fmla="*/ 158 h 575"/>
              <a:gd name="T4" fmla="*/ 4 w 224"/>
              <a:gd name="T5" fmla="*/ 575 h 575"/>
              <a:gd name="T6" fmla="*/ 224 w 224"/>
              <a:gd name="T7" fmla="*/ 410 h 575"/>
              <a:gd name="T8" fmla="*/ 223 w 224"/>
              <a:gd name="T9" fmla="*/ 0 h 575"/>
              <a:gd name="T10" fmla="*/ 223 w 224"/>
              <a:gd name="T11" fmla="*/ 0 h 575"/>
              <a:gd name="T12" fmla="*/ 223 w 22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224" h="575">
                <a:moveTo>
                  <a:pt x="223" y="0"/>
                </a:moveTo>
                <a:lnTo>
                  <a:pt x="0" y="158"/>
                </a:lnTo>
                <a:lnTo>
                  <a:pt x="4" y="575"/>
                </a:lnTo>
                <a:lnTo>
                  <a:pt x="224" y="410"/>
                </a:lnTo>
                <a:lnTo>
                  <a:pt x="223" y="0"/>
                </a:lnTo>
                <a:lnTo>
                  <a:pt x="223" y="0"/>
                </a:lnTo>
                <a:lnTo>
                  <a:pt x="223" y="0"/>
                </a:lnTo>
                <a:close/>
              </a:path>
            </a:pathLst>
          </a:custGeom>
          <a:solidFill>
            <a:srgbClr val="757A8A"/>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1" name="Freeform 120"/>
          <p:cNvSpPr>
            <a:spLocks noChangeArrowheads="1"/>
          </p:cNvSpPr>
          <p:nvPr/>
        </p:nvSpPr>
        <p:spPr bwMode="auto">
          <a:xfrm>
            <a:off x="1076523" y="4642040"/>
            <a:ext cx="358775" cy="160337"/>
          </a:xfrm>
          <a:custGeom>
            <a:avLst/>
            <a:gdLst>
              <a:gd name="T0" fmla="*/ 449 w 449"/>
              <a:gd name="T1" fmla="*/ 40 h 202"/>
              <a:gd name="T2" fmla="*/ 232 w 449"/>
              <a:gd name="T3" fmla="*/ 202 h 202"/>
              <a:gd name="T4" fmla="*/ 0 w 449"/>
              <a:gd name="T5" fmla="*/ 158 h 202"/>
              <a:gd name="T6" fmla="*/ 225 w 449"/>
              <a:gd name="T7" fmla="*/ 0 h 202"/>
              <a:gd name="T8" fmla="*/ 449 w 449"/>
              <a:gd name="T9" fmla="*/ 40 h 202"/>
              <a:gd name="T10" fmla="*/ 449 w 449"/>
              <a:gd name="T11" fmla="*/ 40 h 202"/>
              <a:gd name="T12" fmla="*/ 449 w 449"/>
              <a:gd name="T13" fmla="*/ 40 h 202"/>
            </a:gdLst>
            <a:ahLst/>
            <a:cxnLst>
              <a:cxn ang="0">
                <a:pos x="T0" y="T1"/>
              </a:cxn>
              <a:cxn ang="0">
                <a:pos x="T2" y="T3"/>
              </a:cxn>
              <a:cxn ang="0">
                <a:pos x="T4" y="T5"/>
              </a:cxn>
              <a:cxn ang="0">
                <a:pos x="T6" y="T7"/>
              </a:cxn>
              <a:cxn ang="0">
                <a:pos x="T8" y="T9"/>
              </a:cxn>
              <a:cxn ang="0">
                <a:pos x="T10" y="T11"/>
              </a:cxn>
              <a:cxn ang="0">
                <a:pos x="T12" y="T13"/>
              </a:cxn>
            </a:cxnLst>
            <a:rect l="0" t="0" r="r" b="b"/>
            <a:pathLst>
              <a:path w="449" h="202">
                <a:moveTo>
                  <a:pt x="449" y="40"/>
                </a:moveTo>
                <a:lnTo>
                  <a:pt x="232" y="202"/>
                </a:lnTo>
                <a:lnTo>
                  <a:pt x="0" y="158"/>
                </a:lnTo>
                <a:lnTo>
                  <a:pt x="225" y="0"/>
                </a:lnTo>
                <a:lnTo>
                  <a:pt x="449" y="40"/>
                </a:lnTo>
                <a:lnTo>
                  <a:pt x="449" y="40"/>
                </a:lnTo>
                <a:lnTo>
                  <a:pt x="449" y="40"/>
                </a:lnTo>
                <a:close/>
              </a:path>
            </a:pathLst>
          </a:custGeom>
          <a:solidFill>
            <a:srgbClr val="949BA8"/>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2" name="Freeform 122"/>
          <p:cNvSpPr>
            <a:spLocks noChangeArrowheads="1"/>
          </p:cNvSpPr>
          <p:nvPr/>
        </p:nvSpPr>
        <p:spPr bwMode="auto">
          <a:xfrm>
            <a:off x="1074935" y="4673790"/>
            <a:ext cx="361950" cy="460375"/>
          </a:xfrm>
          <a:custGeom>
            <a:avLst/>
            <a:gdLst>
              <a:gd name="T0" fmla="*/ 241 w 451"/>
              <a:gd name="T1" fmla="*/ 166 h 576"/>
              <a:gd name="T2" fmla="*/ 451 w 451"/>
              <a:gd name="T3" fmla="*/ 5 h 576"/>
              <a:gd name="T4" fmla="*/ 449 w 451"/>
              <a:gd name="T5" fmla="*/ 0 h 576"/>
              <a:gd name="T6" fmla="*/ 232 w 451"/>
              <a:gd name="T7" fmla="*/ 154 h 576"/>
              <a:gd name="T8" fmla="*/ 225 w 451"/>
              <a:gd name="T9" fmla="*/ 156 h 576"/>
              <a:gd name="T10" fmla="*/ 188 w 451"/>
              <a:gd name="T11" fmla="*/ 150 h 576"/>
              <a:gd name="T12" fmla="*/ 111 w 451"/>
              <a:gd name="T13" fmla="*/ 137 h 576"/>
              <a:gd name="T14" fmla="*/ 70 w 451"/>
              <a:gd name="T15" fmla="*/ 130 h 576"/>
              <a:gd name="T16" fmla="*/ 34 w 451"/>
              <a:gd name="T17" fmla="*/ 124 h 576"/>
              <a:gd name="T18" fmla="*/ 9 w 451"/>
              <a:gd name="T19" fmla="*/ 120 h 576"/>
              <a:gd name="T20" fmla="*/ 0 w 451"/>
              <a:gd name="T21" fmla="*/ 118 h 576"/>
              <a:gd name="T22" fmla="*/ 9 w 451"/>
              <a:gd name="T23" fmla="*/ 124 h 576"/>
              <a:gd name="T24" fmla="*/ 35 w 451"/>
              <a:gd name="T25" fmla="*/ 129 h 576"/>
              <a:gd name="T26" fmla="*/ 71 w 451"/>
              <a:gd name="T27" fmla="*/ 136 h 576"/>
              <a:gd name="T28" fmla="*/ 112 w 451"/>
              <a:gd name="T29" fmla="*/ 144 h 576"/>
              <a:gd name="T30" fmla="*/ 190 w 451"/>
              <a:gd name="T31" fmla="*/ 159 h 576"/>
              <a:gd name="T32" fmla="*/ 227 w 451"/>
              <a:gd name="T33" fmla="*/ 166 h 576"/>
              <a:gd name="T34" fmla="*/ 230 w 451"/>
              <a:gd name="T35" fmla="*/ 169 h 576"/>
              <a:gd name="T36" fmla="*/ 230 w 451"/>
              <a:gd name="T37" fmla="*/ 576 h 576"/>
              <a:gd name="T38" fmla="*/ 238 w 451"/>
              <a:gd name="T39" fmla="*/ 566 h 576"/>
              <a:gd name="T40" fmla="*/ 238 w 451"/>
              <a:gd name="T41" fmla="*/ 534 h 576"/>
              <a:gd name="T42" fmla="*/ 238 w 451"/>
              <a:gd name="T43" fmla="*/ 510 h 576"/>
              <a:gd name="T44" fmla="*/ 238 w 451"/>
              <a:gd name="T45" fmla="*/ 497 h 576"/>
              <a:gd name="T46" fmla="*/ 238 w 451"/>
              <a:gd name="T47" fmla="*/ 483 h 576"/>
              <a:gd name="T48" fmla="*/ 238 w 451"/>
              <a:gd name="T49" fmla="*/ 452 h 576"/>
              <a:gd name="T50" fmla="*/ 238 w 451"/>
              <a:gd name="T51" fmla="*/ 419 h 576"/>
              <a:gd name="T52" fmla="*/ 238 w 451"/>
              <a:gd name="T53" fmla="*/ 350 h 576"/>
              <a:gd name="T54" fmla="*/ 238 w 451"/>
              <a:gd name="T55" fmla="*/ 283 h 576"/>
              <a:gd name="T56" fmla="*/ 238 w 451"/>
              <a:gd name="T57" fmla="*/ 226 h 576"/>
              <a:gd name="T58" fmla="*/ 238 w 451"/>
              <a:gd name="T59" fmla="*/ 170 h 576"/>
              <a:gd name="T60" fmla="*/ 241 w 451"/>
              <a:gd name="T61" fmla="*/ 166 h 576"/>
              <a:gd name="T62" fmla="*/ 241 w 451"/>
              <a:gd name="T63" fmla="*/ 166 h 576"/>
              <a:gd name="T64" fmla="*/ 241 w 451"/>
              <a:gd name="T65" fmla="*/ 16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1" h="576">
                <a:moveTo>
                  <a:pt x="241" y="166"/>
                </a:moveTo>
                <a:lnTo>
                  <a:pt x="451" y="5"/>
                </a:lnTo>
                <a:lnTo>
                  <a:pt x="449" y="0"/>
                </a:lnTo>
                <a:lnTo>
                  <a:pt x="232" y="154"/>
                </a:lnTo>
                <a:cubicBezTo>
                  <a:pt x="230" y="156"/>
                  <a:pt x="228" y="156"/>
                  <a:pt x="225" y="156"/>
                </a:cubicBezTo>
                <a:cubicBezTo>
                  <a:pt x="224" y="156"/>
                  <a:pt x="212" y="154"/>
                  <a:pt x="188" y="150"/>
                </a:cubicBezTo>
                <a:cubicBezTo>
                  <a:pt x="169" y="147"/>
                  <a:pt x="144" y="142"/>
                  <a:pt x="111" y="137"/>
                </a:cubicBezTo>
                <a:cubicBezTo>
                  <a:pt x="98" y="135"/>
                  <a:pt x="85" y="132"/>
                  <a:pt x="70" y="130"/>
                </a:cubicBezTo>
                <a:cubicBezTo>
                  <a:pt x="59" y="128"/>
                  <a:pt x="47" y="126"/>
                  <a:pt x="34" y="124"/>
                </a:cubicBezTo>
                <a:cubicBezTo>
                  <a:pt x="25" y="123"/>
                  <a:pt x="17" y="121"/>
                  <a:pt x="9" y="120"/>
                </a:cubicBezTo>
                <a:cubicBezTo>
                  <a:pt x="5" y="119"/>
                  <a:pt x="2" y="119"/>
                  <a:pt x="0" y="118"/>
                </a:cubicBezTo>
                <a:cubicBezTo>
                  <a:pt x="2" y="122"/>
                  <a:pt x="5" y="124"/>
                  <a:pt x="9" y="124"/>
                </a:cubicBezTo>
                <a:cubicBezTo>
                  <a:pt x="17" y="126"/>
                  <a:pt x="26" y="128"/>
                  <a:pt x="35" y="129"/>
                </a:cubicBezTo>
                <a:cubicBezTo>
                  <a:pt x="47" y="132"/>
                  <a:pt x="59" y="134"/>
                  <a:pt x="71" y="136"/>
                </a:cubicBezTo>
                <a:cubicBezTo>
                  <a:pt x="85" y="139"/>
                  <a:pt x="99" y="141"/>
                  <a:pt x="112" y="144"/>
                </a:cubicBezTo>
                <a:cubicBezTo>
                  <a:pt x="145" y="150"/>
                  <a:pt x="171" y="155"/>
                  <a:pt x="190" y="159"/>
                </a:cubicBezTo>
                <a:cubicBezTo>
                  <a:pt x="214" y="163"/>
                  <a:pt x="226" y="166"/>
                  <a:pt x="227" y="166"/>
                </a:cubicBezTo>
                <a:cubicBezTo>
                  <a:pt x="228" y="166"/>
                  <a:pt x="229" y="167"/>
                  <a:pt x="230" y="169"/>
                </a:cubicBezTo>
                <a:lnTo>
                  <a:pt x="230" y="576"/>
                </a:lnTo>
                <a:cubicBezTo>
                  <a:pt x="235" y="575"/>
                  <a:pt x="238" y="572"/>
                  <a:pt x="238" y="566"/>
                </a:cubicBezTo>
                <a:cubicBezTo>
                  <a:pt x="238" y="560"/>
                  <a:pt x="238" y="549"/>
                  <a:pt x="238" y="534"/>
                </a:cubicBezTo>
                <a:cubicBezTo>
                  <a:pt x="238" y="528"/>
                  <a:pt x="238" y="520"/>
                  <a:pt x="238" y="510"/>
                </a:cubicBezTo>
                <a:cubicBezTo>
                  <a:pt x="238" y="506"/>
                  <a:pt x="238" y="501"/>
                  <a:pt x="238" y="497"/>
                </a:cubicBezTo>
                <a:cubicBezTo>
                  <a:pt x="238" y="492"/>
                  <a:pt x="238" y="487"/>
                  <a:pt x="238" y="483"/>
                </a:cubicBezTo>
                <a:cubicBezTo>
                  <a:pt x="238" y="470"/>
                  <a:pt x="238" y="460"/>
                  <a:pt x="238" y="452"/>
                </a:cubicBezTo>
                <a:cubicBezTo>
                  <a:pt x="238" y="440"/>
                  <a:pt x="238" y="429"/>
                  <a:pt x="238" y="419"/>
                </a:cubicBezTo>
                <a:cubicBezTo>
                  <a:pt x="238" y="393"/>
                  <a:pt x="238" y="370"/>
                  <a:pt x="238" y="350"/>
                </a:cubicBezTo>
                <a:cubicBezTo>
                  <a:pt x="238" y="325"/>
                  <a:pt x="238" y="302"/>
                  <a:pt x="238" y="283"/>
                </a:cubicBezTo>
                <a:cubicBezTo>
                  <a:pt x="238" y="261"/>
                  <a:pt x="238" y="242"/>
                  <a:pt x="238" y="226"/>
                </a:cubicBezTo>
                <a:cubicBezTo>
                  <a:pt x="238" y="189"/>
                  <a:pt x="238" y="171"/>
                  <a:pt x="238" y="170"/>
                </a:cubicBezTo>
                <a:cubicBezTo>
                  <a:pt x="238" y="168"/>
                  <a:pt x="239" y="167"/>
                  <a:pt x="241" y="166"/>
                </a:cubicBezTo>
                <a:lnTo>
                  <a:pt x="241" y="166"/>
                </a:lnTo>
                <a:lnTo>
                  <a:pt x="241" y="166"/>
                </a:lnTo>
                <a:close/>
              </a:path>
            </a:pathLst>
          </a:custGeom>
          <a:solidFill>
            <a:srgbClr val="9EA4AD"/>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3" name="Freeform 124"/>
          <p:cNvSpPr>
            <a:spLocks noChangeArrowheads="1"/>
          </p:cNvSpPr>
          <p:nvPr/>
        </p:nvSpPr>
        <p:spPr bwMode="auto">
          <a:xfrm>
            <a:off x="1074935" y="4891277"/>
            <a:ext cx="365125" cy="142875"/>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6D7384"/>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4" name="Freeform 126"/>
          <p:cNvSpPr>
            <a:spLocks/>
          </p:cNvSpPr>
          <p:nvPr/>
        </p:nvSpPr>
        <p:spPr bwMode="auto">
          <a:xfrm>
            <a:off x="1074935" y="4891277"/>
            <a:ext cx="363538" cy="131763"/>
          </a:xfrm>
          <a:custGeom>
            <a:avLst/>
            <a:gdLst>
              <a:gd name="T0" fmla="*/ 0 w 453"/>
              <a:gd name="T1" fmla="*/ 118 h 166"/>
              <a:gd name="T2" fmla="*/ 234 w 453"/>
              <a:gd name="T3" fmla="*/ 166 h 166"/>
              <a:gd name="T4" fmla="*/ 453 w 453"/>
              <a:gd name="T5" fmla="*/ 0 h 166"/>
            </a:gdLst>
            <a:ahLst/>
            <a:cxnLst>
              <a:cxn ang="0">
                <a:pos x="T0" y="T1"/>
              </a:cxn>
              <a:cxn ang="0">
                <a:pos x="T2" y="T3"/>
              </a:cxn>
              <a:cxn ang="0">
                <a:pos x="T4" y="T5"/>
              </a:cxn>
            </a:cxnLst>
            <a:rect l="0" t="0" r="r" b="b"/>
            <a:pathLst>
              <a:path w="453" h="166">
                <a:moveTo>
                  <a:pt x="0" y="118"/>
                </a:moveTo>
                <a:lnTo>
                  <a:pt x="234" y="166"/>
                </a:lnTo>
                <a:lnTo>
                  <a:pt x="453" y="0"/>
                </a:lnTo>
              </a:path>
            </a:pathLst>
          </a:custGeom>
          <a:noFill/>
          <a:ln w="6399">
            <a:solidFill>
              <a:srgbClr val="757575"/>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5" name="Freeform 128"/>
          <p:cNvSpPr>
            <a:spLocks noChangeArrowheads="1"/>
          </p:cNvSpPr>
          <p:nvPr/>
        </p:nvSpPr>
        <p:spPr bwMode="auto">
          <a:xfrm>
            <a:off x="1074935" y="4780152"/>
            <a:ext cx="365125" cy="142875"/>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6D7384"/>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6" name="Freeform 130"/>
          <p:cNvSpPr>
            <a:spLocks/>
          </p:cNvSpPr>
          <p:nvPr/>
        </p:nvSpPr>
        <p:spPr bwMode="auto">
          <a:xfrm>
            <a:off x="1074935" y="4780152"/>
            <a:ext cx="363538" cy="133350"/>
          </a:xfrm>
          <a:custGeom>
            <a:avLst/>
            <a:gdLst>
              <a:gd name="T0" fmla="*/ 0 w 453"/>
              <a:gd name="T1" fmla="*/ 118 h 166"/>
              <a:gd name="T2" fmla="*/ 234 w 453"/>
              <a:gd name="T3" fmla="*/ 166 h 166"/>
              <a:gd name="T4" fmla="*/ 453 w 453"/>
              <a:gd name="T5" fmla="*/ 0 h 166"/>
            </a:gdLst>
            <a:ahLst/>
            <a:cxnLst>
              <a:cxn ang="0">
                <a:pos x="T0" y="T1"/>
              </a:cxn>
              <a:cxn ang="0">
                <a:pos x="T2" y="T3"/>
              </a:cxn>
              <a:cxn ang="0">
                <a:pos x="T4" y="T5"/>
              </a:cxn>
            </a:cxnLst>
            <a:rect l="0" t="0" r="r" b="b"/>
            <a:pathLst>
              <a:path w="453" h="166">
                <a:moveTo>
                  <a:pt x="0" y="118"/>
                </a:moveTo>
                <a:lnTo>
                  <a:pt x="234" y="166"/>
                </a:lnTo>
                <a:lnTo>
                  <a:pt x="453" y="0"/>
                </a:lnTo>
              </a:path>
            </a:pathLst>
          </a:custGeom>
          <a:noFill/>
          <a:ln w="6399">
            <a:solidFill>
              <a:srgbClr val="757575"/>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7" name="Freeform 132"/>
          <p:cNvSpPr>
            <a:spLocks/>
          </p:cNvSpPr>
          <p:nvPr/>
        </p:nvSpPr>
        <p:spPr bwMode="auto">
          <a:xfrm>
            <a:off x="1074935" y="4642040"/>
            <a:ext cx="363538" cy="493712"/>
          </a:xfrm>
          <a:custGeom>
            <a:avLst/>
            <a:gdLst>
              <a:gd name="T0" fmla="*/ 228 w 453"/>
              <a:gd name="T1" fmla="*/ 0 h 617"/>
              <a:gd name="T2" fmla="*/ 0 w 453"/>
              <a:gd name="T3" fmla="*/ 158 h 617"/>
              <a:gd name="T4" fmla="*/ 0 w 453"/>
              <a:gd name="T5" fmla="*/ 570 h 617"/>
              <a:gd name="T6" fmla="*/ 234 w 453"/>
              <a:gd name="T7" fmla="*/ 617 h 617"/>
              <a:gd name="T8" fmla="*/ 453 w 453"/>
              <a:gd name="T9" fmla="*/ 451 h 617"/>
              <a:gd name="T10" fmla="*/ 453 w 453"/>
              <a:gd name="T11" fmla="*/ 40 h 617"/>
              <a:gd name="T12" fmla="*/ 228 w 453"/>
              <a:gd name="T13" fmla="*/ 0 h 617"/>
              <a:gd name="T14" fmla="*/ 228 w 453"/>
              <a:gd name="T15" fmla="*/ 0 h 617"/>
              <a:gd name="T16" fmla="*/ 228 w 453"/>
              <a:gd name="T17" fmla="*/ 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617">
                <a:moveTo>
                  <a:pt x="228" y="0"/>
                </a:moveTo>
                <a:lnTo>
                  <a:pt x="0" y="158"/>
                </a:lnTo>
                <a:lnTo>
                  <a:pt x="0" y="570"/>
                </a:lnTo>
                <a:lnTo>
                  <a:pt x="234" y="617"/>
                </a:lnTo>
                <a:lnTo>
                  <a:pt x="453" y="451"/>
                </a:lnTo>
                <a:lnTo>
                  <a:pt x="453" y="40"/>
                </a:lnTo>
                <a:lnTo>
                  <a:pt x="228" y="0"/>
                </a:lnTo>
                <a:lnTo>
                  <a:pt x="228" y="0"/>
                </a:lnTo>
                <a:lnTo>
                  <a:pt x="228" y="0"/>
                </a:lnTo>
                <a:close/>
              </a:path>
            </a:pathLst>
          </a:custGeom>
          <a:noFill/>
          <a:ln w="6399">
            <a:solidFill>
              <a:srgbClr val="757575"/>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8" name="Freeform 134"/>
          <p:cNvSpPr>
            <a:spLocks noChangeArrowheads="1"/>
          </p:cNvSpPr>
          <p:nvPr/>
        </p:nvSpPr>
        <p:spPr bwMode="auto">
          <a:xfrm>
            <a:off x="1227335" y="5148452"/>
            <a:ext cx="22225" cy="12700"/>
          </a:xfrm>
          <a:custGeom>
            <a:avLst/>
            <a:gdLst>
              <a:gd name="T0" fmla="*/ 17 w 27"/>
              <a:gd name="T1" fmla="*/ 1 h 14"/>
              <a:gd name="T2" fmla="*/ 27 w 27"/>
              <a:gd name="T3" fmla="*/ 0 h 14"/>
              <a:gd name="T4" fmla="*/ 27 w 27"/>
              <a:gd name="T5" fmla="*/ 1 h 14"/>
              <a:gd name="T6" fmla="*/ 13 w 27"/>
              <a:gd name="T7" fmla="*/ 14 h 14"/>
              <a:gd name="T8" fmla="*/ 0 w 27"/>
              <a:gd name="T9" fmla="*/ 5 h 14"/>
              <a:gd name="T10" fmla="*/ 17 w 27"/>
              <a:gd name="T11" fmla="*/ 1 h 14"/>
              <a:gd name="T12" fmla="*/ 17 w 27"/>
              <a:gd name="T13" fmla="*/ 1 h 14"/>
              <a:gd name="T14" fmla="*/ 17 w 27"/>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14">
                <a:moveTo>
                  <a:pt x="17" y="1"/>
                </a:moveTo>
                <a:cubicBezTo>
                  <a:pt x="20" y="0"/>
                  <a:pt x="24" y="0"/>
                  <a:pt x="27" y="0"/>
                </a:cubicBezTo>
                <a:cubicBezTo>
                  <a:pt x="27" y="0"/>
                  <a:pt x="27" y="1"/>
                  <a:pt x="27" y="1"/>
                </a:cubicBezTo>
                <a:cubicBezTo>
                  <a:pt x="27" y="9"/>
                  <a:pt x="23" y="14"/>
                  <a:pt x="13" y="14"/>
                </a:cubicBezTo>
                <a:cubicBezTo>
                  <a:pt x="6" y="14"/>
                  <a:pt x="2" y="11"/>
                  <a:pt x="0" y="5"/>
                </a:cubicBezTo>
                <a:cubicBezTo>
                  <a:pt x="5" y="3"/>
                  <a:pt x="11" y="2"/>
                  <a:pt x="17" y="1"/>
                </a:cubicBezTo>
                <a:lnTo>
                  <a:pt x="17" y="1"/>
                </a:lnTo>
                <a:lnTo>
                  <a:pt x="17" y="1"/>
                </a:lnTo>
                <a:close/>
              </a:path>
            </a:pathLst>
          </a:custGeom>
          <a:gradFill rotWithShape="0">
            <a:gsLst>
              <a:gs pos="0">
                <a:srgbClr val="D3D4DD"/>
              </a:gs>
              <a:gs pos="100000">
                <a:srgbClr val="FFFFFF"/>
              </a:gs>
            </a:gsLst>
            <a:lin ang="5400000"/>
          </a:gra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9" name="Freeform 136"/>
          <p:cNvSpPr>
            <a:spLocks noChangeArrowheads="1"/>
          </p:cNvSpPr>
          <p:nvPr/>
        </p:nvSpPr>
        <p:spPr bwMode="auto">
          <a:xfrm>
            <a:off x="1228923" y="5137340"/>
            <a:ext cx="19050" cy="20637"/>
          </a:xfrm>
          <a:custGeom>
            <a:avLst/>
            <a:gdLst>
              <a:gd name="T0" fmla="*/ 25 w 25"/>
              <a:gd name="T1" fmla="*/ 13 h 26"/>
              <a:gd name="T2" fmla="*/ 12 w 25"/>
              <a:gd name="T3" fmla="*/ 26 h 26"/>
              <a:gd name="T4" fmla="*/ 0 w 25"/>
              <a:gd name="T5" fmla="*/ 13 h 26"/>
              <a:gd name="T6" fmla="*/ 12 w 25"/>
              <a:gd name="T7" fmla="*/ 0 h 26"/>
              <a:gd name="T8" fmla="*/ 25 w 25"/>
              <a:gd name="T9" fmla="*/ 13 h 26"/>
              <a:gd name="T10" fmla="*/ 25 w 25"/>
              <a:gd name="T11" fmla="*/ 13 h 26"/>
              <a:gd name="T12" fmla="*/ 25 w 25"/>
              <a:gd name="T13" fmla="*/ 13 h 26"/>
            </a:gdLst>
            <a:ahLst/>
            <a:cxnLst>
              <a:cxn ang="0">
                <a:pos x="T0" y="T1"/>
              </a:cxn>
              <a:cxn ang="0">
                <a:pos x="T2" y="T3"/>
              </a:cxn>
              <a:cxn ang="0">
                <a:pos x="T4" y="T5"/>
              </a:cxn>
              <a:cxn ang="0">
                <a:pos x="T6" y="T7"/>
              </a:cxn>
              <a:cxn ang="0">
                <a:pos x="T8" y="T9"/>
              </a:cxn>
              <a:cxn ang="0">
                <a:pos x="T10" y="T11"/>
              </a:cxn>
              <a:cxn ang="0">
                <a:pos x="T12" y="T13"/>
              </a:cxn>
            </a:cxnLst>
            <a:rect l="0" t="0" r="r" b="b"/>
            <a:pathLst>
              <a:path w="25" h="26">
                <a:moveTo>
                  <a:pt x="25" y="13"/>
                </a:moveTo>
                <a:cubicBezTo>
                  <a:pt x="25" y="22"/>
                  <a:pt x="21" y="26"/>
                  <a:pt x="12" y="26"/>
                </a:cubicBezTo>
                <a:cubicBezTo>
                  <a:pt x="4" y="26"/>
                  <a:pt x="0" y="22"/>
                  <a:pt x="0" y="13"/>
                </a:cubicBezTo>
                <a:cubicBezTo>
                  <a:pt x="0" y="4"/>
                  <a:pt x="4" y="0"/>
                  <a:pt x="12" y="0"/>
                </a:cubicBezTo>
                <a:cubicBezTo>
                  <a:pt x="21" y="0"/>
                  <a:pt x="25" y="4"/>
                  <a:pt x="25" y="13"/>
                </a:cubicBezTo>
                <a:lnTo>
                  <a:pt x="25" y="13"/>
                </a:lnTo>
                <a:lnTo>
                  <a:pt x="25" y="13"/>
                </a:lnTo>
                <a:close/>
              </a:path>
            </a:pathLst>
          </a:custGeom>
          <a:solidFill>
            <a:srgbClr val="616672"/>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0" name="Freeform 138"/>
          <p:cNvSpPr>
            <a:spLocks noChangeArrowheads="1"/>
          </p:cNvSpPr>
          <p:nvPr/>
        </p:nvSpPr>
        <p:spPr bwMode="auto">
          <a:xfrm>
            <a:off x="1230510" y="5138927"/>
            <a:ext cx="15875" cy="17463"/>
          </a:xfrm>
          <a:custGeom>
            <a:avLst/>
            <a:gdLst>
              <a:gd name="T0" fmla="*/ 20 w 20"/>
              <a:gd name="T1" fmla="*/ 11 h 22"/>
              <a:gd name="T2" fmla="*/ 9 w 20"/>
              <a:gd name="T3" fmla="*/ 22 h 22"/>
              <a:gd name="T4" fmla="*/ 0 w 20"/>
              <a:gd name="T5" fmla="*/ 11 h 22"/>
              <a:gd name="T6" fmla="*/ 9 w 20"/>
              <a:gd name="T7" fmla="*/ 0 h 22"/>
              <a:gd name="T8" fmla="*/ 20 w 20"/>
              <a:gd name="T9" fmla="*/ 11 h 22"/>
              <a:gd name="T10" fmla="*/ 20 w 20"/>
              <a:gd name="T11" fmla="*/ 11 h 22"/>
              <a:gd name="T12" fmla="*/ 20 w 20"/>
              <a:gd name="T13" fmla="*/ 11 h 22"/>
            </a:gdLst>
            <a:ahLst/>
            <a:cxnLst>
              <a:cxn ang="0">
                <a:pos x="T0" y="T1"/>
              </a:cxn>
              <a:cxn ang="0">
                <a:pos x="T2" y="T3"/>
              </a:cxn>
              <a:cxn ang="0">
                <a:pos x="T4" y="T5"/>
              </a:cxn>
              <a:cxn ang="0">
                <a:pos x="T6" y="T7"/>
              </a:cxn>
              <a:cxn ang="0">
                <a:pos x="T8" y="T9"/>
              </a:cxn>
              <a:cxn ang="0">
                <a:pos x="T10" y="T11"/>
              </a:cxn>
              <a:cxn ang="0">
                <a:pos x="T12" y="T13"/>
              </a:cxn>
            </a:cxnLst>
            <a:rect l="0" t="0" r="r" b="b"/>
            <a:pathLst>
              <a:path w="20" h="22">
                <a:moveTo>
                  <a:pt x="20" y="11"/>
                </a:moveTo>
                <a:cubicBezTo>
                  <a:pt x="20" y="18"/>
                  <a:pt x="16" y="22"/>
                  <a:pt x="9" y="22"/>
                </a:cubicBezTo>
                <a:cubicBezTo>
                  <a:pt x="3" y="22"/>
                  <a:pt x="0" y="18"/>
                  <a:pt x="0" y="11"/>
                </a:cubicBezTo>
                <a:cubicBezTo>
                  <a:pt x="0" y="3"/>
                  <a:pt x="3" y="0"/>
                  <a:pt x="9" y="0"/>
                </a:cubicBezTo>
                <a:cubicBezTo>
                  <a:pt x="16" y="0"/>
                  <a:pt x="20" y="3"/>
                  <a:pt x="20" y="11"/>
                </a:cubicBezTo>
                <a:lnTo>
                  <a:pt x="20" y="11"/>
                </a:lnTo>
                <a:lnTo>
                  <a:pt x="20" y="11"/>
                </a:lnTo>
                <a:close/>
              </a:path>
            </a:pathLst>
          </a:custGeom>
          <a:solidFill>
            <a:srgbClr val="878DA0"/>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1" name="Freeform 140"/>
          <p:cNvSpPr>
            <a:spLocks noChangeArrowheads="1"/>
          </p:cNvSpPr>
          <p:nvPr/>
        </p:nvSpPr>
        <p:spPr bwMode="auto">
          <a:xfrm>
            <a:off x="1232098" y="5140515"/>
            <a:ext cx="11112" cy="7937"/>
          </a:xfrm>
          <a:custGeom>
            <a:avLst/>
            <a:gdLst>
              <a:gd name="T0" fmla="*/ 9 w 14"/>
              <a:gd name="T1" fmla="*/ 1 h 11"/>
              <a:gd name="T2" fmla="*/ 14 w 14"/>
              <a:gd name="T3" fmla="*/ 3 h 11"/>
              <a:gd name="T4" fmla="*/ 8 w 14"/>
              <a:gd name="T5" fmla="*/ 0 h 11"/>
              <a:gd name="T6" fmla="*/ 0 w 14"/>
              <a:gd name="T7" fmla="*/ 9 h 11"/>
              <a:gd name="T8" fmla="*/ 0 w 14"/>
              <a:gd name="T9" fmla="*/ 11 h 11"/>
              <a:gd name="T10" fmla="*/ 9 w 14"/>
              <a:gd name="T11" fmla="*/ 1 h 11"/>
              <a:gd name="T12" fmla="*/ 9 w 14"/>
              <a:gd name="T13" fmla="*/ 1 h 11"/>
              <a:gd name="T14" fmla="*/ 9 w 14"/>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1">
                <a:moveTo>
                  <a:pt x="9" y="1"/>
                </a:moveTo>
                <a:cubicBezTo>
                  <a:pt x="11" y="1"/>
                  <a:pt x="13" y="2"/>
                  <a:pt x="14" y="3"/>
                </a:cubicBezTo>
                <a:cubicBezTo>
                  <a:pt x="13" y="1"/>
                  <a:pt x="11" y="0"/>
                  <a:pt x="8" y="0"/>
                </a:cubicBezTo>
                <a:cubicBezTo>
                  <a:pt x="2" y="0"/>
                  <a:pt x="0" y="3"/>
                  <a:pt x="0" y="9"/>
                </a:cubicBezTo>
                <a:cubicBezTo>
                  <a:pt x="0" y="9"/>
                  <a:pt x="0" y="10"/>
                  <a:pt x="0" y="11"/>
                </a:cubicBezTo>
                <a:cubicBezTo>
                  <a:pt x="0" y="4"/>
                  <a:pt x="3" y="1"/>
                  <a:pt x="9" y="1"/>
                </a:cubicBezTo>
                <a:lnTo>
                  <a:pt x="9" y="1"/>
                </a:lnTo>
                <a:lnTo>
                  <a:pt x="9" y="1"/>
                </a:lnTo>
                <a:close/>
              </a:path>
            </a:pathLst>
          </a:custGeom>
          <a:solidFill>
            <a:srgbClr val="E1E1E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2" name="Freeform 142"/>
          <p:cNvSpPr>
            <a:spLocks/>
          </p:cNvSpPr>
          <p:nvPr/>
        </p:nvSpPr>
        <p:spPr bwMode="auto">
          <a:xfrm>
            <a:off x="1254323" y="5170677"/>
            <a:ext cx="3175" cy="855663"/>
          </a:xfrm>
          <a:custGeom>
            <a:avLst/>
            <a:gdLst>
              <a:gd name="T0" fmla="*/ 2 w 2"/>
              <a:gd name="T1" fmla="*/ 0 h 1069"/>
              <a:gd name="T2" fmla="*/ 0 w 2"/>
              <a:gd name="T3" fmla="*/ 1069 h 1069"/>
            </a:gdLst>
            <a:ahLst/>
            <a:cxnLst>
              <a:cxn ang="0">
                <a:pos x="T0" y="T1"/>
              </a:cxn>
              <a:cxn ang="0">
                <a:pos x="T2" y="T3"/>
              </a:cxn>
            </a:cxnLst>
            <a:rect l="0" t="0" r="r" b="b"/>
            <a:pathLst>
              <a:path w="2" h="1069">
                <a:moveTo>
                  <a:pt x="2" y="0"/>
                </a:moveTo>
                <a:lnTo>
                  <a:pt x="0" y="1069"/>
                </a:lnTo>
              </a:path>
            </a:pathLst>
          </a:custGeom>
          <a:noFill/>
          <a:ln w="12798">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3" name="Freeform 143"/>
          <p:cNvSpPr>
            <a:spLocks/>
          </p:cNvSpPr>
          <p:nvPr/>
        </p:nvSpPr>
        <p:spPr bwMode="auto">
          <a:xfrm>
            <a:off x="1887735" y="5151627"/>
            <a:ext cx="3175" cy="879475"/>
          </a:xfrm>
          <a:custGeom>
            <a:avLst/>
            <a:gdLst>
              <a:gd name="T0" fmla="*/ 2 w 2"/>
              <a:gd name="T1" fmla="*/ 0 h 1099"/>
              <a:gd name="T2" fmla="*/ 0 w 2"/>
              <a:gd name="T3" fmla="*/ 1099 h 1099"/>
            </a:gdLst>
            <a:ahLst/>
            <a:cxnLst>
              <a:cxn ang="0">
                <a:pos x="T0" y="T1"/>
              </a:cxn>
              <a:cxn ang="0">
                <a:pos x="T2" y="T3"/>
              </a:cxn>
            </a:cxnLst>
            <a:rect l="0" t="0" r="r" b="b"/>
            <a:pathLst>
              <a:path w="2" h="1099">
                <a:moveTo>
                  <a:pt x="2" y="0"/>
                </a:moveTo>
                <a:lnTo>
                  <a:pt x="0" y="1099"/>
                </a:lnTo>
              </a:path>
            </a:pathLst>
          </a:custGeom>
          <a:noFill/>
          <a:ln w="12798">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64" name="Group -1024"/>
          <p:cNvGrpSpPr>
            <a:grpSpLocks/>
          </p:cNvGrpSpPr>
          <p:nvPr/>
        </p:nvGrpSpPr>
        <p:grpSpPr bwMode="auto">
          <a:xfrm>
            <a:off x="1389260" y="4986527"/>
            <a:ext cx="190500" cy="190500"/>
            <a:chOff x="584" y="3000"/>
            <a:chExt cx="120" cy="120"/>
          </a:xfrm>
        </p:grpSpPr>
        <p:sp>
          <p:nvSpPr>
            <p:cNvPr id="165" name="Freeform 146"/>
            <p:cNvSpPr>
              <a:spLocks/>
            </p:cNvSpPr>
            <p:nvPr/>
          </p:nvSpPr>
          <p:spPr bwMode="auto">
            <a:xfrm>
              <a:off x="584" y="3004"/>
              <a:ext cx="117" cy="113"/>
            </a:xfrm>
            <a:custGeom>
              <a:avLst/>
              <a:gdLst>
                <a:gd name="T0" fmla="*/ 231 w 231"/>
                <a:gd name="T1" fmla="*/ 112 h 224"/>
                <a:gd name="T2" fmla="*/ 197 w 231"/>
                <a:gd name="T3" fmla="*/ 191 h 224"/>
                <a:gd name="T4" fmla="*/ 115 w 231"/>
                <a:gd name="T5" fmla="*/ 224 h 224"/>
                <a:gd name="T6" fmla="*/ 33 w 231"/>
                <a:gd name="T7" fmla="*/ 191 h 224"/>
                <a:gd name="T8" fmla="*/ 0 w 231"/>
                <a:gd name="T9" fmla="*/ 112 h 224"/>
                <a:gd name="T10" fmla="*/ 33 w 231"/>
                <a:gd name="T11" fmla="*/ 32 h 224"/>
                <a:gd name="T12" fmla="*/ 115 w 231"/>
                <a:gd name="T13" fmla="*/ 0 h 224"/>
                <a:gd name="T14" fmla="*/ 197 w 231"/>
                <a:gd name="T15" fmla="*/ 32 h 224"/>
                <a:gd name="T16" fmla="*/ 231 w 231"/>
                <a:gd name="T17" fmla="*/ 112 h 224"/>
                <a:gd name="T18" fmla="*/ 231 w 231"/>
                <a:gd name="T19" fmla="*/ 112 h 224"/>
                <a:gd name="T20" fmla="*/ 231 w 231"/>
                <a:gd name="T2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 h="224">
                  <a:moveTo>
                    <a:pt x="231" y="112"/>
                  </a:moveTo>
                  <a:cubicBezTo>
                    <a:pt x="231" y="142"/>
                    <a:pt x="220" y="169"/>
                    <a:pt x="197" y="191"/>
                  </a:cubicBezTo>
                  <a:cubicBezTo>
                    <a:pt x="174" y="213"/>
                    <a:pt x="147" y="224"/>
                    <a:pt x="115" y="224"/>
                  </a:cubicBezTo>
                  <a:cubicBezTo>
                    <a:pt x="83" y="224"/>
                    <a:pt x="56" y="213"/>
                    <a:pt x="33" y="191"/>
                  </a:cubicBezTo>
                  <a:cubicBezTo>
                    <a:pt x="11" y="169"/>
                    <a:pt x="0" y="142"/>
                    <a:pt x="0" y="112"/>
                  </a:cubicBezTo>
                  <a:cubicBezTo>
                    <a:pt x="0" y="81"/>
                    <a:pt x="11" y="54"/>
                    <a:pt x="33" y="32"/>
                  </a:cubicBezTo>
                  <a:cubicBezTo>
                    <a:pt x="56" y="10"/>
                    <a:pt x="83" y="0"/>
                    <a:pt x="115" y="0"/>
                  </a:cubicBezTo>
                  <a:cubicBezTo>
                    <a:pt x="147" y="0"/>
                    <a:pt x="174" y="10"/>
                    <a:pt x="197" y="32"/>
                  </a:cubicBezTo>
                  <a:cubicBezTo>
                    <a:pt x="220" y="54"/>
                    <a:pt x="231" y="81"/>
                    <a:pt x="231" y="112"/>
                  </a:cubicBezTo>
                  <a:lnTo>
                    <a:pt x="231" y="112"/>
                  </a:lnTo>
                  <a:lnTo>
                    <a:pt x="231" y="112"/>
                  </a:lnTo>
                  <a:close/>
                </a:path>
              </a:pathLst>
            </a:custGeom>
            <a:solidFill>
              <a:srgbClr val="C0C0C0"/>
            </a:solidFill>
            <a:ln w="12798">
              <a:solidFill>
                <a:srgbClr val="51B11D"/>
              </a:solidFill>
              <a:round/>
              <a:headEnd/>
              <a:tailEnd/>
            </a:ln>
            <a:effectLst>
              <a:outerShdw dist="38100" dir="2700000" rotWithShape="0">
                <a:srgbClr val="000000">
                  <a:alpha val="39999"/>
                </a:srgbClr>
              </a:outerShdw>
            </a:effectLst>
          </p:spPr>
          <p:txBody>
            <a:bodyPr/>
            <a:lstStyle/>
            <a:p>
              <a:endParaRPr lang="ja-JP" altLang="en-US"/>
            </a:p>
          </p:txBody>
        </p:sp>
      </p:grpSp>
      <p:sp>
        <p:nvSpPr>
          <p:cNvPr id="166" name="Freeform 145"/>
          <p:cNvSpPr>
            <a:spLocks/>
          </p:cNvSpPr>
          <p:nvPr/>
        </p:nvSpPr>
        <p:spPr bwMode="auto">
          <a:xfrm>
            <a:off x="1389260" y="4992877"/>
            <a:ext cx="185738" cy="179388"/>
          </a:xfrm>
          <a:custGeom>
            <a:avLst/>
            <a:gdLst>
              <a:gd name="T0" fmla="*/ 231 w 231"/>
              <a:gd name="T1" fmla="*/ 112 h 224"/>
              <a:gd name="T2" fmla="*/ 197 w 231"/>
              <a:gd name="T3" fmla="*/ 191 h 224"/>
              <a:gd name="T4" fmla="*/ 115 w 231"/>
              <a:gd name="T5" fmla="*/ 224 h 224"/>
              <a:gd name="T6" fmla="*/ 33 w 231"/>
              <a:gd name="T7" fmla="*/ 191 h 224"/>
              <a:gd name="T8" fmla="*/ 0 w 231"/>
              <a:gd name="T9" fmla="*/ 112 h 224"/>
              <a:gd name="T10" fmla="*/ 33 w 231"/>
              <a:gd name="T11" fmla="*/ 32 h 224"/>
              <a:gd name="T12" fmla="*/ 115 w 231"/>
              <a:gd name="T13" fmla="*/ 0 h 224"/>
              <a:gd name="T14" fmla="*/ 197 w 231"/>
              <a:gd name="T15" fmla="*/ 32 h 224"/>
              <a:gd name="T16" fmla="*/ 231 w 231"/>
              <a:gd name="T17" fmla="*/ 112 h 224"/>
              <a:gd name="T18" fmla="*/ 231 w 231"/>
              <a:gd name="T19" fmla="*/ 112 h 224"/>
              <a:gd name="T20" fmla="*/ 231 w 231"/>
              <a:gd name="T2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 h="224">
                <a:moveTo>
                  <a:pt x="231" y="112"/>
                </a:moveTo>
                <a:cubicBezTo>
                  <a:pt x="231" y="142"/>
                  <a:pt x="220" y="169"/>
                  <a:pt x="197" y="191"/>
                </a:cubicBezTo>
                <a:cubicBezTo>
                  <a:pt x="174" y="213"/>
                  <a:pt x="147" y="224"/>
                  <a:pt x="115" y="224"/>
                </a:cubicBezTo>
                <a:cubicBezTo>
                  <a:pt x="83" y="224"/>
                  <a:pt x="56" y="213"/>
                  <a:pt x="33" y="191"/>
                </a:cubicBezTo>
                <a:cubicBezTo>
                  <a:pt x="11" y="169"/>
                  <a:pt x="0" y="142"/>
                  <a:pt x="0" y="112"/>
                </a:cubicBezTo>
                <a:cubicBezTo>
                  <a:pt x="0" y="81"/>
                  <a:pt x="11" y="54"/>
                  <a:pt x="33" y="32"/>
                </a:cubicBezTo>
                <a:cubicBezTo>
                  <a:pt x="56" y="10"/>
                  <a:pt x="83" y="0"/>
                  <a:pt x="115" y="0"/>
                </a:cubicBezTo>
                <a:cubicBezTo>
                  <a:pt x="147" y="0"/>
                  <a:pt x="174" y="10"/>
                  <a:pt x="197" y="32"/>
                </a:cubicBezTo>
                <a:cubicBezTo>
                  <a:pt x="220" y="54"/>
                  <a:pt x="231" y="81"/>
                  <a:pt x="231" y="112"/>
                </a:cubicBezTo>
                <a:lnTo>
                  <a:pt x="231" y="112"/>
                </a:lnTo>
                <a:lnTo>
                  <a:pt x="231" y="112"/>
                </a:lnTo>
                <a:close/>
              </a:path>
            </a:pathLst>
          </a:custGeom>
          <a:solidFill>
            <a:srgbClr val="74C14A"/>
          </a:solidFill>
          <a:ln w="12798">
            <a:solidFill>
              <a:srgbClr val="51B11D"/>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7" name="Text Box 147"/>
          <p:cNvSpPr txBox="1">
            <a:spLocks noChangeArrowheads="1"/>
          </p:cNvSpPr>
          <p:nvPr/>
        </p:nvSpPr>
        <p:spPr bwMode="auto">
          <a:xfrm>
            <a:off x="1414660" y="5021452"/>
            <a:ext cx="133350" cy="122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r>
              <a:rPr lang="en-US" altLang="ja-JP" sz="400">
                <a:solidFill>
                  <a:srgbClr val="FFFFFF"/>
                </a:solidFill>
                <a:ea typeface="ＭＳ Ｐゴシック" panose="020B0600070205080204" pitchFamily="50" charset="-128"/>
              </a:rPr>
              <a:t>1</a:t>
            </a:r>
            <a:r>
              <a:rPr lang="ja-JP" altLang="en-US" sz="400">
                <a:solidFill>
                  <a:srgbClr val="FFFFFF"/>
                </a:solidFill>
                <a:ea typeface="ＭＳ Ｐゴシック" panose="020B0600070205080204" pitchFamily="50" charset="-128"/>
              </a:rPr>
              <a:t>号</a:t>
            </a:r>
          </a:p>
        </p:txBody>
      </p:sp>
      <p:grpSp>
        <p:nvGrpSpPr>
          <p:cNvPr id="168" name="Group -1024"/>
          <p:cNvGrpSpPr>
            <a:grpSpLocks/>
          </p:cNvGrpSpPr>
          <p:nvPr/>
        </p:nvGrpSpPr>
        <p:grpSpPr bwMode="auto">
          <a:xfrm>
            <a:off x="1706760" y="4618227"/>
            <a:ext cx="368300" cy="546100"/>
            <a:chOff x="784" y="2768"/>
            <a:chExt cx="232" cy="344"/>
          </a:xfrm>
        </p:grpSpPr>
        <p:sp>
          <p:nvSpPr>
            <p:cNvPr id="169" name="Freeform 150"/>
            <p:cNvSpPr>
              <a:spLocks noChangeArrowheads="1"/>
            </p:cNvSpPr>
            <p:nvPr/>
          </p:nvSpPr>
          <p:spPr bwMode="auto">
            <a:xfrm>
              <a:off x="785" y="2874"/>
              <a:ext cx="118" cy="230"/>
            </a:xfrm>
            <a:custGeom>
              <a:avLst/>
              <a:gdLst>
                <a:gd name="T0" fmla="*/ 0 w 234"/>
                <a:gd name="T1" fmla="*/ 0 h 456"/>
                <a:gd name="T2" fmla="*/ 234 w 234"/>
                <a:gd name="T3" fmla="*/ 38 h 456"/>
                <a:gd name="T4" fmla="*/ 234 w 234"/>
                <a:gd name="T5" fmla="*/ 456 h 456"/>
                <a:gd name="T6" fmla="*/ 0 w 234"/>
                <a:gd name="T7" fmla="*/ 410 h 456"/>
                <a:gd name="T8" fmla="*/ 0 w 234"/>
                <a:gd name="T9" fmla="*/ 0 h 456"/>
                <a:gd name="T10" fmla="*/ 0 w 234"/>
                <a:gd name="T11" fmla="*/ 0 h 456"/>
                <a:gd name="T12" fmla="*/ 0 w 234"/>
                <a:gd name="T13" fmla="*/ 0 h 456"/>
              </a:gdLst>
              <a:ahLst/>
              <a:cxnLst>
                <a:cxn ang="0">
                  <a:pos x="T0" y="T1"/>
                </a:cxn>
                <a:cxn ang="0">
                  <a:pos x="T2" y="T3"/>
                </a:cxn>
                <a:cxn ang="0">
                  <a:pos x="T4" y="T5"/>
                </a:cxn>
                <a:cxn ang="0">
                  <a:pos x="T6" y="T7"/>
                </a:cxn>
                <a:cxn ang="0">
                  <a:pos x="T8" y="T9"/>
                </a:cxn>
                <a:cxn ang="0">
                  <a:pos x="T10" y="T11"/>
                </a:cxn>
                <a:cxn ang="0">
                  <a:pos x="T12" y="T13"/>
                </a:cxn>
              </a:cxnLst>
              <a:rect l="0" t="0" r="r" b="b"/>
              <a:pathLst>
                <a:path w="234" h="456">
                  <a:moveTo>
                    <a:pt x="0" y="0"/>
                  </a:moveTo>
                  <a:lnTo>
                    <a:pt x="234" y="38"/>
                  </a:lnTo>
                  <a:lnTo>
                    <a:pt x="234" y="456"/>
                  </a:lnTo>
                  <a:lnTo>
                    <a:pt x="0" y="410"/>
                  </a:lnTo>
                  <a:lnTo>
                    <a:pt x="0" y="0"/>
                  </a:lnTo>
                  <a:lnTo>
                    <a:pt x="0" y="0"/>
                  </a:lnTo>
                  <a:lnTo>
                    <a:pt x="0"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70" name="Freeform 152"/>
            <p:cNvSpPr>
              <a:spLocks noChangeArrowheads="1"/>
            </p:cNvSpPr>
            <p:nvPr/>
          </p:nvSpPr>
          <p:spPr bwMode="auto">
            <a:xfrm>
              <a:off x="901" y="2813"/>
              <a:ext cx="113" cy="290"/>
            </a:xfrm>
            <a:custGeom>
              <a:avLst/>
              <a:gdLst>
                <a:gd name="T0" fmla="*/ 223 w 224"/>
                <a:gd name="T1" fmla="*/ 0 h 575"/>
                <a:gd name="T2" fmla="*/ 0 w 224"/>
                <a:gd name="T3" fmla="*/ 158 h 575"/>
                <a:gd name="T4" fmla="*/ 4 w 224"/>
                <a:gd name="T5" fmla="*/ 575 h 575"/>
                <a:gd name="T6" fmla="*/ 224 w 224"/>
                <a:gd name="T7" fmla="*/ 411 h 575"/>
                <a:gd name="T8" fmla="*/ 223 w 224"/>
                <a:gd name="T9" fmla="*/ 0 h 575"/>
                <a:gd name="T10" fmla="*/ 223 w 224"/>
                <a:gd name="T11" fmla="*/ 0 h 575"/>
                <a:gd name="T12" fmla="*/ 223 w 22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224" h="575">
                  <a:moveTo>
                    <a:pt x="223" y="0"/>
                  </a:moveTo>
                  <a:lnTo>
                    <a:pt x="0" y="158"/>
                  </a:lnTo>
                  <a:lnTo>
                    <a:pt x="4" y="575"/>
                  </a:lnTo>
                  <a:lnTo>
                    <a:pt x="224" y="411"/>
                  </a:lnTo>
                  <a:lnTo>
                    <a:pt x="223" y="0"/>
                  </a:lnTo>
                  <a:lnTo>
                    <a:pt x="223" y="0"/>
                  </a:lnTo>
                  <a:lnTo>
                    <a:pt x="22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71" name="Freeform 154"/>
            <p:cNvSpPr>
              <a:spLocks noChangeArrowheads="1"/>
            </p:cNvSpPr>
            <p:nvPr/>
          </p:nvSpPr>
          <p:spPr bwMode="auto">
            <a:xfrm>
              <a:off x="786" y="2999"/>
              <a:ext cx="229" cy="90"/>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72" name="Freeform 156"/>
            <p:cNvSpPr>
              <a:spLocks/>
            </p:cNvSpPr>
            <p:nvPr/>
          </p:nvSpPr>
          <p:spPr bwMode="auto">
            <a:xfrm>
              <a:off x="786" y="2813"/>
              <a:ext cx="228" cy="291"/>
            </a:xfrm>
            <a:custGeom>
              <a:avLst/>
              <a:gdLst>
                <a:gd name="T0" fmla="*/ 228 w 453"/>
                <a:gd name="T1" fmla="*/ 159 h 577"/>
                <a:gd name="T2" fmla="*/ 0 w 453"/>
                <a:gd name="T3" fmla="*/ 118 h 577"/>
                <a:gd name="T4" fmla="*/ 0 w 453"/>
                <a:gd name="T5" fmla="*/ 529 h 577"/>
                <a:gd name="T6" fmla="*/ 234 w 453"/>
                <a:gd name="T7" fmla="*/ 577 h 577"/>
                <a:gd name="T8" fmla="*/ 453 w 453"/>
                <a:gd name="T9" fmla="*/ 411 h 577"/>
                <a:gd name="T10" fmla="*/ 453 w 453"/>
                <a:gd name="T11" fmla="*/ 0 h 577"/>
                <a:gd name="T12" fmla="*/ 228 w 453"/>
                <a:gd name="T13" fmla="*/ 159 h 577"/>
                <a:gd name="T14" fmla="*/ 228 w 453"/>
                <a:gd name="T15" fmla="*/ 159 h 577"/>
                <a:gd name="T16" fmla="*/ 228 w 453"/>
                <a:gd name="T17" fmla="*/ 15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77">
                  <a:moveTo>
                    <a:pt x="228" y="159"/>
                  </a:moveTo>
                  <a:lnTo>
                    <a:pt x="0" y="118"/>
                  </a:lnTo>
                  <a:lnTo>
                    <a:pt x="0" y="529"/>
                  </a:lnTo>
                  <a:lnTo>
                    <a:pt x="234" y="577"/>
                  </a:lnTo>
                  <a:lnTo>
                    <a:pt x="453" y="411"/>
                  </a:lnTo>
                  <a:lnTo>
                    <a:pt x="453" y="0"/>
                  </a:lnTo>
                  <a:lnTo>
                    <a:pt x="228" y="159"/>
                  </a:lnTo>
                  <a:lnTo>
                    <a:pt x="228" y="159"/>
                  </a:lnTo>
                  <a:lnTo>
                    <a:pt x="228" y="159"/>
                  </a:lnTo>
                  <a:close/>
                </a:path>
              </a:pathLst>
            </a:custGeom>
            <a:noFill/>
            <a:ln w="6399">
              <a:solidFill>
                <a:srgbClr val="757575"/>
              </a:solidFill>
              <a:round/>
              <a:headEnd/>
              <a:tailEnd/>
            </a:ln>
            <a:effectLst>
              <a:outerShdw dist="38100" dir="2700000" rotWithShape="0">
                <a:srgbClr val="000000">
                  <a:alpha val="39999"/>
                </a:srgbClr>
              </a:outerShdw>
            </a:effectLst>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173" name="Freeform 158"/>
            <p:cNvSpPr>
              <a:spLocks noChangeArrowheads="1"/>
            </p:cNvSpPr>
            <p:nvPr/>
          </p:nvSpPr>
          <p:spPr bwMode="auto">
            <a:xfrm>
              <a:off x="785" y="2851"/>
              <a:ext cx="118" cy="231"/>
            </a:xfrm>
            <a:custGeom>
              <a:avLst/>
              <a:gdLst>
                <a:gd name="T0" fmla="*/ 0 w 234"/>
                <a:gd name="T1" fmla="*/ 0 h 456"/>
                <a:gd name="T2" fmla="*/ 234 w 234"/>
                <a:gd name="T3" fmla="*/ 44 h 456"/>
                <a:gd name="T4" fmla="*/ 234 w 234"/>
                <a:gd name="T5" fmla="*/ 456 h 456"/>
                <a:gd name="T6" fmla="*/ 0 w 234"/>
                <a:gd name="T7" fmla="*/ 410 h 456"/>
                <a:gd name="T8" fmla="*/ 0 w 234"/>
                <a:gd name="T9" fmla="*/ 0 h 456"/>
                <a:gd name="T10" fmla="*/ 0 w 234"/>
                <a:gd name="T11" fmla="*/ 0 h 456"/>
                <a:gd name="T12" fmla="*/ 0 w 234"/>
                <a:gd name="T13" fmla="*/ 0 h 456"/>
              </a:gdLst>
              <a:ahLst/>
              <a:cxnLst>
                <a:cxn ang="0">
                  <a:pos x="T0" y="T1"/>
                </a:cxn>
                <a:cxn ang="0">
                  <a:pos x="T2" y="T3"/>
                </a:cxn>
                <a:cxn ang="0">
                  <a:pos x="T4" y="T5"/>
                </a:cxn>
                <a:cxn ang="0">
                  <a:pos x="T6" y="T7"/>
                </a:cxn>
                <a:cxn ang="0">
                  <a:pos x="T8" y="T9"/>
                </a:cxn>
                <a:cxn ang="0">
                  <a:pos x="T10" y="T11"/>
                </a:cxn>
                <a:cxn ang="0">
                  <a:pos x="T12" y="T13"/>
                </a:cxn>
              </a:cxnLst>
              <a:rect l="0" t="0" r="r" b="b"/>
              <a:pathLst>
                <a:path w="234" h="456">
                  <a:moveTo>
                    <a:pt x="0" y="0"/>
                  </a:moveTo>
                  <a:lnTo>
                    <a:pt x="234" y="44"/>
                  </a:lnTo>
                  <a:lnTo>
                    <a:pt x="234" y="456"/>
                  </a:lnTo>
                  <a:lnTo>
                    <a:pt x="0" y="410"/>
                  </a:lnTo>
                  <a:lnTo>
                    <a:pt x="0" y="0"/>
                  </a:lnTo>
                  <a:lnTo>
                    <a:pt x="0" y="0"/>
                  </a:lnTo>
                  <a:lnTo>
                    <a:pt x="0"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74" name="Freeform 160"/>
            <p:cNvSpPr>
              <a:spLocks noChangeArrowheads="1"/>
            </p:cNvSpPr>
            <p:nvPr/>
          </p:nvSpPr>
          <p:spPr bwMode="auto">
            <a:xfrm>
              <a:off x="901" y="2791"/>
              <a:ext cx="113" cy="290"/>
            </a:xfrm>
            <a:custGeom>
              <a:avLst/>
              <a:gdLst>
                <a:gd name="T0" fmla="*/ 223 w 224"/>
                <a:gd name="T1" fmla="*/ 0 h 575"/>
                <a:gd name="T2" fmla="*/ 0 w 224"/>
                <a:gd name="T3" fmla="*/ 158 h 575"/>
                <a:gd name="T4" fmla="*/ 4 w 224"/>
                <a:gd name="T5" fmla="*/ 575 h 575"/>
                <a:gd name="T6" fmla="*/ 224 w 224"/>
                <a:gd name="T7" fmla="*/ 410 h 575"/>
                <a:gd name="T8" fmla="*/ 223 w 224"/>
                <a:gd name="T9" fmla="*/ 0 h 575"/>
                <a:gd name="T10" fmla="*/ 223 w 224"/>
                <a:gd name="T11" fmla="*/ 0 h 575"/>
                <a:gd name="T12" fmla="*/ 223 w 22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224" h="575">
                  <a:moveTo>
                    <a:pt x="223" y="0"/>
                  </a:moveTo>
                  <a:lnTo>
                    <a:pt x="0" y="158"/>
                  </a:lnTo>
                  <a:lnTo>
                    <a:pt x="4" y="575"/>
                  </a:lnTo>
                  <a:lnTo>
                    <a:pt x="224" y="410"/>
                  </a:lnTo>
                  <a:lnTo>
                    <a:pt x="223" y="0"/>
                  </a:lnTo>
                  <a:lnTo>
                    <a:pt x="223" y="0"/>
                  </a:lnTo>
                  <a:lnTo>
                    <a:pt x="22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75" name="Freeform 162"/>
            <p:cNvSpPr>
              <a:spLocks noChangeArrowheads="1"/>
            </p:cNvSpPr>
            <p:nvPr/>
          </p:nvSpPr>
          <p:spPr bwMode="auto">
            <a:xfrm>
              <a:off x="786" y="2770"/>
              <a:ext cx="226" cy="102"/>
            </a:xfrm>
            <a:custGeom>
              <a:avLst/>
              <a:gdLst>
                <a:gd name="T0" fmla="*/ 449 w 449"/>
                <a:gd name="T1" fmla="*/ 40 h 202"/>
                <a:gd name="T2" fmla="*/ 232 w 449"/>
                <a:gd name="T3" fmla="*/ 202 h 202"/>
                <a:gd name="T4" fmla="*/ 0 w 449"/>
                <a:gd name="T5" fmla="*/ 158 h 202"/>
                <a:gd name="T6" fmla="*/ 225 w 449"/>
                <a:gd name="T7" fmla="*/ 0 h 202"/>
                <a:gd name="T8" fmla="*/ 449 w 449"/>
                <a:gd name="T9" fmla="*/ 40 h 202"/>
                <a:gd name="T10" fmla="*/ 449 w 449"/>
                <a:gd name="T11" fmla="*/ 40 h 202"/>
                <a:gd name="T12" fmla="*/ 449 w 449"/>
                <a:gd name="T13" fmla="*/ 40 h 202"/>
              </a:gdLst>
              <a:ahLst/>
              <a:cxnLst>
                <a:cxn ang="0">
                  <a:pos x="T0" y="T1"/>
                </a:cxn>
                <a:cxn ang="0">
                  <a:pos x="T2" y="T3"/>
                </a:cxn>
                <a:cxn ang="0">
                  <a:pos x="T4" y="T5"/>
                </a:cxn>
                <a:cxn ang="0">
                  <a:pos x="T6" y="T7"/>
                </a:cxn>
                <a:cxn ang="0">
                  <a:pos x="T8" y="T9"/>
                </a:cxn>
                <a:cxn ang="0">
                  <a:pos x="T10" y="T11"/>
                </a:cxn>
                <a:cxn ang="0">
                  <a:pos x="T12" y="T13"/>
                </a:cxn>
              </a:cxnLst>
              <a:rect l="0" t="0" r="r" b="b"/>
              <a:pathLst>
                <a:path w="449" h="202">
                  <a:moveTo>
                    <a:pt x="449" y="40"/>
                  </a:moveTo>
                  <a:lnTo>
                    <a:pt x="232" y="202"/>
                  </a:lnTo>
                  <a:lnTo>
                    <a:pt x="0" y="158"/>
                  </a:lnTo>
                  <a:lnTo>
                    <a:pt x="225" y="0"/>
                  </a:lnTo>
                  <a:lnTo>
                    <a:pt x="449" y="40"/>
                  </a:lnTo>
                  <a:lnTo>
                    <a:pt x="449" y="40"/>
                  </a:lnTo>
                  <a:lnTo>
                    <a:pt x="449" y="4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76" name="Freeform 164"/>
            <p:cNvSpPr>
              <a:spLocks noChangeArrowheads="1"/>
            </p:cNvSpPr>
            <p:nvPr/>
          </p:nvSpPr>
          <p:spPr bwMode="auto">
            <a:xfrm>
              <a:off x="786" y="2790"/>
              <a:ext cx="227" cy="291"/>
            </a:xfrm>
            <a:custGeom>
              <a:avLst/>
              <a:gdLst>
                <a:gd name="T0" fmla="*/ 241 w 451"/>
                <a:gd name="T1" fmla="*/ 166 h 576"/>
                <a:gd name="T2" fmla="*/ 451 w 451"/>
                <a:gd name="T3" fmla="*/ 5 h 576"/>
                <a:gd name="T4" fmla="*/ 449 w 451"/>
                <a:gd name="T5" fmla="*/ 0 h 576"/>
                <a:gd name="T6" fmla="*/ 232 w 451"/>
                <a:gd name="T7" fmla="*/ 154 h 576"/>
                <a:gd name="T8" fmla="*/ 225 w 451"/>
                <a:gd name="T9" fmla="*/ 156 h 576"/>
                <a:gd name="T10" fmla="*/ 188 w 451"/>
                <a:gd name="T11" fmla="*/ 150 h 576"/>
                <a:gd name="T12" fmla="*/ 111 w 451"/>
                <a:gd name="T13" fmla="*/ 137 h 576"/>
                <a:gd name="T14" fmla="*/ 70 w 451"/>
                <a:gd name="T15" fmla="*/ 130 h 576"/>
                <a:gd name="T16" fmla="*/ 34 w 451"/>
                <a:gd name="T17" fmla="*/ 124 h 576"/>
                <a:gd name="T18" fmla="*/ 9 w 451"/>
                <a:gd name="T19" fmla="*/ 120 h 576"/>
                <a:gd name="T20" fmla="*/ 0 w 451"/>
                <a:gd name="T21" fmla="*/ 118 h 576"/>
                <a:gd name="T22" fmla="*/ 9 w 451"/>
                <a:gd name="T23" fmla="*/ 124 h 576"/>
                <a:gd name="T24" fmla="*/ 35 w 451"/>
                <a:gd name="T25" fmla="*/ 129 h 576"/>
                <a:gd name="T26" fmla="*/ 71 w 451"/>
                <a:gd name="T27" fmla="*/ 136 h 576"/>
                <a:gd name="T28" fmla="*/ 112 w 451"/>
                <a:gd name="T29" fmla="*/ 144 h 576"/>
                <a:gd name="T30" fmla="*/ 190 w 451"/>
                <a:gd name="T31" fmla="*/ 159 h 576"/>
                <a:gd name="T32" fmla="*/ 227 w 451"/>
                <a:gd name="T33" fmla="*/ 166 h 576"/>
                <a:gd name="T34" fmla="*/ 230 w 451"/>
                <a:gd name="T35" fmla="*/ 169 h 576"/>
                <a:gd name="T36" fmla="*/ 230 w 451"/>
                <a:gd name="T37" fmla="*/ 576 h 576"/>
                <a:gd name="T38" fmla="*/ 238 w 451"/>
                <a:gd name="T39" fmla="*/ 566 h 576"/>
                <a:gd name="T40" fmla="*/ 238 w 451"/>
                <a:gd name="T41" fmla="*/ 534 h 576"/>
                <a:gd name="T42" fmla="*/ 238 w 451"/>
                <a:gd name="T43" fmla="*/ 510 h 576"/>
                <a:gd name="T44" fmla="*/ 238 w 451"/>
                <a:gd name="T45" fmla="*/ 497 h 576"/>
                <a:gd name="T46" fmla="*/ 238 w 451"/>
                <a:gd name="T47" fmla="*/ 483 h 576"/>
                <a:gd name="T48" fmla="*/ 238 w 451"/>
                <a:gd name="T49" fmla="*/ 452 h 576"/>
                <a:gd name="T50" fmla="*/ 238 w 451"/>
                <a:gd name="T51" fmla="*/ 419 h 576"/>
                <a:gd name="T52" fmla="*/ 238 w 451"/>
                <a:gd name="T53" fmla="*/ 350 h 576"/>
                <a:gd name="T54" fmla="*/ 238 w 451"/>
                <a:gd name="T55" fmla="*/ 283 h 576"/>
                <a:gd name="T56" fmla="*/ 238 w 451"/>
                <a:gd name="T57" fmla="*/ 226 h 576"/>
                <a:gd name="T58" fmla="*/ 238 w 451"/>
                <a:gd name="T59" fmla="*/ 170 h 576"/>
                <a:gd name="T60" fmla="*/ 241 w 451"/>
                <a:gd name="T61" fmla="*/ 166 h 576"/>
                <a:gd name="T62" fmla="*/ 241 w 451"/>
                <a:gd name="T63" fmla="*/ 166 h 576"/>
                <a:gd name="T64" fmla="*/ 241 w 451"/>
                <a:gd name="T65" fmla="*/ 16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1" h="576">
                  <a:moveTo>
                    <a:pt x="241" y="166"/>
                  </a:moveTo>
                  <a:lnTo>
                    <a:pt x="451" y="5"/>
                  </a:lnTo>
                  <a:lnTo>
                    <a:pt x="449" y="0"/>
                  </a:lnTo>
                  <a:lnTo>
                    <a:pt x="232" y="154"/>
                  </a:lnTo>
                  <a:cubicBezTo>
                    <a:pt x="230" y="156"/>
                    <a:pt x="228" y="156"/>
                    <a:pt x="225" y="156"/>
                  </a:cubicBezTo>
                  <a:cubicBezTo>
                    <a:pt x="224" y="156"/>
                    <a:pt x="212" y="154"/>
                    <a:pt x="188" y="150"/>
                  </a:cubicBezTo>
                  <a:cubicBezTo>
                    <a:pt x="169" y="147"/>
                    <a:pt x="144" y="142"/>
                    <a:pt x="111" y="137"/>
                  </a:cubicBezTo>
                  <a:cubicBezTo>
                    <a:pt x="98" y="135"/>
                    <a:pt x="85" y="132"/>
                    <a:pt x="70" y="130"/>
                  </a:cubicBezTo>
                  <a:cubicBezTo>
                    <a:pt x="59" y="128"/>
                    <a:pt x="47" y="126"/>
                    <a:pt x="34" y="124"/>
                  </a:cubicBezTo>
                  <a:cubicBezTo>
                    <a:pt x="25" y="123"/>
                    <a:pt x="17" y="121"/>
                    <a:pt x="9" y="120"/>
                  </a:cubicBezTo>
                  <a:cubicBezTo>
                    <a:pt x="5" y="119"/>
                    <a:pt x="2" y="119"/>
                    <a:pt x="0" y="118"/>
                  </a:cubicBezTo>
                  <a:cubicBezTo>
                    <a:pt x="2" y="122"/>
                    <a:pt x="5" y="124"/>
                    <a:pt x="9" y="124"/>
                  </a:cubicBezTo>
                  <a:cubicBezTo>
                    <a:pt x="17" y="126"/>
                    <a:pt x="26" y="128"/>
                    <a:pt x="35" y="129"/>
                  </a:cubicBezTo>
                  <a:cubicBezTo>
                    <a:pt x="47" y="132"/>
                    <a:pt x="59" y="134"/>
                    <a:pt x="71" y="136"/>
                  </a:cubicBezTo>
                  <a:cubicBezTo>
                    <a:pt x="85" y="139"/>
                    <a:pt x="99" y="141"/>
                    <a:pt x="112" y="144"/>
                  </a:cubicBezTo>
                  <a:cubicBezTo>
                    <a:pt x="145" y="150"/>
                    <a:pt x="171" y="155"/>
                    <a:pt x="190" y="159"/>
                  </a:cubicBezTo>
                  <a:cubicBezTo>
                    <a:pt x="214" y="163"/>
                    <a:pt x="226" y="166"/>
                    <a:pt x="227" y="166"/>
                  </a:cubicBezTo>
                  <a:cubicBezTo>
                    <a:pt x="228" y="166"/>
                    <a:pt x="229" y="167"/>
                    <a:pt x="230" y="169"/>
                  </a:cubicBezTo>
                  <a:lnTo>
                    <a:pt x="230" y="576"/>
                  </a:lnTo>
                  <a:cubicBezTo>
                    <a:pt x="235" y="575"/>
                    <a:pt x="238" y="572"/>
                    <a:pt x="238" y="566"/>
                  </a:cubicBezTo>
                  <a:cubicBezTo>
                    <a:pt x="238" y="560"/>
                    <a:pt x="238" y="549"/>
                    <a:pt x="238" y="534"/>
                  </a:cubicBezTo>
                  <a:cubicBezTo>
                    <a:pt x="238" y="528"/>
                    <a:pt x="238" y="520"/>
                    <a:pt x="238" y="510"/>
                  </a:cubicBezTo>
                  <a:cubicBezTo>
                    <a:pt x="238" y="506"/>
                    <a:pt x="238" y="501"/>
                    <a:pt x="238" y="497"/>
                  </a:cubicBezTo>
                  <a:cubicBezTo>
                    <a:pt x="238" y="492"/>
                    <a:pt x="238" y="487"/>
                    <a:pt x="238" y="483"/>
                  </a:cubicBezTo>
                  <a:cubicBezTo>
                    <a:pt x="238" y="470"/>
                    <a:pt x="238" y="460"/>
                    <a:pt x="238" y="452"/>
                  </a:cubicBezTo>
                  <a:cubicBezTo>
                    <a:pt x="238" y="440"/>
                    <a:pt x="238" y="429"/>
                    <a:pt x="238" y="419"/>
                  </a:cubicBezTo>
                  <a:cubicBezTo>
                    <a:pt x="238" y="393"/>
                    <a:pt x="238" y="370"/>
                    <a:pt x="238" y="350"/>
                  </a:cubicBezTo>
                  <a:cubicBezTo>
                    <a:pt x="238" y="325"/>
                    <a:pt x="238" y="302"/>
                    <a:pt x="238" y="283"/>
                  </a:cubicBezTo>
                  <a:cubicBezTo>
                    <a:pt x="238" y="261"/>
                    <a:pt x="238" y="242"/>
                    <a:pt x="238" y="226"/>
                  </a:cubicBezTo>
                  <a:cubicBezTo>
                    <a:pt x="238" y="189"/>
                    <a:pt x="238" y="171"/>
                    <a:pt x="238" y="170"/>
                  </a:cubicBezTo>
                  <a:cubicBezTo>
                    <a:pt x="238" y="168"/>
                    <a:pt x="239" y="167"/>
                    <a:pt x="241" y="166"/>
                  </a:cubicBezTo>
                  <a:lnTo>
                    <a:pt x="241" y="166"/>
                  </a:lnTo>
                  <a:lnTo>
                    <a:pt x="241" y="166"/>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77" name="Freeform 166"/>
            <p:cNvSpPr>
              <a:spLocks noChangeArrowheads="1"/>
            </p:cNvSpPr>
            <p:nvPr/>
          </p:nvSpPr>
          <p:spPr bwMode="auto">
            <a:xfrm>
              <a:off x="786" y="2928"/>
              <a:ext cx="229" cy="90"/>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78" name="Freeform 168"/>
            <p:cNvSpPr>
              <a:spLocks/>
            </p:cNvSpPr>
            <p:nvPr/>
          </p:nvSpPr>
          <p:spPr bwMode="auto">
            <a:xfrm>
              <a:off x="786" y="2928"/>
              <a:ext cx="228" cy="83"/>
            </a:xfrm>
            <a:custGeom>
              <a:avLst/>
              <a:gdLst>
                <a:gd name="T0" fmla="*/ 0 w 453"/>
                <a:gd name="T1" fmla="*/ 118 h 166"/>
                <a:gd name="T2" fmla="*/ 234 w 453"/>
                <a:gd name="T3" fmla="*/ 166 h 166"/>
                <a:gd name="T4" fmla="*/ 453 w 453"/>
                <a:gd name="T5" fmla="*/ 0 h 166"/>
              </a:gdLst>
              <a:ahLst/>
              <a:cxnLst>
                <a:cxn ang="0">
                  <a:pos x="T0" y="T1"/>
                </a:cxn>
                <a:cxn ang="0">
                  <a:pos x="T2" y="T3"/>
                </a:cxn>
                <a:cxn ang="0">
                  <a:pos x="T4" y="T5"/>
                </a:cxn>
              </a:cxnLst>
              <a:rect l="0" t="0" r="r" b="b"/>
              <a:pathLst>
                <a:path w="453" h="166">
                  <a:moveTo>
                    <a:pt x="0" y="118"/>
                  </a:moveTo>
                  <a:lnTo>
                    <a:pt x="234" y="166"/>
                  </a:lnTo>
                  <a:lnTo>
                    <a:pt x="453" y="0"/>
                  </a:lnTo>
                </a:path>
              </a:pathLst>
            </a:custGeom>
            <a:noFill/>
            <a:ln w="6399">
              <a:solidFill>
                <a:srgbClr val="757575"/>
              </a:solidFill>
              <a:round/>
              <a:headEnd/>
              <a:tailEnd/>
            </a:ln>
            <a:effectLst>
              <a:outerShdw dist="38100" dir="2700000" rotWithShape="0">
                <a:srgbClr val="000000">
                  <a:alpha val="39999"/>
                </a:srgbClr>
              </a:outerShdw>
            </a:effectLst>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179" name="Freeform 170"/>
            <p:cNvSpPr>
              <a:spLocks noChangeArrowheads="1"/>
            </p:cNvSpPr>
            <p:nvPr/>
          </p:nvSpPr>
          <p:spPr bwMode="auto">
            <a:xfrm>
              <a:off x="786" y="2858"/>
              <a:ext cx="229" cy="90"/>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80" name="Freeform 172"/>
            <p:cNvSpPr>
              <a:spLocks/>
            </p:cNvSpPr>
            <p:nvPr/>
          </p:nvSpPr>
          <p:spPr bwMode="auto">
            <a:xfrm>
              <a:off x="786" y="2858"/>
              <a:ext cx="228" cy="84"/>
            </a:xfrm>
            <a:custGeom>
              <a:avLst/>
              <a:gdLst>
                <a:gd name="T0" fmla="*/ 0 w 453"/>
                <a:gd name="T1" fmla="*/ 118 h 166"/>
                <a:gd name="T2" fmla="*/ 234 w 453"/>
                <a:gd name="T3" fmla="*/ 166 h 166"/>
                <a:gd name="T4" fmla="*/ 453 w 453"/>
                <a:gd name="T5" fmla="*/ 0 h 166"/>
              </a:gdLst>
              <a:ahLst/>
              <a:cxnLst>
                <a:cxn ang="0">
                  <a:pos x="T0" y="T1"/>
                </a:cxn>
                <a:cxn ang="0">
                  <a:pos x="T2" y="T3"/>
                </a:cxn>
                <a:cxn ang="0">
                  <a:pos x="T4" y="T5"/>
                </a:cxn>
              </a:cxnLst>
              <a:rect l="0" t="0" r="r" b="b"/>
              <a:pathLst>
                <a:path w="453" h="166">
                  <a:moveTo>
                    <a:pt x="0" y="118"/>
                  </a:moveTo>
                  <a:lnTo>
                    <a:pt x="234" y="166"/>
                  </a:lnTo>
                  <a:lnTo>
                    <a:pt x="453" y="0"/>
                  </a:lnTo>
                </a:path>
              </a:pathLst>
            </a:custGeom>
            <a:noFill/>
            <a:ln w="6399">
              <a:solidFill>
                <a:srgbClr val="757575"/>
              </a:solidFill>
              <a:round/>
              <a:headEnd/>
              <a:tailEnd/>
            </a:ln>
            <a:effectLst>
              <a:outerShdw dist="38100" dir="2700000" rotWithShape="0">
                <a:srgbClr val="000000">
                  <a:alpha val="39999"/>
                </a:srgbClr>
              </a:outerShdw>
            </a:effectLst>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181" name="Freeform 174"/>
            <p:cNvSpPr>
              <a:spLocks/>
            </p:cNvSpPr>
            <p:nvPr/>
          </p:nvSpPr>
          <p:spPr bwMode="auto">
            <a:xfrm>
              <a:off x="786" y="2770"/>
              <a:ext cx="228" cy="312"/>
            </a:xfrm>
            <a:custGeom>
              <a:avLst/>
              <a:gdLst>
                <a:gd name="T0" fmla="*/ 228 w 453"/>
                <a:gd name="T1" fmla="*/ 0 h 617"/>
                <a:gd name="T2" fmla="*/ 0 w 453"/>
                <a:gd name="T3" fmla="*/ 158 h 617"/>
                <a:gd name="T4" fmla="*/ 0 w 453"/>
                <a:gd name="T5" fmla="*/ 570 h 617"/>
                <a:gd name="T6" fmla="*/ 234 w 453"/>
                <a:gd name="T7" fmla="*/ 617 h 617"/>
                <a:gd name="T8" fmla="*/ 453 w 453"/>
                <a:gd name="T9" fmla="*/ 451 h 617"/>
                <a:gd name="T10" fmla="*/ 453 w 453"/>
                <a:gd name="T11" fmla="*/ 40 h 617"/>
                <a:gd name="T12" fmla="*/ 228 w 453"/>
                <a:gd name="T13" fmla="*/ 0 h 617"/>
                <a:gd name="T14" fmla="*/ 228 w 453"/>
                <a:gd name="T15" fmla="*/ 0 h 617"/>
                <a:gd name="T16" fmla="*/ 228 w 453"/>
                <a:gd name="T17" fmla="*/ 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617">
                  <a:moveTo>
                    <a:pt x="228" y="0"/>
                  </a:moveTo>
                  <a:lnTo>
                    <a:pt x="0" y="158"/>
                  </a:lnTo>
                  <a:lnTo>
                    <a:pt x="0" y="570"/>
                  </a:lnTo>
                  <a:lnTo>
                    <a:pt x="234" y="617"/>
                  </a:lnTo>
                  <a:lnTo>
                    <a:pt x="453" y="451"/>
                  </a:lnTo>
                  <a:lnTo>
                    <a:pt x="453" y="40"/>
                  </a:lnTo>
                  <a:lnTo>
                    <a:pt x="228" y="0"/>
                  </a:lnTo>
                  <a:lnTo>
                    <a:pt x="228" y="0"/>
                  </a:lnTo>
                  <a:lnTo>
                    <a:pt x="228" y="0"/>
                  </a:lnTo>
                  <a:close/>
                </a:path>
              </a:pathLst>
            </a:custGeom>
            <a:noFill/>
            <a:ln w="6399">
              <a:solidFill>
                <a:srgbClr val="757575"/>
              </a:solidFill>
              <a:round/>
              <a:headEnd/>
              <a:tailEnd/>
            </a:ln>
            <a:effectLst>
              <a:outerShdw dist="38100" dir="2700000" rotWithShape="0">
                <a:srgbClr val="000000">
                  <a:alpha val="39999"/>
                </a:srgbClr>
              </a:outerShdw>
            </a:effectLst>
            <a:extLst>
              <a:ext uri="{909E8E84-426E-40DD-AFC4-6F175D3DCCD1}">
                <a14:hiddenFill xmlns:a14="http://schemas.microsoft.com/office/drawing/2010/main">
                  <a:solidFill>
                    <a:schemeClr val="accent1"/>
                  </a:solidFill>
                </a14:hiddenFill>
              </a:ext>
            </a:extLst>
          </p:spPr>
          <p:txBody>
            <a:bodyPr/>
            <a:lstStyle/>
            <a:p>
              <a:endParaRPr lang="ja-JP" altLang="en-US"/>
            </a:p>
          </p:txBody>
        </p:sp>
        <p:sp>
          <p:nvSpPr>
            <p:cNvPr id="182" name="Freeform 176"/>
            <p:cNvSpPr>
              <a:spLocks noChangeArrowheads="1"/>
            </p:cNvSpPr>
            <p:nvPr/>
          </p:nvSpPr>
          <p:spPr bwMode="auto">
            <a:xfrm>
              <a:off x="881" y="3090"/>
              <a:ext cx="14" cy="8"/>
            </a:xfrm>
            <a:custGeom>
              <a:avLst/>
              <a:gdLst>
                <a:gd name="T0" fmla="*/ 17 w 27"/>
                <a:gd name="T1" fmla="*/ 1 h 14"/>
                <a:gd name="T2" fmla="*/ 27 w 27"/>
                <a:gd name="T3" fmla="*/ 0 h 14"/>
                <a:gd name="T4" fmla="*/ 27 w 27"/>
                <a:gd name="T5" fmla="*/ 1 h 14"/>
                <a:gd name="T6" fmla="*/ 13 w 27"/>
                <a:gd name="T7" fmla="*/ 14 h 14"/>
                <a:gd name="T8" fmla="*/ 0 w 27"/>
                <a:gd name="T9" fmla="*/ 5 h 14"/>
                <a:gd name="T10" fmla="*/ 17 w 27"/>
                <a:gd name="T11" fmla="*/ 1 h 14"/>
                <a:gd name="T12" fmla="*/ 17 w 27"/>
                <a:gd name="T13" fmla="*/ 1 h 14"/>
                <a:gd name="T14" fmla="*/ 17 w 27"/>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14">
                  <a:moveTo>
                    <a:pt x="17" y="1"/>
                  </a:moveTo>
                  <a:cubicBezTo>
                    <a:pt x="20" y="0"/>
                    <a:pt x="24" y="0"/>
                    <a:pt x="27" y="0"/>
                  </a:cubicBezTo>
                  <a:cubicBezTo>
                    <a:pt x="27" y="0"/>
                    <a:pt x="27" y="1"/>
                    <a:pt x="27" y="1"/>
                  </a:cubicBezTo>
                  <a:cubicBezTo>
                    <a:pt x="27" y="9"/>
                    <a:pt x="23" y="14"/>
                    <a:pt x="13" y="14"/>
                  </a:cubicBezTo>
                  <a:cubicBezTo>
                    <a:pt x="6" y="14"/>
                    <a:pt x="2" y="11"/>
                    <a:pt x="0" y="5"/>
                  </a:cubicBezTo>
                  <a:cubicBezTo>
                    <a:pt x="5" y="3"/>
                    <a:pt x="11" y="2"/>
                    <a:pt x="17" y="1"/>
                  </a:cubicBezTo>
                  <a:lnTo>
                    <a:pt x="17" y="1"/>
                  </a:lnTo>
                  <a:lnTo>
                    <a:pt x="17" y="1"/>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83" name="Freeform 178"/>
            <p:cNvSpPr>
              <a:spLocks noChangeArrowheads="1"/>
            </p:cNvSpPr>
            <p:nvPr/>
          </p:nvSpPr>
          <p:spPr bwMode="auto">
            <a:xfrm>
              <a:off x="882" y="3083"/>
              <a:ext cx="12" cy="13"/>
            </a:xfrm>
            <a:custGeom>
              <a:avLst/>
              <a:gdLst>
                <a:gd name="T0" fmla="*/ 25 w 25"/>
                <a:gd name="T1" fmla="*/ 13 h 26"/>
                <a:gd name="T2" fmla="*/ 12 w 25"/>
                <a:gd name="T3" fmla="*/ 26 h 26"/>
                <a:gd name="T4" fmla="*/ 0 w 25"/>
                <a:gd name="T5" fmla="*/ 13 h 26"/>
                <a:gd name="T6" fmla="*/ 12 w 25"/>
                <a:gd name="T7" fmla="*/ 0 h 26"/>
                <a:gd name="T8" fmla="*/ 25 w 25"/>
                <a:gd name="T9" fmla="*/ 13 h 26"/>
                <a:gd name="T10" fmla="*/ 25 w 25"/>
                <a:gd name="T11" fmla="*/ 13 h 26"/>
                <a:gd name="T12" fmla="*/ 25 w 25"/>
                <a:gd name="T13" fmla="*/ 13 h 26"/>
              </a:gdLst>
              <a:ahLst/>
              <a:cxnLst>
                <a:cxn ang="0">
                  <a:pos x="T0" y="T1"/>
                </a:cxn>
                <a:cxn ang="0">
                  <a:pos x="T2" y="T3"/>
                </a:cxn>
                <a:cxn ang="0">
                  <a:pos x="T4" y="T5"/>
                </a:cxn>
                <a:cxn ang="0">
                  <a:pos x="T6" y="T7"/>
                </a:cxn>
                <a:cxn ang="0">
                  <a:pos x="T8" y="T9"/>
                </a:cxn>
                <a:cxn ang="0">
                  <a:pos x="T10" y="T11"/>
                </a:cxn>
                <a:cxn ang="0">
                  <a:pos x="T12" y="T13"/>
                </a:cxn>
              </a:cxnLst>
              <a:rect l="0" t="0" r="r" b="b"/>
              <a:pathLst>
                <a:path w="25" h="26">
                  <a:moveTo>
                    <a:pt x="25" y="13"/>
                  </a:moveTo>
                  <a:cubicBezTo>
                    <a:pt x="25" y="22"/>
                    <a:pt x="21" y="26"/>
                    <a:pt x="12" y="26"/>
                  </a:cubicBezTo>
                  <a:cubicBezTo>
                    <a:pt x="4" y="26"/>
                    <a:pt x="0" y="22"/>
                    <a:pt x="0" y="13"/>
                  </a:cubicBezTo>
                  <a:cubicBezTo>
                    <a:pt x="0" y="4"/>
                    <a:pt x="4" y="0"/>
                    <a:pt x="12" y="0"/>
                  </a:cubicBezTo>
                  <a:cubicBezTo>
                    <a:pt x="21" y="0"/>
                    <a:pt x="25" y="4"/>
                    <a:pt x="25" y="13"/>
                  </a:cubicBezTo>
                  <a:lnTo>
                    <a:pt x="25" y="13"/>
                  </a:lnTo>
                  <a:lnTo>
                    <a:pt x="25" y="13"/>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84" name="Freeform 180"/>
            <p:cNvSpPr>
              <a:spLocks noChangeArrowheads="1"/>
            </p:cNvSpPr>
            <p:nvPr/>
          </p:nvSpPr>
          <p:spPr bwMode="auto">
            <a:xfrm>
              <a:off x="883" y="3084"/>
              <a:ext cx="10" cy="11"/>
            </a:xfrm>
            <a:custGeom>
              <a:avLst/>
              <a:gdLst>
                <a:gd name="T0" fmla="*/ 20 w 20"/>
                <a:gd name="T1" fmla="*/ 11 h 22"/>
                <a:gd name="T2" fmla="*/ 9 w 20"/>
                <a:gd name="T3" fmla="*/ 22 h 22"/>
                <a:gd name="T4" fmla="*/ 0 w 20"/>
                <a:gd name="T5" fmla="*/ 11 h 22"/>
                <a:gd name="T6" fmla="*/ 9 w 20"/>
                <a:gd name="T7" fmla="*/ 0 h 22"/>
                <a:gd name="T8" fmla="*/ 20 w 20"/>
                <a:gd name="T9" fmla="*/ 11 h 22"/>
                <a:gd name="T10" fmla="*/ 20 w 20"/>
                <a:gd name="T11" fmla="*/ 11 h 22"/>
                <a:gd name="T12" fmla="*/ 20 w 20"/>
                <a:gd name="T13" fmla="*/ 11 h 22"/>
              </a:gdLst>
              <a:ahLst/>
              <a:cxnLst>
                <a:cxn ang="0">
                  <a:pos x="T0" y="T1"/>
                </a:cxn>
                <a:cxn ang="0">
                  <a:pos x="T2" y="T3"/>
                </a:cxn>
                <a:cxn ang="0">
                  <a:pos x="T4" y="T5"/>
                </a:cxn>
                <a:cxn ang="0">
                  <a:pos x="T6" y="T7"/>
                </a:cxn>
                <a:cxn ang="0">
                  <a:pos x="T8" y="T9"/>
                </a:cxn>
                <a:cxn ang="0">
                  <a:pos x="T10" y="T11"/>
                </a:cxn>
                <a:cxn ang="0">
                  <a:pos x="T12" y="T13"/>
                </a:cxn>
              </a:cxnLst>
              <a:rect l="0" t="0" r="r" b="b"/>
              <a:pathLst>
                <a:path w="20" h="22">
                  <a:moveTo>
                    <a:pt x="20" y="11"/>
                  </a:moveTo>
                  <a:cubicBezTo>
                    <a:pt x="20" y="18"/>
                    <a:pt x="16" y="22"/>
                    <a:pt x="9" y="22"/>
                  </a:cubicBezTo>
                  <a:cubicBezTo>
                    <a:pt x="3" y="22"/>
                    <a:pt x="0" y="18"/>
                    <a:pt x="0" y="11"/>
                  </a:cubicBezTo>
                  <a:cubicBezTo>
                    <a:pt x="0" y="3"/>
                    <a:pt x="3" y="0"/>
                    <a:pt x="9" y="0"/>
                  </a:cubicBezTo>
                  <a:cubicBezTo>
                    <a:pt x="16" y="0"/>
                    <a:pt x="20" y="3"/>
                    <a:pt x="20" y="11"/>
                  </a:cubicBezTo>
                  <a:lnTo>
                    <a:pt x="20" y="11"/>
                  </a:lnTo>
                  <a:lnTo>
                    <a:pt x="20" y="11"/>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sp>
          <p:nvSpPr>
            <p:cNvPr id="185" name="Freeform 182"/>
            <p:cNvSpPr>
              <a:spLocks noChangeArrowheads="1"/>
            </p:cNvSpPr>
            <p:nvPr/>
          </p:nvSpPr>
          <p:spPr bwMode="auto">
            <a:xfrm>
              <a:off x="884" y="3085"/>
              <a:ext cx="7" cy="5"/>
            </a:xfrm>
            <a:custGeom>
              <a:avLst/>
              <a:gdLst>
                <a:gd name="T0" fmla="*/ 9 w 14"/>
                <a:gd name="T1" fmla="*/ 1 h 11"/>
                <a:gd name="T2" fmla="*/ 14 w 14"/>
                <a:gd name="T3" fmla="*/ 3 h 11"/>
                <a:gd name="T4" fmla="*/ 8 w 14"/>
                <a:gd name="T5" fmla="*/ 0 h 11"/>
                <a:gd name="T6" fmla="*/ 0 w 14"/>
                <a:gd name="T7" fmla="*/ 9 h 11"/>
                <a:gd name="T8" fmla="*/ 0 w 14"/>
                <a:gd name="T9" fmla="*/ 11 h 11"/>
                <a:gd name="T10" fmla="*/ 9 w 14"/>
                <a:gd name="T11" fmla="*/ 1 h 11"/>
                <a:gd name="T12" fmla="*/ 9 w 14"/>
                <a:gd name="T13" fmla="*/ 1 h 11"/>
                <a:gd name="T14" fmla="*/ 9 w 14"/>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1">
                  <a:moveTo>
                    <a:pt x="9" y="1"/>
                  </a:moveTo>
                  <a:cubicBezTo>
                    <a:pt x="11" y="1"/>
                    <a:pt x="13" y="2"/>
                    <a:pt x="14" y="3"/>
                  </a:cubicBezTo>
                  <a:cubicBezTo>
                    <a:pt x="13" y="1"/>
                    <a:pt x="11" y="0"/>
                    <a:pt x="8" y="0"/>
                  </a:cubicBezTo>
                  <a:cubicBezTo>
                    <a:pt x="2" y="0"/>
                    <a:pt x="0" y="3"/>
                    <a:pt x="0" y="9"/>
                  </a:cubicBezTo>
                  <a:cubicBezTo>
                    <a:pt x="0" y="9"/>
                    <a:pt x="0" y="10"/>
                    <a:pt x="0" y="11"/>
                  </a:cubicBezTo>
                  <a:cubicBezTo>
                    <a:pt x="0" y="4"/>
                    <a:pt x="3" y="1"/>
                    <a:pt x="9" y="1"/>
                  </a:cubicBezTo>
                  <a:lnTo>
                    <a:pt x="9" y="1"/>
                  </a:lnTo>
                  <a:lnTo>
                    <a:pt x="9" y="1"/>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6399">
                  <a:solidFill>
                    <a:schemeClr val="tx1"/>
                  </a:solidFill>
                  <a:round/>
                  <a:headEnd/>
                  <a:tailEnd/>
                </a14:hiddenLine>
              </a:ext>
            </a:extLst>
          </p:spPr>
          <p:txBody>
            <a:bodyPr/>
            <a:lstStyle/>
            <a:p>
              <a:endParaRPr lang="ja-JP" altLang="en-US"/>
            </a:p>
          </p:txBody>
        </p:sp>
      </p:grpSp>
      <p:sp>
        <p:nvSpPr>
          <p:cNvPr id="186" name="Freeform 149"/>
          <p:cNvSpPr>
            <a:spLocks noChangeArrowheads="1"/>
          </p:cNvSpPr>
          <p:nvPr/>
        </p:nvSpPr>
        <p:spPr bwMode="auto">
          <a:xfrm>
            <a:off x="1708348" y="4786502"/>
            <a:ext cx="187325" cy="365125"/>
          </a:xfrm>
          <a:custGeom>
            <a:avLst/>
            <a:gdLst>
              <a:gd name="T0" fmla="*/ 0 w 234"/>
              <a:gd name="T1" fmla="*/ 0 h 456"/>
              <a:gd name="T2" fmla="*/ 234 w 234"/>
              <a:gd name="T3" fmla="*/ 38 h 456"/>
              <a:gd name="T4" fmla="*/ 234 w 234"/>
              <a:gd name="T5" fmla="*/ 456 h 456"/>
              <a:gd name="T6" fmla="*/ 0 w 234"/>
              <a:gd name="T7" fmla="*/ 410 h 456"/>
              <a:gd name="T8" fmla="*/ 0 w 234"/>
              <a:gd name="T9" fmla="*/ 0 h 456"/>
              <a:gd name="T10" fmla="*/ 0 w 234"/>
              <a:gd name="T11" fmla="*/ 0 h 456"/>
              <a:gd name="T12" fmla="*/ 0 w 234"/>
              <a:gd name="T13" fmla="*/ 0 h 456"/>
            </a:gdLst>
            <a:ahLst/>
            <a:cxnLst>
              <a:cxn ang="0">
                <a:pos x="T0" y="T1"/>
              </a:cxn>
              <a:cxn ang="0">
                <a:pos x="T2" y="T3"/>
              </a:cxn>
              <a:cxn ang="0">
                <a:pos x="T4" y="T5"/>
              </a:cxn>
              <a:cxn ang="0">
                <a:pos x="T6" y="T7"/>
              </a:cxn>
              <a:cxn ang="0">
                <a:pos x="T8" y="T9"/>
              </a:cxn>
              <a:cxn ang="0">
                <a:pos x="T10" y="T11"/>
              </a:cxn>
              <a:cxn ang="0">
                <a:pos x="T12" y="T13"/>
              </a:cxn>
            </a:cxnLst>
            <a:rect l="0" t="0" r="r" b="b"/>
            <a:pathLst>
              <a:path w="234" h="456">
                <a:moveTo>
                  <a:pt x="0" y="0"/>
                </a:moveTo>
                <a:lnTo>
                  <a:pt x="234" y="38"/>
                </a:lnTo>
                <a:lnTo>
                  <a:pt x="234" y="456"/>
                </a:lnTo>
                <a:lnTo>
                  <a:pt x="0" y="410"/>
                </a:lnTo>
                <a:lnTo>
                  <a:pt x="0" y="0"/>
                </a:lnTo>
                <a:lnTo>
                  <a:pt x="0" y="0"/>
                </a:lnTo>
                <a:lnTo>
                  <a:pt x="0" y="0"/>
                </a:lnTo>
                <a:close/>
              </a:path>
            </a:pathLst>
          </a:custGeom>
          <a:solidFill>
            <a:srgbClr val="828999"/>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7" name="Freeform 151"/>
          <p:cNvSpPr>
            <a:spLocks noChangeArrowheads="1"/>
          </p:cNvSpPr>
          <p:nvPr/>
        </p:nvSpPr>
        <p:spPr bwMode="auto">
          <a:xfrm>
            <a:off x="1892498" y="4689665"/>
            <a:ext cx="179387" cy="460375"/>
          </a:xfrm>
          <a:custGeom>
            <a:avLst/>
            <a:gdLst>
              <a:gd name="T0" fmla="*/ 223 w 224"/>
              <a:gd name="T1" fmla="*/ 0 h 575"/>
              <a:gd name="T2" fmla="*/ 0 w 224"/>
              <a:gd name="T3" fmla="*/ 158 h 575"/>
              <a:gd name="T4" fmla="*/ 4 w 224"/>
              <a:gd name="T5" fmla="*/ 575 h 575"/>
              <a:gd name="T6" fmla="*/ 224 w 224"/>
              <a:gd name="T7" fmla="*/ 411 h 575"/>
              <a:gd name="T8" fmla="*/ 223 w 224"/>
              <a:gd name="T9" fmla="*/ 0 h 575"/>
              <a:gd name="T10" fmla="*/ 223 w 224"/>
              <a:gd name="T11" fmla="*/ 0 h 575"/>
              <a:gd name="T12" fmla="*/ 223 w 22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224" h="575">
                <a:moveTo>
                  <a:pt x="223" y="0"/>
                </a:moveTo>
                <a:lnTo>
                  <a:pt x="0" y="158"/>
                </a:lnTo>
                <a:lnTo>
                  <a:pt x="4" y="575"/>
                </a:lnTo>
                <a:lnTo>
                  <a:pt x="224" y="411"/>
                </a:lnTo>
                <a:lnTo>
                  <a:pt x="223" y="0"/>
                </a:lnTo>
                <a:lnTo>
                  <a:pt x="223" y="0"/>
                </a:lnTo>
                <a:lnTo>
                  <a:pt x="223" y="0"/>
                </a:lnTo>
                <a:close/>
              </a:path>
            </a:pathLst>
          </a:custGeom>
          <a:solidFill>
            <a:srgbClr val="757A8A"/>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8" name="Freeform 153"/>
          <p:cNvSpPr>
            <a:spLocks noChangeArrowheads="1"/>
          </p:cNvSpPr>
          <p:nvPr/>
        </p:nvSpPr>
        <p:spPr bwMode="auto">
          <a:xfrm>
            <a:off x="1709935" y="4984940"/>
            <a:ext cx="363538" cy="142875"/>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6D7384"/>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9" name="Freeform 155"/>
          <p:cNvSpPr>
            <a:spLocks/>
          </p:cNvSpPr>
          <p:nvPr/>
        </p:nvSpPr>
        <p:spPr bwMode="auto">
          <a:xfrm>
            <a:off x="1709935" y="4689665"/>
            <a:ext cx="361950" cy="461962"/>
          </a:xfrm>
          <a:custGeom>
            <a:avLst/>
            <a:gdLst>
              <a:gd name="T0" fmla="*/ 228 w 453"/>
              <a:gd name="T1" fmla="*/ 159 h 577"/>
              <a:gd name="T2" fmla="*/ 0 w 453"/>
              <a:gd name="T3" fmla="*/ 118 h 577"/>
              <a:gd name="T4" fmla="*/ 0 w 453"/>
              <a:gd name="T5" fmla="*/ 529 h 577"/>
              <a:gd name="T6" fmla="*/ 234 w 453"/>
              <a:gd name="T7" fmla="*/ 577 h 577"/>
              <a:gd name="T8" fmla="*/ 453 w 453"/>
              <a:gd name="T9" fmla="*/ 411 h 577"/>
              <a:gd name="T10" fmla="*/ 453 w 453"/>
              <a:gd name="T11" fmla="*/ 0 h 577"/>
              <a:gd name="T12" fmla="*/ 228 w 453"/>
              <a:gd name="T13" fmla="*/ 159 h 577"/>
              <a:gd name="T14" fmla="*/ 228 w 453"/>
              <a:gd name="T15" fmla="*/ 159 h 577"/>
              <a:gd name="T16" fmla="*/ 228 w 453"/>
              <a:gd name="T17" fmla="*/ 15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77">
                <a:moveTo>
                  <a:pt x="228" y="159"/>
                </a:moveTo>
                <a:lnTo>
                  <a:pt x="0" y="118"/>
                </a:lnTo>
                <a:lnTo>
                  <a:pt x="0" y="529"/>
                </a:lnTo>
                <a:lnTo>
                  <a:pt x="234" y="577"/>
                </a:lnTo>
                <a:lnTo>
                  <a:pt x="453" y="411"/>
                </a:lnTo>
                <a:lnTo>
                  <a:pt x="453" y="0"/>
                </a:lnTo>
                <a:lnTo>
                  <a:pt x="228" y="159"/>
                </a:lnTo>
                <a:lnTo>
                  <a:pt x="228" y="159"/>
                </a:lnTo>
                <a:lnTo>
                  <a:pt x="228" y="159"/>
                </a:lnTo>
                <a:close/>
              </a:path>
            </a:pathLst>
          </a:custGeom>
          <a:noFill/>
          <a:ln w="6399">
            <a:solidFill>
              <a:srgbClr val="757575"/>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0" name="Freeform 157"/>
          <p:cNvSpPr>
            <a:spLocks noChangeArrowheads="1"/>
          </p:cNvSpPr>
          <p:nvPr/>
        </p:nvSpPr>
        <p:spPr bwMode="auto">
          <a:xfrm>
            <a:off x="1708348" y="4749990"/>
            <a:ext cx="187325" cy="366712"/>
          </a:xfrm>
          <a:custGeom>
            <a:avLst/>
            <a:gdLst>
              <a:gd name="T0" fmla="*/ 0 w 234"/>
              <a:gd name="T1" fmla="*/ 0 h 456"/>
              <a:gd name="T2" fmla="*/ 234 w 234"/>
              <a:gd name="T3" fmla="*/ 44 h 456"/>
              <a:gd name="T4" fmla="*/ 234 w 234"/>
              <a:gd name="T5" fmla="*/ 456 h 456"/>
              <a:gd name="T6" fmla="*/ 0 w 234"/>
              <a:gd name="T7" fmla="*/ 410 h 456"/>
              <a:gd name="T8" fmla="*/ 0 w 234"/>
              <a:gd name="T9" fmla="*/ 0 h 456"/>
              <a:gd name="T10" fmla="*/ 0 w 234"/>
              <a:gd name="T11" fmla="*/ 0 h 456"/>
              <a:gd name="T12" fmla="*/ 0 w 234"/>
              <a:gd name="T13" fmla="*/ 0 h 456"/>
            </a:gdLst>
            <a:ahLst/>
            <a:cxnLst>
              <a:cxn ang="0">
                <a:pos x="T0" y="T1"/>
              </a:cxn>
              <a:cxn ang="0">
                <a:pos x="T2" y="T3"/>
              </a:cxn>
              <a:cxn ang="0">
                <a:pos x="T4" y="T5"/>
              </a:cxn>
              <a:cxn ang="0">
                <a:pos x="T6" y="T7"/>
              </a:cxn>
              <a:cxn ang="0">
                <a:pos x="T8" y="T9"/>
              </a:cxn>
              <a:cxn ang="0">
                <a:pos x="T10" y="T11"/>
              </a:cxn>
              <a:cxn ang="0">
                <a:pos x="T12" y="T13"/>
              </a:cxn>
            </a:cxnLst>
            <a:rect l="0" t="0" r="r" b="b"/>
            <a:pathLst>
              <a:path w="234" h="456">
                <a:moveTo>
                  <a:pt x="0" y="0"/>
                </a:moveTo>
                <a:lnTo>
                  <a:pt x="234" y="44"/>
                </a:lnTo>
                <a:lnTo>
                  <a:pt x="234" y="456"/>
                </a:lnTo>
                <a:lnTo>
                  <a:pt x="0" y="410"/>
                </a:lnTo>
                <a:lnTo>
                  <a:pt x="0" y="0"/>
                </a:lnTo>
                <a:lnTo>
                  <a:pt x="0" y="0"/>
                </a:lnTo>
                <a:lnTo>
                  <a:pt x="0" y="0"/>
                </a:lnTo>
                <a:close/>
              </a:path>
            </a:pathLst>
          </a:custGeom>
          <a:solidFill>
            <a:srgbClr val="828999"/>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1" name="Freeform 159"/>
          <p:cNvSpPr>
            <a:spLocks noChangeArrowheads="1"/>
          </p:cNvSpPr>
          <p:nvPr/>
        </p:nvSpPr>
        <p:spPr bwMode="auto">
          <a:xfrm>
            <a:off x="1892498" y="4654740"/>
            <a:ext cx="179387" cy="460375"/>
          </a:xfrm>
          <a:custGeom>
            <a:avLst/>
            <a:gdLst>
              <a:gd name="T0" fmla="*/ 223 w 224"/>
              <a:gd name="T1" fmla="*/ 0 h 575"/>
              <a:gd name="T2" fmla="*/ 0 w 224"/>
              <a:gd name="T3" fmla="*/ 158 h 575"/>
              <a:gd name="T4" fmla="*/ 4 w 224"/>
              <a:gd name="T5" fmla="*/ 575 h 575"/>
              <a:gd name="T6" fmla="*/ 224 w 224"/>
              <a:gd name="T7" fmla="*/ 410 h 575"/>
              <a:gd name="T8" fmla="*/ 223 w 224"/>
              <a:gd name="T9" fmla="*/ 0 h 575"/>
              <a:gd name="T10" fmla="*/ 223 w 224"/>
              <a:gd name="T11" fmla="*/ 0 h 575"/>
              <a:gd name="T12" fmla="*/ 223 w 22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224" h="575">
                <a:moveTo>
                  <a:pt x="223" y="0"/>
                </a:moveTo>
                <a:lnTo>
                  <a:pt x="0" y="158"/>
                </a:lnTo>
                <a:lnTo>
                  <a:pt x="4" y="575"/>
                </a:lnTo>
                <a:lnTo>
                  <a:pt x="224" y="410"/>
                </a:lnTo>
                <a:lnTo>
                  <a:pt x="223" y="0"/>
                </a:lnTo>
                <a:lnTo>
                  <a:pt x="223" y="0"/>
                </a:lnTo>
                <a:lnTo>
                  <a:pt x="223" y="0"/>
                </a:lnTo>
                <a:close/>
              </a:path>
            </a:pathLst>
          </a:custGeom>
          <a:solidFill>
            <a:srgbClr val="757A8A"/>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2" name="Freeform 161"/>
          <p:cNvSpPr>
            <a:spLocks noChangeArrowheads="1"/>
          </p:cNvSpPr>
          <p:nvPr/>
        </p:nvSpPr>
        <p:spPr bwMode="auto">
          <a:xfrm>
            <a:off x="1709935" y="4621402"/>
            <a:ext cx="358775" cy="161925"/>
          </a:xfrm>
          <a:custGeom>
            <a:avLst/>
            <a:gdLst>
              <a:gd name="T0" fmla="*/ 449 w 449"/>
              <a:gd name="T1" fmla="*/ 40 h 202"/>
              <a:gd name="T2" fmla="*/ 232 w 449"/>
              <a:gd name="T3" fmla="*/ 202 h 202"/>
              <a:gd name="T4" fmla="*/ 0 w 449"/>
              <a:gd name="T5" fmla="*/ 158 h 202"/>
              <a:gd name="T6" fmla="*/ 225 w 449"/>
              <a:gd name="T7" fmla="*/ 0 h 202"/>
              <a:gd name="T8" fmla="*/ 449 w 449"/>
              <a:gd name="T9" fmla="*/ 40 h 202"/>
              <a:gd name="T10" fmla="*/ 449 w 449"/>
              <a:gd name="T11" fmla="*/ 40 h 202"/>
              <a:gd name="T12" fmla="*/ 449 w 449"/>
              <a:gd name="T13" fmla="*/ 40 h 202"/>
            </a:gdLst>
            <a:ahLst/>
            <a:cxnLst>
              <a:cxn ang="0">
                <a:pos x="T0" y="T1"/>
              </a:cxn>
              <a:cxn ang="0">
                <a:pos x="T2" y="T3"/>
              </a:cxn>
              <a:cxn ang="0">
                <a:pos x="T4" y="T5"/>
              </a:cxn>
              <a:cxn ang="0">
                <a:pos x="T6" y="T7"/>
              </a:cxn>
              <a:cxn ang="0">
                <a:pos x="T8" y="T9"/>
              </a:cxn>
              <a:cxn ang="0">
                <a:pos x="T10" y="T11"/>
              </a:cxn>
              <a:cxn ang="0">
                <a:pos x="T12" y="T13"/>
              </a:cxn>
            </a:cxnLst>
            <a:rect l="0" t="0" r="r" b="b"/>
            <a:pathLst>
              <a:path w="449" h="202">
                <a:moveTo>
                  <a:pt x="449" y="40"/>
                </a:moveTo>
                <a:lnTo>
                  <a:pt x="232" y="202"/>
                </a:lnTo>
                <a:lnTo>
                  <a:pt x="0" y="158"/>
                </a:lnTo>
                <a:lnTo>
                  <a:pt x="225" y="0"/>
                </a:lnTo>
                <a:lnTo>
                  <a:pt x="449" y="40"/>
                </a:lnTo>
                <a:lnTo>
                  <a:pt x="449" y="40"/>
                </a:lnTo>
                <a:lnTo>
                  <a:pt x="449" y="40"/>
                </a:lnTo>
                <a:close/>
              </a:path>
            </a:pathLst>
          </a:custGeom>
          <a:solidFill>
            <a:srgbClr val="949BA8"/>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3" name="Freeform 163"/>
          <p:cNvSpPr>
            <a:spLocks noChangeArrowheads="1"/>
          </p:cNvSpPr>
          <p:nvPr/>
        </p:nvSpPr>
        <p:spPr bwMode="auto">
          <a:xfrm>
            <a:off x="1709935" y="4653152"/>
            <a:ext cx="360363" cy="461963"/>
          </a:xfrm>
          <a:custGeom>
            <a:avLst/>
            <a:gdLst>
              <a:gd name="T0" fmla="*/ 241 w 451"/>
              <a:gd name="T1" fmla="*/ 166 h 576"/>
              <a:gd name="T2" fmla="*/ 451 w 451"/>
              <a:gd name="T3" fmla="*/ 5 h 576"/>
              <a:gd name="T4" fmla="*/ 449 w 451"/>
              <a:gd name="T5" fmla="*/ 0 h 576"/>
              <a:gd name="T6" fmla="*/ 232 w 451"/>
              <a:gd name="T7" fmla="*/ 154 h 576"/>
              <a:gd name="T8" fmla="*/ 225 w 451"/>
              <a:gd name="T9" fmla="*/ 156 h 576"/>
              <a:gd name="T10" fmla="*/ 188 w 451"/>
              <a:gd name="T11" fmla="*/ 150 h 576"/>
              <a:gd name="T12" fmla="*/ 111 w 451"/>
              <a:gd name="T13" fmla="*/ 137 h 576"/>
              <a:gd name="T14" fmla="*/ 70 w 451"/>
              <a:gd name="T15" fmla="*/ 130 h 576"/>
              <a:gd name="T16" fmla="*/ 34 w 451"/>
              <a:gd name="T17" fmla="*/ 124 h 576"/>
              <a:gd name="T18" fmla="*/ 9 w 451"/>
              <a:gd name="T19" fmla="*/ 120 h 576"/>
              <a:gd name="T20" fmla="*/ 0 w 451"/>
              <a:gd name="T21" fmla="*/ 118 h 576"/>
              <a:gd name="T22" fmla="*/ 9 w 451"/>
              <a:gd name="T23" fmla="*/ 124 h 576"/>
              <a:gd name="T24" fmla="*/ 35 w 451"/>
              <a:gd name="T25" fmla="*/ 129 h 576"/>
              <a:gd name="T26" fmla="*/ 71 w 451"/>
              <a:gd name="T27" fmla="*/ 136 h 576"/>
              <a:gd name="T28" fmla="*/ 112 w 451"/>
              <a:gd name="T29" fmla="*/ 144 h 576"/>
              <a:gd name="T30" fmla="*/ 190 w 451"/>
              <a:gd name="T31" fmla="*/ 159 h 576"/>
              <a:gd name="T32" fmla="*/ 227 w 451"/>
              <a:gd name="T33" fmla="*/ 166 h 576"/>
              <a:gd name="T34" fmla="*/ 230 w 451"/>
              <a:gd name="T35" fmla="*/ 169 h 576"/>
              <a:gd name="T36" fmla="*/ 230 w 451"/>
              <a:gd name="T37" fmla="*/ 576 h 576"/>
              <a:gd name="T38" fmla="*/ 238 w 451"/>
              <a:gd name="T39" fmla="*/ 566 h 576"/>
              <a:gd name="T40" fmla="*/ 238 w 451"/>
              <a:gd name="T41" fmla="*/ 534 h 576"/>
              <a:gd name="T42" fmla="*/ 238 w 451"/>
              <a:gd name="T43" fmla="*/ 510 h 576"/>
              <a:gd name="T44" fmla="*/ 238 w 451"/>
              <a:gd name="T45" fmla="*/ 497 h 576"/>
              <a:gd name="T46" fmla="*/ 238 w 451"/>
              <a:gd name="T47" fmla="*/ 483 h 576"/>
              <a:gd name="T48" fmla="*/ 238 w 451"/>
              <a:gd name="T49" fmla="*/ 452 h 576"/>
              <a:gd name="T50" fmla="*/ 238 w 451"/>
              <a:gd name="T51" fmla="*/ 419 h 576"/>
              <a:gd name="T52" fmla="*/ 238 w 451"/>
              <a:gd name="T53" fmla="*/ 350 h 576"/>
              <a:gd name="T54" fmla="*/ 238 w 451"/>
              <a:gd name="T55" fmla="*/ 283 h 576"/>
              <a:gd name="T56" fmla="*/ 238 w 451"/>
              <a:gd name="T57" fmla="*/ 226 h 576"/>
              <a:gd name="T58" fmla="*/ 238 w 451"/>
              <a:gd name="T59" fmla="*/ 170 h 576"/>
              <a:gd name="T60" fmla="*/ 241 w 451"/>
              <a:gd name="T61" fmla="*/ 166 h 576"/>
              <a:gd name="T62" fmla="*/ 241 w 451"/>
              <a:gd name="T63" fmla="*/ 166 h 576"/>
              <a:gd name="T64" fmla="*/ 241 w 451"/>
              <a:gd name="T65" fmla="*/ 16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1" h="576">
                <a:moveTo>
                  <a:pt x="241" y="166"/>
                </a:moveTo>
                <a:lnTo>
                  <a:pt x="451" y="5"/>
                </a:lnTo>
                <a:lnTo>
                  <a:pt x="449" y="0"/>
                </a:lnTo>
                <a:lnTo>
                  <a:pt x="232" y="154"/>
                </a:lnTo>
                <a:cubicBezTo>
                  <a:pt x="230" y="156"/>
                  <a:pt x="228" y="156"/>
                  <a:pt x="225" y="156"/>
                </a:cubicBezTo>
                <a:cubicBezTo>
                  <a:pt x="224" y="156"/>
                  <a:pt x="212" y="154"/>
                  <a:pt x="188" y="150"/>
                </a:cubicBezTo>
                <a:cubicBezTo>
                  <a:pt x="169" y="147"/>
                  <a:pt x="144" y="142"/>
                  <a:pt x="111" y="137"/>
                </a:cubicBezTo>
                <a:cubicBezTo>
                  <a:pt x="98" y="135"/>
                  <a:pt x="85" y="132"/>
                  <a:pt x="70" y="130"/>
                </a:cubicBezTo>
                <a:cubicBezTo>
                  <a:pt x="59" y="128"/>
                  <a:pt x="47" y="126"/>
                  <a:pt x="34" y="124"/>
                </a:cubicBezTo>
                <a:cubicBezTo>
                  <a:pt x="25" y="123"/>
                  <a:pt x="17" y="121"/>
                  <a:pt x="9" y="120"/>
                </a:cubicBezTo>
                <a:cubicBezTo>
                  <a:pt x="5" y="119"/>
                  <a:pt x="2" y="119"/>
                  <a:pt x="0" y="118"/>
                </a:cubicBezTo>
                <a:cubicBezTo>
                  <a:pt x="2" y="122"/>
                  <a:pt x="5" y="124"/>
                  <a:pt x="9" y="124"/>
                </a:cubicBezTo>
                <a:cubicBezTo>
                  <a:pt x="17" y="126"/>
                  <a:pt x="26" y="128"/>
                  <a:pt x="35" y="129"/>
                </a:cubicBezTo>
                <a:cubicBezTo>
                  <a:pt x="47" y="132"/>
                  <a:pt x="59" y="134"/>
                  <a:pt x="71" y="136"/>
                </a:cubicBezTo>
                <a:cubicBezTo>
                  <a:pt x="85" y="139"/>
                  <a:pt x="99" y="141"/>
                  <a:pt x="112" y="144"/>
                </a:cubicBezTo>
                <a:cubicBezTo>
                  <a:pt x="145" y="150"/>
                  <a:pt x="171" y="155"/>
                  <a:pt x="190" y="159"/>
                </a:cubicBezTo>
                <a:cubicBezTo>
                  <a:pt x="214" y="163"/>
                  <a:pt x="226" y="166"/>
                  <a:pt x="227" y="166"/>
                </a:cubicBezTo>
                <a:cubicBezTo>
                  <a:pt x="228" y="166"/>
                  <a:pt x="229" y="167"/>
                  <a:pt x="230" y="169"/>
                </a:cubicBezTo>
                <a:lnTo>
                  <a:pt x="230" y="576"/>
                </a:lnTo>
                <a:cubicBezTo>
                  <a:pt x="235" y="575"/>
                  <a:pt x="238" y="572"/>
                  <a:pt x="238" y="566"/>
                </a:cubicBezTo>
                <a:cubicBezTo>
                  <a:pt x="238" y="560"/>
                  <a:pt x="238" y="549"/>
                  <a:pt x="238" y="534"/>
                </a:cubicBezTo>
                <a:cubicBezTo>
                  <a:pt x="238" y="528"/>
                  <a:pt x="238" y="520"/>
                  <a:pt x="238" y="510"/>
                </a:cubicBezTo>
                <a:cubicBezTo>
                  <a:pt x="238" y="506"/>
                  <a:pt x="238" y="501"/>
                  <a:pt x="238" y="497"/>
                </a:cubicBezTo>
                <a:cubicBezTo>
                  <a:pt x="238" y="492"/>
                  <a:pt x="238" y="487"/>
                  <a:pt x="238" y="483"/>
                </a:cubicBezTo>
                <a:cubicBezTo>
                  <a:pt x="238" y="470"/>
                  <a:pt x="238" y="460"/>
                  <a:pt x="238" y="452"/>
                </a:cubicBezTo>
                <a:cubicBezTo>
                  <a:pt x="238" y="440"/>
                  <a:pt x="238" y="429"/>
                  <a:pt x="238" y="419"/>
                </a:cubicBezTo>
                <a:cubicBezTo>
                  <a:pt x="238" y="393"/>
                  <a:pt x="238" y="370"/>
                  <a:pt x="238" y="350"/>
                </a:cubicBezTo>
                <a:cubicBezTo>
                  <a:pt x="238" y="325"/>
                  <a:pt x="238" y="302"/>
                  <a:pt x="238" y="283"/>
                </a:cubicBezTo>
                <a:cubicBezTo>
                  <a:pt x="238" y="261"/>
                  <a:pt x="238" y="242"/>
                  <a:pt x="238" y="226"/>
                </a:cubicBezTo>
                <a:cubicBezTo>
                  <a:pt x="238" y="189"/>
                  <a:pt x="238" y="171"/>
                  <a:pt x="238" y="170"/>
                </a:cubicBezTo>
                <a:cubicBezTo>
                  <a:pt x="238" y="168"/>
                  <a:pt x="239" y="167"/>
                  <a:pt x="241" y="166"/>
                </a:cubicBezTo>
                <a:lnTo>
                  <a:pt x="241" y="166"/>
                </a:lnTo>
                <a:lnTo>
                  <a:pt x="241" y="166"/>
                </a:lnTo>
                <a:close/>
              </a:path>
            </a:pathLst>
          </a:custGeom>
          <a:solidFill>
            <a:srgbClr val="9EA4AD"/>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4" name="Freeform 165"/>
          <p:cNvSpPr>
            <a:spLocks noChangeArrowheads="1"/>
          </p:cNvSpPr>
          <p:nvPr/>
        </p:nvSpPr>
        <p:spPr bwMode="auto">
          <a:xfrm>
            <a:off x="1709935" y="4872227"/>
            <a:ext cx="363538" cy="142875"/>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6D7384"/>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5" name="Freeform 167"/>
          <p:cNvSpPr>
            <a:spLocks/>
          </p:cNvSpPr>
          <p:nvPr/>
        </p:nvSpPr>
        <p:spPr bwMode="auto">
          <a:xfrm>
            <a:off x="1709935" y="4872227"/>
            <a:ext cx="361950" cy="131763"/>
          </a:xfrm>
          <a:custGeom>
            <a:avLst/>
            <a:gdLst>
              <a:gd name="T0" fmla="*/ 0 w 453"/>
              <a:gd name="T1" fmla="*/ 118 h 166"/>
              <a:gd name="T2" fmla="*/ 234 w 453"/>
              <a:gd name="T3" fmla="*/ 166 h 166"/>
              <a:gd name="T4" fmla="*/ 453 w 453"/>
              <a:gd name="T5" fmla="*/ 0 h 166"/>
            </a:gdLst>
            <a:ahLst/>
            <a:cxnLst>
              <a:cxn ang="0">
                <a:pos x="T0" y="T1"/>
              </a:cxn>
              <a:cxn ang="0">
                <a:pos x="T2" y="T3"/>
              </a:cxn>
              <a:cxn ang="0">
                <a:pos x="T4" y="T5"/>
              </a:cxn>
            </a:cxnLst>
            <a:rect l="0" t="0" r="r" b="b"/>
            <a:pathLst>
              <a:path w="453" h="166">
                <a:moveTo>
                  <a:pt x="0" y="118"/>
                </a:moveTo>
                <a:lnTo>
                  <a:pt x="234" y="166"/>
                </a:lnTo>
                <a:lnTo>
                  <a:pt x="453" y="0"/>
                </a:lnTo>
              </a:path>
            </a:pathLst>
          </a:custGeom>
          <a:noFill/>
          <a:ln w="6399">
            <a:solidFill>
              <a:srgbClr val="757575"/>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6" name="Freeform 169"/>
          <p:cNvSpPr>
            <a:spLocks noChangeArrowheads="1"/>
          </p:cNvSpPr>
          <p:nvPr/>
        </p:nvSpPr>
        <p:spPr bwMode="auto">
          <a:xfrm>
            <a:off x="1709935" y="4761102"/>
            <a:ext cx="363538" cy="142875"/>
          </a:xfrm>
          <a:custGeom>
            <a:avLst/>
            <a:gdLst>
              <a:gd name="T0" fmla="*/ 453 w 454"/>
              <a:gd name="T1" fmla="*/ 0 h 179"/>
              <a:gd name="T2" fmla="*/ 234 w 454"/>
              <a:gd name="T3" fmla="*/ 166 h 179"/>
              <a:gd name="T4" fmla="*/ 0 w 454"/>
              <a:gd name="T5" fmla="*/ 118 h 179"/>
              <a:gd name="T6" fmla="*/ 0 w 454"/>
              <a:gd name="T7" fmla="*/ 130 h 179"/>
              <a:gd name="T8" fmla="*/ 234 w 454"/>
              <a:gd name="T9" fmla="*/ 179 h 179"/>
              <a:gd name="T10" fmla="*/ 454 w 454"/>
              <a:gd name="T11" fmla="*/ 16 h 179"/>
              <a:gd name="T12" fmla="*/ 453 w 454"/>
              <a:gd name="T13" fmla="*/ 0 h 179"/>
              <a:gd name="T14" fmla="*/ 453 w 454"/>
              <a:gd name="T15" fmla="*/ 0 h 179"/>
              <a:gd name="T16" fmla="*/ 453 w 45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79">
                <a:moveTo>
                  <a:pt x="453" y="0"/>
                </a:moveTo>
                <a:lnTo>
                  <a:pt x="234" y="166"/>
                </a:lnTo>
                <a:lnTo>
                  <a:pt x="0" y="118"/>
                </a:lnTo>
                <a:lnTo>
                  <a:pt x="0" y="130"/>
                </a:lnTo>
                <a:lnTo>
                  <a:pt x="234" y="179"/>
                </a:lnTo>
                <a:lnTo>
                  <a:pt x="454" y="16"/>
                </a:lnTo>
                <a:lnTo>
                  <a:pt x="453" y="0"/>
                </a:lnTo>
                <a:lnTo>
                  <a:pt x="453" y="0"/>
                </a:lnTo>
                <a:lnTo>
                  <a:pt x="453" y="0"/>
                </a:lnTo>
                <a:close/>
              </a:path>
            </a:pathLst>
          </a:custGeom>
          <a:solidFill>
            <a:srgbClr val="6D7384"/>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7" name="Freeform 171"/>
          <p:cNvSpPr>
            <a:spLocks/>
          </p:cNvSpPr>
          <p:nvPr/>
        </p:nvSpPr>
        <p:spPr bwMode="auto">
          <a:xfrm>
            <a:off x="1709935" y="4761102"/>
            <a:ext cx="361950" cy="133350"/>
          </a:xfrm>
          <a:custGeom>
            <a:avLst/>
            <a:gdLst>
              <a:gd name="T0" fmla="*/ 0 w 453"/>
              <a:gd name="T1" fmla="*/ 118 h 166"/>
              <a:gd name="T2" fmla="*/ 234 w 453"/>
              <a:gd name="T3" fmla="*/ 166 h 166"/>
              <a:gd name="T4" fmla="*/ 453 w 453"/>
              <a:gd name="T5" fmla="*/ 0 h 166"/>
            </a:gdLst>
            <a:ahLst/>
            <a:cxnLst>
              <a:cxn ang="0">
                <a:pos x="T0" y="T1"/>
              </a:cxn>
              <a:cxn ang="0">
                <a:pos x="T2" y="T3"/>
              </a:cxn>
              <a:cxn ang="0">
                <a:pos x="T4" y="T5"/>
              </a:cxn>
            </a:cxnLst>
            <a:rect l="0" t="0" r="r" b="b"/>
            <a:pathLst>
              <a:path w="453" h="166">
                <a:moveTo>
                  <a:pt x="0" y="118"/>
                </a:moveTo>
                <a:lnTo>
                  <a:pt x="234" y="166"/>
                </a:lnTo>
                <a:lnTo>
                  <a:pt x="453" y="0"/>
                </a:lnTo>
              </a:path>
            </a:pathLst>
          </a:custGeom>
          <a:noFill/>
          <a:ln w="6399">
            <a:solidFill>
              <a:srgbClr val="757575"/>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8" name="Freeform 173"/>
          <p:cNvSpPr>
            <a:spLocks/>
          </p:cNvSpPr>
          <p:nvPr/>
        </p:nvSpPr>
        <p:spPr bwMode="auto">
          <a:xfrm>
            <a:off x="1709935" y="4621402"/>
            <a:ext cx="361950" cy="495300"/>
          </a:xfrm>
          <a:custGeom>
            <a:avLst/>
            <a:gdLst>
              <a:gd name="T0" fmla="*/ 228 w 453"/>
              <a:gd name="T1" fmla="*/ 0 h 617"/>
              <a:gd name="T2" fmla="*/ 0 w 453"/>
              <a:gd name="T3" fmla="*/ 158 h 617"/>
              <a:gd name="T4" fmla="*/ 0 w 453"/>
              <a:gd name="T5" fmla="*/ 570 h 617"/>
              <a:gd name="T6" fmla="*/ 234 w 453"/>
              <a:gd name="T7" fmla="*/ 617 h 617"/>
              <a:gd name="T8" fmla="*/ 453 w 453"/>
              <a:gd name="T9" fmla="*/ 451 h 617"/>
              <a:gd name="T10" fmla="*/ 453 w 453"/>
              <a:gd name="T11" fmla="*/ 40 h 617"/>
              <a:gd name="T12" fmla="*/ 228 w 453"/>
              <a:gd name="T13" fmla="*/ 0 h 617"/>
              <a:gd name="T14" fmla="*/ 228 w 453"/>
              <a:gd name="T15" fmla="*/ 0 h 617"/>
              <a:gd name="T16" fmla="*/ 228 w 453"/>
              <a:gd name="T17" fmla="*/ 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617">
                <a:moveTo>
                  <a:pt x="228" y="0"/>
                </a:moveTo>
                <a:lnTo>
                  <a:pt x="0" y="158"/>
                </a:lnTo>
                <a:lnTo>
                  <a:pt x="0" y="570"/>
                </a:lnTo>
                <a:lnTo>
                  <a:pt x="234" y="617"/>
                </a:lnTo>
                <a:lnTo>
                  <a:pt x="453" y="451"/>
                </a:lnTo>
                <a:lnTo>
                  <a:pt x="453" y="40"/>
                </a:lnTo>
                <a:lnTo>
                  <a:pt x="228" y="0"/>
                </a:lnTo>
                <a:lnTo>
                  <a:pt x="228" y="0"/>
                </a:lnTo>
                <a:lnTo>
                  <a:pt x="228" y="0"/>
                </a:lnTo>
                <a:close/>
              </a:path>
            </a:pathLst>
          </a:custGeom>
          <a:noFill/>
          <a:ln w="6399">
            <a:solidFill>
              <a:srgbClr val="757575"/>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9" name="Freeform 175"/>
          <p:cNvSpPr>
            <a:spLocks noChangeArrowheads="1"/>
          </p:cNvSpPr>
          <p:nvPr/>
        </p:nvSpPr>
        <p:spPr bwMode="auto">
          <a:xfrm>
            <a:off x="1860748" y="5129402"/>
            <a:ext cx="22225" cy="12700"/>
          </a:xfrm>
          <a:custGeom>
            <a:avLst/>
            <a:gdLst>
              <a:gd name="T0" fmla="*/ 17 w 27"/>
              <a:gd name="T1" fmla="*/ 1 h 14"/>
              <a:gd name="T2" fmla="*/ 27 w 27"/>
              <a:gd name="T3" fmla="*/ 0 h 14"/>
              <a:gd name="T4" fmla="*/ 27 w 27"/>
              <a:gd name="T5" fmla="*/ 1 h 14"/>
              <a:gd name="T6" fmla="*/ 13 w 27"/>
              <a:gd name="T7" fmla="*/ 14 h 14"/>
              <a:gd name="T8" fmla="*/ 0 w 27"/>
              <a:gd name="T9" fmla="*/ 5 h 14"/>
              <a:gd name="T10" fmla="*/ 17 w 27"/>
              <a:gd name="T11" fmla="*/ 1 h 14"/>
              <a:gd name="T12" fmla="*/ 17 w 27"/>
              <a:gd name="T13" fmla="*/ 1 h 14"/>
              <a:gd name="T14" fmla="*/ 17 w 27"/>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14">
                <a:moveTo>
                  <a:pt x="17" y="1"/>
                </a:moveTo>
                <a:cubicBezTo>
                  <a:pt x="20" y="0"/>
                  <a:pt x="24" y="0"/>
                  <a:pt x="27" y="0"/>
                </a:cubicBezTo>
                <a:cubicBezTo>
                  <a:pt x="27" y="0"/>
                  <a:pt x="27" y="1"/>
                  <a:pt x="27" y="1"/>
                </a:cubicBezTo>
                <a:cubicBezTo>
                  <a:pt x="27" y="9"/>
                  <a:pt x="23" y="14"/>
                  <a:pt x="13" y="14"/>
                </a:cubicBezTo>
                <a:cubicBezTo>
                  <a:pt x="6" y="14"/>
                  <a:pt x="2" y="11"/>
                  <a:pt x="0" y="5"/>
                </a:cubicBezTo>
                <a:cubicBezTo>
                  <a:pt x="5" y="3"/>
                  <a:pt x="11" y="2"/>
                  <a:pt x="17" y="1"/>
                </a:cubicBezTo>
                <a:lnTo>
                  <a:pt x="17" y="1"/>
                </a:lnTo>
                <a:lnTo>
                  <a:pt x="17" y="1"/>
                </a:lnTo>
                <a:close/>
              </a:path>
            </a:pathLst>
          </a:custGeom>
          <a:gradFill rotWithShape="0">
            <a:gsLst>
              <a:gs pos="0">
                <a:srgbClr val="D3D4DD"/>
              </a:gs>
              <a:gs pos="100000">
                <a:srgbClr val="FFFFFF"/>
              </a:gs>
            </a:gsLst>
            <a:lin ang="5400000"/>
          </a:gra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0" name="Freeform 177"/>
          <p:cNvSpPr>
            <a:spLocks noChangeArrowheads="1"/>
          </p:cNvSpPr>
          <p:nvPr/>
        </p:nvSpPr>
        <p:spPr bwMode="auto">
          <a:xfrm>
            <a:off x="1862335" y="5118290"/>
            <a:ext cx="19050" cy="20637"/>
          </a:xfrm>
          <a:custGeom>
            <a:avLst/>
            <a:gdLst>
              <a:gd name="T0" fmla="*/ 25 w 25"/>
              <a:gd name="T1" fmla="*/ 13 h 26"/>
              <a:gd name="T2" fmla="*/ 12 w 25"/>
              <a:gd name="T3" fmla="*/ 26 h 26"/>
              <a:gd name="T4" fmla="*/ 0 w 25"/>
              <a:gd name="T5" fmla="*/ 13 h 26"/>
              <a:gd name="T6" fmla="*/ 12 w 25"/>
              <a:gd name="T7" fmla="*/ 0 h 26"/>
              <a:gd name="T8" fmla="*/ 25 w 25"/>
              <a:gd name="T9" fmla="*/ 13 h 26"/>
              <a:gd name="T10" fmla="*/ 25 w 25"/>
              <a:gd name="T11" fmla="*/ 13 h 26"/>
              <a:gd name="T12" fmla="*/ 25 w 25"/>
              <a:gd name="T13" fmla="*/ 13 h 26"/>
            </a:gdLst>
            <a:ahLst/>
            <a:cxnLst>
              <a:cxn ang="0">
                <a:pos x="T0" y="T1"/>
              </a:cxn>
              <a:cxn ang="0">
                <a:pos x="T2" y="T3"/>
              </a:cxn>
              <a:cxn ang="0">
                <a:pos x="T4" y="T5"/>
              </a:cxn>
              <a:cxn ang="0">
                <a:pos x="T6" y="T7"/>
              </a:cxn>
              <a:cxn ang="0">
                <a:pos x="T8" y="T9"/>
              </a:cxn>
              <a:cxn ang="0">
                <a:pos x="T10" y="T11"/>
              </a:cxn>
              <a:cxn ang="0">
                <a:pos x="T12" y="T13"/>
              </a:cxn>
            </a:cxnLst>
            <a:rect l="0" t="0" r="r" b="b"/>
            <a:pathLst>
              <a:path w="25" h="26">
                <a:moveTo>
                  <a:pt x="25" y="13"/>
                </a:moveTo>
                <a:cubicBezTo>
                  <a:pt x="25" y="22"/>
                  <a:pt x="21" y="26"/>
                  <a:pt x="12" y="26"/>
                </a:cubicBezTo>
                <a:cubicBezTo>
                  <a:pt x="4" y="26"/>
                  <a:pt x="0" y="22"/>
                  <a:pt x="0" y="13"/>
                </a:cubicBezTo>
                <a:cubicBezTo>
                  <a:pt x="0" y="4"/>
                  <a:pt x="4" y="0"/>
                  <a:pt x="12" y="0"/>
                </a:cubicBezTo>
                <a:cubicBezTo>
                  <a:pt x="21" y="0"/>
                  <a:pt x="25" y="4"/>
                  <a:pt x="25" y="13"/>
                </a:cubicBezTo>
                <a:lnTo>
                  <a:pt x="25" y="13"/>
                </a:lnTo>
                <a:lnTo>
                  <a:pt x="25" y="13"/>
                </a:lnTo>
                <a:close/>
              </a:path>
            </a:pathLst>
          </a:custGeom>
          <a:solidFill>
            <a:srgbClr val="616672"/>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1" name="Freeform 179"/>
          <p:cNvSpPr>
            <a:spLocks noChangeArrowheads="1"/>
          </p:cNvSpPr>
          <p:nvPr/>
        </p:nvSpPr>
        <p:spPr bwMode="auto">
          <a:xfrm>
            <a:off x="1863923" y="5119877"/>
            <a:ext cx="15875" cy="17463"/>
          </a:xfrm>
          <a:custGeom>
            <a:avLst/>
            <a:gdLst>
              <a:gd name="T0" fmla="*/ 20 w 20"/>
              <a:gd name="T1" fmla="*/ 11 h 22"/>
              <a:gd name="T2" fmla="*/ 9 w 20"/>
              <a:gd name="T3" fmla="*/ 22 h 22"/>
              <a:gd name="T4" fmla="*/ 0 w 20"/>
              <a:gd name="T5" fmla="*/ 11 h 22"/>
              <a:gd name="T6" fmla="*/ 9 w 20"/>
              <a:gd name="T7" fmla="*/ 0 h 22"/>
              <a:gd name="T8" fmla="*/ 20 w 20"/>
              <a:gd name="T9" fmla="*/ 11 h 22"/>
              <a:gd name="T10" fmla="*/ 20 w 20"/>
              <a:gd name="T11" fmla="*/ 11 h 22"/>
              <a:gd name="T12" fmla="*/ 20 w 20"/>
              <a:gd name="T13" fmla="*/ 11 h 22"/>
            </a:gdLst>
            <a:ahLst/>
            <a:cxnLst>
              <a:cxn ang="0">
                <a:pos x="T0" y="T1"/>
              </a:cxn>
              <a:cxn ang="0">
                <a:pos x="T2" y="T3"/>
              </a:cxn>
              <a:cxn ang="0">
                <a:pos x="T4" y="T5"/>
              </a:cxn>
              <a:cxn ang="0">
                <a:pos x="T6" y="T7"/>
              </a:cxn>
              <a:cxn ang="0">
                <a:pos x="T8" y="T9"/>
              </a:cxn>
              <a:cxn ang="0">
                <a:pos x="T10" y="T11"/>
              </a:cxn>
              <a:cxn ang="0">
                <a:pos x="T12" y="T13"/>
              </a:cxn>
            </a:cxnLst>
            <a:rect l="0" t="0" r="r" b="b"/>
            <a:pathLst>
              <a:path w="20" h="22">
                <a:moveTo>
                  <a:pt x="20" y="11"/>
                </a:moveTo>
                <a:cubicBezTo>
                  <a:pt x="20" y="18"/>
                  <a:pt x="16" y="22"/>
                  <a:pt x="9" y="22"/>
                </a:cubicBezTo>
                <a:cubicBezTo>
                  <a:pt x="3" y="22"/>
                  <a:pt x="0" y="18"/>
                  <a:pt x="0" y="11"/>
                </a:cubicBezTo>
                <a:cubicBezTo>
                  <a:pt x="0" y="3"/>
                  <a:pt x="3" y="0"/>
                  <a:pt x="9" y="0"/>
                </a:cubicBezTo>
                <a:cubicBezTo>
                  <a:pt x="16" y="0"/>
                  <a:pt x="20" y="3"/>
                  <a:pt x="20" y="11"/>
                </a:cubicBezTo>
                <a:lnTo>
                  <a:pt x="20" y="11"/>
                </a:lnTo>
                <a:lnTo>
                  <a:pt x="20" y="11"/>
                </a:lnTo>
                <a:close/>
              </a:path>
            </a:pathLst>
          </a:custGeom>
          <a:solidFill>
            <a:srgbClr val="878DA0"/>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2" name="Freeform 181"/>
          <p:cNvSpPr>
            <a:spLocks noChangeArrowheads="1"/>
          </p:cNvSpPr>
          <p:nvPr/>
        </p:nvSpPr>
        <p:spPr bwMode="auto">
          <a:xfrm>
            <a:off x="1865510" y="5121465"/>
            <a:ext cx="11113" cy="7937"/>
          </a:xfrm>
          <a:custGeom>
            <a:avLst/>
            <a:gdLst>
              <a:gd name="T0" fmla="*/ 9 w 14"/>
              <a:gd name="T1" fmla="*/ 1 h 11"/>
              <a:gd name="T2" fmla="*/ 14 w 14"/>
              <a:gd name="T3" fmla="*/ 3 h 11"/>
              <a:gd name="T4" fmla="*/ 8 w 14"/>
              <a:gd name="T5" fmla="*/ 0 h 11"/>
              <a:gd name="T6" fmla="*/ 0 w 14"/>
              <a:gd name="T7" fmla="*/ 9 h 11"/>
              <a:gd name="T8" fmla="*/ 0 w 14"/>
              <a:gd name="T9" fmla="*/ 11 h 11"/>
              <a:gd name="T10" fmla="*/ 9 w 14"/>
              <a:gd name="T11" fmla="*/ 1 h 11"/>
              <a:gd name="T12" fmla="*/ 9 w 14"/>
              <a:gd name="T13" fmla="*/ 1 h 11"/>
              <a:gd name="T14" fmla="*/ 9 w 14"/>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1">
                <a:moveTo>
                  <a:pt x="9" y="1"/>
                </a:moveTo>
                <a:cubicBezTo>
                  <a:pt x="11" y="1"/>
                  <a:pt x="13" y="2"/>
                  <a:pt x="14" y="3"/>
                </a:cubicBezTo>
                <a:cubicBezTo>
                  <a:pt x="13" y="1"/>
                  <a:pt x="11" y="0"/>
                  <a:pt x="8" y="0"/>
                </a:cubicBezTo>
                <a:cubicBezTo>
                  <a:pt x="2" y="0"/>
                  <a:pt x="0" y="3"/>
                  <a:pt x="0" y="9"/>
                </a:cubicBezTo>
                <a:cubicBezTo>
                  <a:pt x="0" y="9"/>
                  <a:pt x="0" y="10"/>
                  <a:pt x="0" y="11"/>
                </a:cubicBezTo>
                <a:cubicBezTo>
                  <a:pt x="0" y="4"/>
                  <a:pt x="3" y="1"/>
                  <a:pt x="9" y="1"/>
                </a:cubicBezTo>
                <a:lnTo>
                  <a:pt x="9" y="1"/>
                </a:lnTo>
                <a:lnTo>
                  <a:pt x="9" y="1"/>
                </a:lnTo>
                <a:close/>
              </a:path>
            </a:pathLst>
          </a:custGeom>
          <a:solidFill>
            <a:srgbClr val="E1E1E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03" name="Group -1024"/>
          <p:cNvGrpSpPr>
            <a:grpSpLocks/>
          </p:cNvGrpSpPr>
          <p:nvPr/>
        </p:nvGrpSpPr>
        <p:grpSpPr bwMode="auto">
          <a:xfrm>
            <a:off x="1973460" y="4973827"/>
            <a:ext cx="203200" cy="190500"/>
            <a:chOff x="952" y="2992"/>
            <a:chExt cx="128" cy="120"/>
          </a:xfrm>
        </p:grpSpPr>
        <p:sp>
          <p:nvSpPr>
            <p:cNvPr id="204" name="Freeform 185"/>
            <p:cNvSpPr>
              <a:spLocks/>
            </p:cNvSpPr>
            <p:nvPr/>
          </p:nvSpPr>
          <p:spPr bwMode="auto">
            <a:xfrm>
              <a:off x="955" y="2996"/>
              <a:ext cx="116" cy="113"/>
            </a:xfrm>
            <a:custGeom>
              <a:avLst/>
              <a:gdLst>
                <a:gd name="T0" fmla="*/ 231 w 231"/>
                <a:gd name="T1" fmla="*/ 112 h 224"/>
                <a:gd name="T2" fmla="*/ 197 w 231"/>
                <a:gd name="T3" fmla="*/ 191 h 224"/>
                <a:gd name="T4" fmla="*/ 115 w 231"/>
                <a:gd name="T5" fmla="*/ 224 h 224"/>
                <a:gd name="T6" fmla="*/ 33 w 231"/>
                <a:gd name="T7" fmla="*/ 191 h 224"/>
                <a:gd name="T8" fmla="*/ 0 w 231"/>
                <a:gd name="T9" fmla="*/ 112 h 224"/>
                <a:gd name="T10" fmla="*/ 33 w 231"/>
                <a:gd name="T11" fmla="*/ 32 h 224"/>
                <a:gd name="T12" fmla="*/ 115 w 231"/>
                <a:gd name="T13" fmla="*/ 0 h 224"/>
                <a:gd name="T14" fmla="*/ 197 w 231"/>
                <a:gd name="T15" fmla="*/ 32 h 224"/>
                <a:gd name="T16" fmla="*/ 231 w 231"/>
                <a:gd name="T17" fmla="*/ 112 h 224"/>
                <a:gd name="T18" fmla="*/ 231 w 231"/>
                <a:gd name="T19" fmla="*/ 112 h 224"/>
                <a:gd name="T20" fmla="*/ 231 w 231"/>
                <a:gd name="T2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 h="224">
                  <a:moveTo>
                    <a:pt x="231" y="112"/>
                  </a:moveTo>
                  <a:cubicBezTo>
                    <a:pt x="231" y="142"/>
                    <a:pt x="220" y="169"/>
                    <a:pt x="197" y="191"/>
                  </a:cubicBezTo>
                  <a:cubicBezTo>
                    <a:pt x="174" y="213"/>
                    <a:pt x="147" y="224"/>
                    <a:pt x="115" y="224"/>
                  </a:cubicBezTo>
                  <a:cubicBezTo>
                    <a:pt x="83" y="224"/>
                    <a:pt x="56" y="213"/>
                    <a:pt x="33" y="191"/>
                  </a:cubicBezTo>
                  <a:cubicBezTo>
                    <a:pt x="11" y="169"/>
                    <a:pt x="0" y="142"/>
                    <a:pt x="0" y="112"/>
                  </a:cubicBezTo>
                  <a:cubicBezTo>
                    <a:pt x="0" y="81"/>
                    <a:pt x="11" y="54"/>
                    <a:pt x="33" y="32"/>
                  </a:cubicBezTo>
                  <a:cubicBezTo>
                    <a:pt x="56" y="10"/>
                    <a:pt x="83" y="0"/>
                    <a:pt x="115" y="0"/>
                  </a:cubicBezTo>
                  <a:cubicBezTo>
                    <a:pt x="147" y="0"/>
                    <a:pt x="174" y="10"/>
                    <a:pt x="197" y="32"/>
                  </a:cubicBezTo>
                  <a:cubicBezTo>
                    <a:pt x="220" y="54"/>
                    <a:pt x="231" y="81"/>
                    <a:pt x="231" y="112"/>
                  </a:cubicBezTo>
                  <a:lnTo>
                    <a:pt x="231" y="112"/>
                  </a:lnTo>
                  <a:lnTo>
                    <a:pt x="231" y="112"/>
                  </a:lnTo>
                  <a:close/>
                </a:path>
              </a:pathLst>
            </a:custGeom>
            <a:solidFill>
              <a:srgbClr val="C0C0C0"/>
            </a:solidFill>
            <a:ln w="12798">
              <a:solidFill>
                <a:srgbClr val="51B11D"/>
              </a:solidFill>
              <a:round/>
              <a:headEnd/>
              <a:tailEnd/>
            </a:ln>
            <a:effectLst>
              <a:outerShdw dist="38100" dir="2700000" rotWithShape="0">
                <a:srgbClr val="000000">
                  <a:alpha val="39999"/>
                </a:srgbClr>
              </a:outerShdw>
            </a:effectLst>
          </p:spPr>
          <p:txBody>
            <a:bodyPr/>
            <a:lstStyle/>
            <a:p>
              <a:endParaRPr lang="ja-JP" altLang="en-US"/>
            </a:p>
          </p:txBody>
        </p:sp>
      </p:grpSp>
      <p:sp>
        <p:nvSpPr>
          <p:cNvPr id="205" name="Freeform 184"/>
          <p:cNvSpPr>
            <a:spLocks/>
          </p:cNvSpPr>
          <p:nvPr/>
        </p:nvSpPr>
        <p:spPr bwMode="auto">
          <a:xfrm>
            <a:off x="1978223" y="4980177"/>
            <a:ext cx="184150" cy="179388"/>
          </a:xfrm>
          <a:custGeom>
            <a:avLst/>
            <a:gdLst>
              <a:gd name="T0" fmla="*/ 231 w 231"/>
              <a:gd name="T1" fmla="*/ 112 h 224"/>
              <a:gd name="T2" fmla="*/ 197 w 231"/>
              <a:gd name="T3" fmla="*/ 191 h 224"/>
              <a:gd name="T4" fmla="*/ 115 w 231"/>
              <a:gd name="T5" fmla="*/ 224 h 224"/>
              <a:gd name="T6" fmla="*/ 33 w 231"/>
              <a:gd name="T7" fmla="*/ 191 h 224"/>
              <a:gd name="T8" fmla="*/ 0 w 231"/>
              <a:gd name="T9" fmla="*/ 112 h 224"/>
              <a:gd name="T10" fmla="*/ 33 w 231"/>
              <a:gd name="T11" fmla="*/ 32 h 224"/>
              <a:gd name="T12" fmla="*/ 115 w 231"/>
              <a:gd name="T13" fmla="*/ 0 h 224"/>
              <a:gd name="T14" fmla="*/ 197 w 231"/>
              <a:gd name="T15" fmla="*/ 32 h 224"/>
              <a:gd name="T16" fmla="*/ 231 w 231"/>
              <a:gd name="T17" fmla="*/ 112 h 224"/>
              <a:gd name="T18" fmla="*/ 231 w 231"/>
              <a:gd name="T19" fmla="*/ 112 h 224"/>
              <a:gd name="T20" fmla="*/ 231 w 231"/>
              <a:gd name="T2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 h="224">
                <a:moveTo>
                  <a:pt x="231" y="112"/>
                </a:moveTo>
                <a:cubicBezTo>
                  <a:pt x="231" y="142"/>
                  <a:pt x="220" y="169"/>
                  <a:pt x="197" y="191"/>
                </a:cubicBezTo>
                <a:cubicBezTo>
                  <a:pt x="174" y="213"/>
                  <a:pt x="147" y="224"/>
                  <a:pt x="115" y="224"/>
                </a:cubicBezTo>
                <a:cubicBezTo>
                  <a:pt x="83" y="224"/>
                  <a:pt x="56" y="213"/>
                  <a:pt x="33" y="191"/>
                </a:cubicBezTo>
                <a:cubicBezTo>
                  <a:pt x="11" y="169"/>
                  <a:pt x="0" y="142"/>
                  <a:pt x="0" y="112"/>
                </a:cubicBezTo>
                <a:cubicBezTo>
                  <a:pt x="0" y="81"/>
                  <a:pt x="11" y="54"/>
                  <a:pt x="33" y="32"/>
                </a:cubicBezTo>
                <a:cubicBezTo>
                  <a:pt x="56" y="10"/>
                  <a:pt x="83" y="0"/>
                  <a:pt x="115" y="0"/>
                </a:cubicBezTo>
                <a:cubicBezTo>
                  <a:pt x="147" y="0"/>
                  <a:pt x="174" y="10"/>
                  <a:pt x="197" y="32"/>
                </a:cubicBezTo>
                <a:cubicBezTo>
                  <a:pt x="220" y="54"/>
                  <a:pt x="231" y="81"/>
                  <a:pt x="231" y="112"/>
                </a:cubicBezTo>
                <a:lnTo>
                  <a:pt x="231" y="112"/>
                </a:lnTo>
                <a:lnTo>
                  <a:pt x="231" y="112"/>
                </a:lnTo>
                <a:close/>
              </a:path>
            </a:pathLst>
          </a:custGeom>
          <a:solidFill>
            <a:srgbClr val="74C14A"/>
          </a:solidFill>
          <a:ln w="12798">
            <a:solidFill>
              <a:srgbClr val="51B11D"/>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6" name="Text Box 186"/>
          <p:cNvSpPr txBox="1">
            <a:spLocks noChangeArrowheads="1"/>
          </p:cNvSpPr>
          <p:nvPr/>
        </p:nvSpPr>
        <p:spPr bwMode="auto">
          <a:xfrm>
            <a:off x="2003623" y="5008752"/>
            <a:ext cx="133350" cy="122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r>
              <a:rPr lang="en-US" altLang="ja-JP" sz="400">
                <a:solidFill>
                  <a:srgbClr val="FFFFFF"/>
                </a:solidFill>
                <a:ea typeface="ＭＳ Ｐゴシック" panose="020B0600070205080204" pitchFamily="50" charset="-128"/>
              </a:rPr>
              <a:t>2</a:t>
            </a:r>
            <a:r>
              <a:rPr lang="ja-JP" altLang="en-US" sz="400">
                <a:solidFill>
                  <a:srgbClr val="FFFFFF"/>
                </a:solidFill>
                <a:ea typeface="ＭＳ Ｐゴシック" panose="020B0600070205080204" pitchFamily="50" charset="-128"/>
              </a:rPr>
              <a:t>号</a:t>
            </a:r>
          </a:p>
        </p:txBody>
      </p:sp>
      <p:grpSp>
        <p:nvGrpSpPr>
          <p:cNvPr id="207" name="Group -1024"/>
          <p:cNvGrpSpPr>
            <a:grpSpLocks/>
          </p:cNvGrpSpPr>
          <p:nvPr/>
        </p:nvGrpSpPr>
        <p:grpSpPr bwMode="auto">
          <a:xfrm>
            <a:off x="1020960" y="5329427"/>
            <a:ext cx="2451100" cy="457200"/>
            <a:chOff x="352" y="3216"/>
            <a:chExt cx="1544" cy="288"/>
          </a:xfrm>
        </p:grpSpPr>
        <p:sp>
          <p:nvSpPr>
            <p:cNvPr id="208" name="Freeform 189"/>
            <p:cNvSpPr>
              <a:spLocks/>
            </p:cNvSpPr>
            <p:nvPr/>
          </p:nvSpPr>
          <p:spPr bwMode="auto">
            <a:xfrm>
              <a:off x="354" y="3218"/>
              <a:ext cx="1541" cy="275"/>
            </a:xfrm>
            <a:custGeom>
              <a:avLst/>
              <a:gdLst>
                <a:gd name="T0" fmla="*/ 3057 w 3057"/>
                <a:gd name="T1" fmla="*/ 546 h 546"/>
                <a:gd name="T2" fmla="*/ 0 w 3057"/>
                <a:gd name="T3" fmla="*/ 546 h 546"/>
                <a:gd name="T4" fmla="*/ 0 w 3057"/>
                <a:gd name="T5" fmla="*/ 0 h 546"/>
                <a:gd name="T6" fmla="*/ 3057 w 3057"/>
                <a:gd name="T7" fmla="*/ 0 h 546"/>
                <a:gd name="T8" fmla="*/ 3057 w 3057"/>
                <a:gd name="T9" fmla="*/ 546 h 546"/>
                <a:gd name="T10" fmla="*/ 3057 w 3057"/>
                <a:gd name="T11" fmla="*/ 546 h 546"/>
              </a:gdLst>
              <a:ahLst/>
              <a:cxnLst>
                <a:cxn ang="0">
                  <a:pos x="T0" y="T1"/>
                </a:cxn>
                <a:cxn ang="0">
                  <a:pos x="T2" y="T3"/>
                </a:cxn>
                <a:cxn ang="0">
                  <a:pos x="T4" y="T5"/>
                </a:cxn>
                <a:cxn ang="0">
                  <a:pos x="T6" y="T7"/>
                </a:cxn>
                <a:cxn ang="0">
                  <a:pos x="T8" y="T9"/>
                </a:cxn>
                <a:cxn ang="0">
                  <a:pos x="T10" y="T11"/>
                </a:cxn>
              </a:cxnLst>
              <a:rect l="0" t="0" r="r" b="b"/>
              <a:pathLst>
                <a:path w="3057" h="546">
                  <a:moveTo>
                    <a:pt x="3057" y="546"/>
                  </a:moveTo>
                  <a:lnTo>
                    <a:pt x="0" y="546"/>
                  </a:lnTo>
                  <a:lnTo>
                    <a:pt x="0" y="0"/>
                  </a:lnTo>
                  <a:lnTo>
                    <a:pt x="3057" y="0"/>
                  </a:lnTo>
                  <a:lnTo>
                    <a:pt x="3057" y="546"/>
                  </a:lnTo>
                  <a:lnTo>
                    <a:pt x="3057" y="546"/>
                  </a:lnTo>
                  <a:close/>
                </a:path>
              </a:pathLst>
            </a:custGeom>
            <a:solidFill>
              <a:srgbClr val="C0C0C0"/>
            </a:solidFill>
            <a:ln w="12798">
              <a:solidFill>
                <a:srgbClr val="FFFFFF"/>
              </a:solidFill>
              <a:round/>
              <a:headEnd/>
              <a:tailEnd/>
            </a:ln>
            <a:effectLst>
              <a:outerShdw dist="38100" dir="2700000" rotWithShape="0">
                <a:srgbClr val="000000">
                  <a:alpha val="39999"/>
                </a:srgbClr>
              </a:outerShdw>
            </a:effectLst>
          </p:spPr>
          <p:txBody>
            <a:bodyPr/>
            <a:lstStyle/>
            <a:p>
              <a:endParaRPr lang="ja-JP" altLang="en-US"/>
            </a:p>
          </p:txBody>
        </p:sp>
      </p:grpSp>
      <p:sp>
        <p:nvSpPr>
          <p:cNvPr id="209" name="Freeform 188"/>
          <p:cNvSpPr>
            <a:spLocks/>
          </p:cNvSpPr>
          <p:nvPr/>
        </p:nvSpPr>
        <p:spPr bwMode="auto">
          <a:xfrm>
            <a:off x="1024135" y="5332602"/>
            <a:ext cx="2446338" cy="436563"/>
          </a:xfrm>
          <a:custGeom>
            <a:avLst/>
            <a:gdLst>
              <a:gd name="T0" fmla="*/ 3057 w 3057"/>
              <a:gd name="T1" fmla="*/ 546 h 546"/>
              <a:gd name="T2" fmla="*/ 0 w 3057"/>
              <a:gd name="T3" fmla="*/ 546 h 546"/>
              <a:gd name="T4" fmla="*/ 0 w 3057"/>
              <a:gd name="T5" fmla="*/ 0 h 546"/>
              <a:gd name="T6" fmla="*/ 3057 w 3057"/>
              <a:gd name="T7" fmla="*/ 0 h 546"/>
              <a:gd name="T8" fmla="*/ 3057 w 3057"/>
              <a:gd name="T9" fmla="*/ 546 h 546"/>
              <a:gd name="T10" fmla="*/ 3057 w 3057"/>
              <a:gd name="T11" fmla="*/ 546 h 546"/>
            </a:gdLst>
            <a:ahLst/>
            <a:cxnLst>
              <a:cxn ang="0">
                <a:pos x="T0" y="T1"/>
              </a:cxn>
              <a:cxn ang="0">
                <a:pos x="T2" y="T3"/>
              </a:cxn>
              <a:cxn ang="0">
                <a:pos x="T4" y="T5"/>
              </a:cxn>
              <a:cxn ang="0">
                <a:pos x="T6" y="T7"/>
              </a:cxn>
              <a:cxn ang="0">
                <a:pos x="T8" y="T9"/>
              </a:cxn>
              <a:cxn ang="0">
                <a:pos x="T10" y="T11"/>
              </a:cxn>
            </a:cxnLst>
            <a:rect l="0" t="0" r="r" b="b"/>
            <a:pathLst>
              <a:path w="3057" h="546">
                <a:moveTo>
                  <a:pt x="3057" y="546"/>
                </a:moveTo>
                <a:lnTo>
                  <a:pt x="0" y="546"/>
                </a:lnTo>
                <a:lnTo>
                  <a:pt x="0" y="0"/>
                </a:lnTo>
                <a:lnTo>
                  <a:pt x="3057" y="0"/>
                </a:lnTo>
                <a:lnTo>
                  <a:pt x="3057" y="546"/>
                </a:lnTo>
                <a:lnTo>
                  <a:pt x="3057" y="546"/>
                </a:lnTo>
                <a:close/>
              </a:path>
            </a:pathLst>
          </a:custGeom>
          <a:solidFill>
            <a:srgbClr val="5389D6"/>
          </a:solidFill>
          <a:ln w="12798">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0" name="Text Box 190"/>
          <p:cNvSpPr txBox="1">
            <a:spLocks noChangeArrowheads="1"/>
          </p:cNvSpPr>
          <p:nvPr/>
        </p:nvSpPr>
        <p:spPr bwMode="auto">
          <a:xfrm>
            <a:off x="1073348" y="5340540"/>
            <a:ext cx="2347912" cy="420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r>
              <a:rPr lang="ja-JP" altLang="en-US" sz="500" b="1">
                <a:solidFill>
                  <a:srgbClr val="FFFFFF"/>
                </a:solidFill>
                <a:ea typeface="ＭＳ Ｐゴシック" panose="020B0600070205080204" pitchFamily="50" charset="-128"/>
              </a:rPr>
              <a:t>予約システム用</a:t>
            </a:r>
          </a:p>
          <a:p>
            <a:pPr algn="ctr" eaLnBrk="1" hangingPunct="1"/>
            <a:r>
              <a:rPr lang="ja-JP" altLang="en-US" sz="500" b="1">
                <a:solidFill>
                  <a:srgbClr val="FFFFFF"/>
                </a:solidFill>
                <a:ea typeface="ＭＳ Ｐゴシック" panose="020B0600070205080204" pitchFamily="50" charset="-128"/>
              </a:rPr>
              <a:t>仮装基盤環境</a:t>
            </a:r>
          </a:p>
          <a:p>
            <a:pPr algn="ctr" eaLnBrk="1" hangingPunct="1"/>
            <a:r>
              <a:rPr lang="ja-JP" altLang="en-US" sz="500" b="1">
                <a:solidFill>
                  <a:srgbClr val="FFFFFF"/>
                </a:solidFill>
                <a:ea typeface="ＭＳ Ｐゴシック" panose="020B0600070205080204" pitchFamily="50" charset="-128"/>
              </a:rPr>
              <a:t>（４台</a:t>
            </a:r>
            <a:r>
              <a:rPr lang="en-US" altLang="ja-JP" sz="500" b="1">
                <a:solidFill>
                  <a:srgbClr val="FFFFFF"/>
                </a:solidFill>
                <a:ea typeface="ＭＳ Ｐゴシック" panose="020B0600070205080204" pitchFamily="50" charset="-128"/>
              </a:rPr>
              <a:t>HA</a:t>
            </a:r>
            <a:r>
              <a:rPr lang="ja-JP" altLang="en-US" sz="500" b="1">
                <a:solidFill>
                  <a:srgbClr val="FFFFFF"/>
                </a:solidFill>
                <a:ea typeface="ＭＳ Ｐゴシック" panose="020B0600070205080204" pitchFamily="50" charset="-128"/>
              </a:rPr>
              <a:t>構成）</a:t>
            </a:r>
          </a:p>
        </p:txBody>
      </p:sp>
      <p:sp>
        <p:nvSpPr>
          <p:cNvPr id="211" name="Freeform 191"/>
          <p:cNvSpPr>
            <a:spLocks/>
          </p:cNvSpPr>
          <p:nvPr/>
        </p:nvSpPr>
        <p:spPr bwMode="auto">
          <a:xfrm>
            <a:off x="4102298" y="4124515"/>
            <a:ext cx="657225" cy="620712"/>
          </a:xfrm>
          <a:custGeom>
            <a:avLst/>
            <a:gdLst>
              <a:gd name="T0" fmla="*/ 822 w 822"/>
              <a:gd name="T1" fmla="*/ 0 h 777"/>
              <a:gd name="T2" fmla="*/ 0 w 822"/>
              <a:gd name="T3" fmla="*/ 777 h 777"/>
            </a:gdLst>
            <a:ahLst/>
            <a:cxnLst>
              <a:cxn ang="0">
                <a:pos x="T0" y="T1"/>
              </a:cxn>
              <a:cxn ang="0">
                <a:pos x="T2" y="T3"/>
              </a:cxn>
            </a:cxnLst>
            <a:rect l="0" t="0" r="r" b="b"/>
            <a:pathLst>
              <a:path w="822" h="777">
                <a:moveTo>
                  <a:pt x="822" y="0"/>
                </a:moveTo>
                <a:lnTo>
                  <a:pt x="0" y="777"/>
                </a:lnTo>
              </a:path>
            </a:pathLst>
          </a:custGeom>
          <a:noFill/>
          <a:ln w="12798">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2" name="Text Box 192"/>
          <p:cNvSpPr txBox="1">
            <a:spLocks noChangeArrowheads="1"/>
          </p:cNvSpPr>
          <p:nvPr/>
        </p:nvSpPr>
        <p:spPr bwMode="auto">
          <a:xfrm>
            <a:off x="4205485" y="2984690"/>
            <a:ext cx="1030288" cy="21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r>
              <a:rPr lang="en-US" altLang="ja-JP" sz="600" b="1">
                <a:solidFill>
                  <a:srgbClr val="000000"/>
                </a:solidFill>
                <a:ea typeface="ＭＳ Ｐゴシック" panose="020B0600070205080204" pitchFamily="50" charset="-128"/>
              </a:rPr>
              <a:t>HTTPS :443 REST API</a:t>
            </a:r>
          </a:p>
        </p:txBody>
      </p:sp>
      <p:sp>
        <p:nvSpPr>
          <p:cNvPr id="213" name="Freeform 193"/>
          <p:cNvSpPr>
            <a:spLocks noChangeArrowheads="1"/>
          </p:cNvSpPr>
          <p:nvPr/>
        </p:nvSpPr>
        <p:spPr bwMode="auto">
          <a:xfrm>
            <a:off x="4194373" y="4775390"/>
            <a:ext cx="63500" cy="290512"/>
          </a:xfrm>
          <a:custGeom>
            <a:avLst/>
            <a:gdLst>
              <a:gd name="T0" fmla="*/ 78 w 78"/>
              <a:gd name="T1" fmla="*/ 0 h 362"/>
              <a:gd name="T2" fmla="*/ 0 w 78"/>
              <a:gd name="T3" fmla="*/ 52 h 362"/>
              <a:gd name="T4" fmla="*/ 3 w 78"/>
              <a:gd name="T5" fmla="*/ 362 h 362"/>
              <a:gd name="T6" fmla="*/ 78 w 78"/>
              <a:gd name="T7" fmla="*/ 305 h 362"/>
              <a:gd name="T8" fmla="*/ 78 w 78"/>
              <a:gd name="T9" fmla="*/ 0 h 362"/>
              <a:gd name="T10" fmla="*/ 78 w 78"/>
              <a:gd name="T11" fmla="*/ 0 h 362"/>
              <a:gd name="T12" fmla="*/ 78 w 78"/>
              <a:gd name="T13" fmla="*/ 0 h 362"/>
            </a:gdLst>
            <a:ahLst/>
            <a:cxnLst>
              <a:cxn ang="0">
                <a:pos x="T0" y="T1"/>
              </a:cxn>
              <a:cxn ang="0">
                <a:pos x="T2" y="T3"/>
              </a:cxn>
              <a:cxn ang="0">
                <a:pos x="T4" y="T5"/>
              </a:cxn>
              <a:cxn ang="0">
                <a:pos x="T6" y="T7"/>
              </a:cxn>
              <a:cxn ang="0">
                <a:pos x="T8" y="T9"/>
              </a:cxn>
              <a:cxn ang="0">
                <a:pos x="T10" y="T11"/>
              </a:cxn>
              <a:cxn ang="0">
                <a:pos x="T12" y="T13"/>
              </a:cxn>
            </a:cxnLst>
            <a:rect l="0" t="0" r="r" b="b"/>
            <a:pathLst>
              <a:path w="78" h="362">
                <a:moveTo>
                  <a:pt x="78" y="0"/>
                </a:moveTo>
                <a:lnTo>
                  <a:pt x="0" y="52"/>
                </a:lnTo>
                <a:lnTo>
                  <a:pt x="3" y="362"/>
                </a:lnTo>
                <a:lnTo>
                  <a:pt x="78" y="305"/>
                </a:lnTo>
                <a:lnTo>
                  <a:pt x="78" y="0"/>
                </a:lnTo>
                <a:lnTo>
                  <a:pt x="78" y="0"/>
                </a:lnTo>
                <a:lnTo>
                  <a:pt x="78" y="0"/>
                </a:lnTo>
                <a:close/>
              </a:path>
            </a:pathLst>
          </a:custGeom>
          <a:solidFill>
            <a:srgbClr val="EBDDB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4" name="Freeform 194"/>
          <p:cNvSpPr>
            <a:spLocks noChangeArrowheads="1"/>
          </p:cNvSpPr>
          <p:nvPr/>
        </p:nvSpPr>
        <p:spPr bwMode="auto">
          <a:xfrm>
            <a:off x="3887985" y="4756340"/>
            <a:ext cx="309563" cy="309562"/>
          </a:xfrm>
          <a:custGeom>
            <a:avLst/>
            <a:gdLst>
              <a:gd name="T0" fmla="*/ 0 w 386"/>
              <a:gd name="T1" fmla="*/ 0 h 387"/>
              <a:gd name="T2" fmla="*/ 386 w 386"/>
              <a:gd name="T3" fmla="*/ 76 h 387"/>
              <a:gd name="T4" fmla="*/ 386 w 386"/>
              <a:gd name="T5" fmla="*/ 387 h 387"/>
              <a:gd name="T6" fmla="*/ 0 w 386"/>
              <a:gd name="T7" fmla="*/ 309 h 387"/>
              <a:gd name="T8" fmla="*/ 0 w 386"/>
              <a:gd name="T9" fmla="*/ 0 h 387"/>
              <a:gd name="T10" fmla="*/ 0 w 386"/>
              <a:gd name="T11" fmla="*/ 0 h 387"/>
              <a:gd name="T12" fmla="*/ 0 w 386"/>
              <a:gd name="T13" fmla="*/ 0 h 387"/>
            </a:gdLst>
            <a:ahLst/>
            <a:cxnLst>
              <a:cxn ang="0">
                <a:pos x="T0" y="T1"/>
              </a:cxn>
              <a:cxn ang="0">
                <a:pos x="T2" y="T3"/>
              </a:cxn>
              <a:cxn ang="0">
                <a:pos x="T4" y="T5"/>
              </a:cxn>
              <a:cxn ang="0">
                <a:pos x="T6" y="T7"/>
              </a:cxn>
              <a:cxn ang="0">
                <a:pos x="T8" y="T9"/>
              </a:cxn>
              <a:cxn ang="0">
                <a:pos x="T10" y="T11"/>
              </a:cxn>
              <a:cxn ang="0">
                <a:pos x="T12" y="T13"/>
              </a:cxn>
            </a:cxnLst>
            <a:rect l="0" t="0" r="r" b="b"/>
            <a:pathLst>
              <a:path w="386" h="387">
                <a:moveTo>
                  <a:pt x="0" y="0"/>
                </a:moveTo>
                <a:lnTo>
                  <a:pt x="386" y="76"/>
                </a:lnTo>
                <a:lnTo>
                  <a:pt x="386" y="387"/>
                </a:lnTo>
                <a:lnTo>
                  <a:pt x="0" y="309"/>
                </a:lnTo>
                <a:lnTo>
                  <a:pt x="0" y="0"/>
                </a:lnTo>
                <a:lnTo>
                  <a:pt x="0" y="0"/>
                </a:lnTo>
                <a:lnTo>
                  <a:pt x="0" y="0"/>
                </a:lnTo>
                <a:close/>
              </a:path>
            </a:pathLst>
          </a:custGeom>
          <a:solidFill>
            <a:srgbClr val="FFF0C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5" name="Freeform 195"/>
          <p:cNvSpPr>
            <a:spLocks noChangeArrowheads="1"/>
          </p:cNvSpPr>
          <p:nvPr/>
        </p:nvSpPr>
        <p:spPr bwMode="auto">
          <a:xfrm>
            <a:off x="3887985" y="4759515"/>
            <a:ext cx="23813" cy="57150"/>
          </a:xfrm>
          <a:custGeom>
            <a:avLst/>
            <a:gdLst>
              <a:gd name="T0" fmla="*/ 28 w 28"/>
              <a:gd name="T1" fmla="*/ 5 h 70"/>
              <a:gd name="T2" fmla="*/ 0 w 28"/>
              <a:gd name="T3" fmla="*/ 0 h 70"/>
              <a:gd name="T4" fmla="*/ 0 w 28"/>
              <a:gd name="T5" fmla="*/ 64 h 70"/>
              <a:gd name="T6" fmla="*/ 28 w 28"/>
              <a:gd name="T7" fmla="*/ 70 h 70"/>
              <a:gd name="T8" fmla="*/ 28 w 28"/>
              <a:gd name="T9" fmla="*/ 5 h 70"/>
              <a:gd name="T10" fmla="*/ 28 w 28"/>
              <a:gd name="T11" fmla="*/ 5 h 70"/>
              <a:gd name="T12" fmla="*/ 28 w 28"/>
              <a:gd name="T13" fmla="*/ 5 h 70"/>
            </a:gdLst>
            <a:ahLst/>
            <a:cxnLst>
              <a:cxn ang="0">
                <a:pos x="T0" y="T1"/>
              </a:cxn>
              <a:cxn ang="0">
                <a:pos x="T2" y="T3"/>
              </a:cxn>
              <a:cxn ang="0">
                <a:pos x="T4" y="T5"/>
              </a:cxn>
              <a:cxn ang="0">
                <a:pos x="T6" y="T7"/>
              </a:cxn>
              <a:cxn ang="0">
                <a:pos x="T8" y="T9"/>
              </a:cxn>
              <a:cxn ang="0">
                <a:pos x="T10" y="T11"/>
              </a:cxn>
              <a:cxn ang="0">
                <a:pos x="T12" y="T13"/>
              </a:cxn>
            </a:cxnLst>
            <a:rect l="0" t="0" r="r" b="b"/>
            <a:pathLst>
              <a:path w="28" h="70">
                <a:moveTo>
                  <a:pt x="28" y="5"/>
                </a:moveTo>
                <a:lnTo>
                  <a:pt x="0" y="0"/>
                </a:lnTo>
                <a:lnTo>
                  <a:pt x="0" y="64"/>
                </a:lnTo>
                <a:lnTo>
                  <a:pt x="28" y="70"/>
                </a:lnTo>
                <a:lnTo>
                  <a:pt x="28" y="5"/>
                </a:lnTo>
                <a:lnTo>
                  <a:pt x="28" y="5"/>
                </a:lnTo>
                <a:lnTo>
                  <a:pt x="28" y="5"/>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6" name="Freeform 196"/>
          <p:cNvSpPr>
            <a:spLocks noChangeArrowheads="1"/>
          </p:cNvSpPr>
          <p:nvPr/>
        </p:nvSpPr>
        <p:spPr bwMode="auto">
          <a:xfrm>
            <a:off x="4092773" y="4994465"/>
            <a:ext cx="104775" cy="71437"/>
          </a:xfrm>
          <a:custGeom>
            <a:avLst/>
            <a:gdLst>
              <a:gd name="T0" fmla="*/ 0 w 131"/>
              <a:gd name="T1" fmla="*/ 0 h 89"/>
              <a:gd name="T2" fmla="*/ 0 w 131"/>
              <a:gd name="T3" fmla="*/ 63 h 89"/>
              <a:gd name="T4" fmla="*/ 131 w 131"/>
              <a:gd name="T5" fmla="*/ 89 h 89"/>
              <a:gd name="T6" fmla="*/ 131 w 131"/>
              <a:gd name="T7" fmla="*/ 25 h 89"/>
              <a:gd name="T8" fmla="*/ 0 w 131"/>
              <a:gd name="T9" fmla="*/ 0 h 89"/>
              <a:gd name="T10" fmla="*/ 0 w 131"/>
              <a:gd name="T11" fmla="*/ 0 h 89"/>
              <a:gd name="T12" fmla="*/ 0 w 131"/>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31" h="89">
                <a:moveTo>
                  <a:pt x="0" y="0"/>
                </a:moveTo>
                <a:lnTo>
                  <a:pt x="0" y="63"/>
                </a:lnTo>
                <a:lnTo>
                  <a:pt x="131" y="89"/>
                </a:lnTo>
                <a:lnTo>
                  <a:pt x="131" y="25"/>
                </a:lnTo>
                <a:lnTo>
                  <a:pt x="0" y="0"/>
                </a:lnTo>
                <a:lnTo>
                  <a:pt x="0" y="0"/>
                </a:lnTo>
                <a:lnTo>
                  <a:pt x="0" y="0"/>
                </a:lnTo>
                <a:close/>
              </a:path>
            </a:pathLst>
          </a:custGeom>
          <a:solidFill>
            <a:srgbClr val="A4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7" name="Freeform 197"/>
          <p:cNvSpPr>
            <a:spLocks noChangeArrowheads="1"/>
          </p:cNvSpPr>
          <p:nvPr/>
        </p:nvSpPr>
        <p:spPr bwMode="auto">
          <a:xfrm>
            <a:off x="3981648" y="4972240"/>
            <a:ext cx="95250" cy="69850"/>
          </a:xfrm>
          <a:custGeom>
            <a:avLst/>
            <a:gdLst>
              <a:gd name="T0" fmla="*/ 0 w 118"/>
              <a:gd name="T1" fmla="*/ 0 h 87"/>
              <a:gd name="T2" fmla="*/ 0 w 118"/>
              <a:gd name="T3" fmla="*/ 63 h 87"/>
              <a:gd name="T4" fmla="*/ 118 w 118"/>
              <a:gd name="T5" fmla="*/ 87 h 87"/>
              <a:gd name="T6" fmla="*/ 118 w 118"/>
              <a:gd name="T7" fmla="*/ 23 h 87"/>
              <a:gd name="T8" fmla="*/ 0 w 118"/>
              <a:gd name="T9" fmla="*/ 0 h 87"/>
              <a:gd name="T10" fmla="*/ 0 w 118"/>
              <a:gd name="T11" fmla="*/ 0 h 87"/>
              <a:gd name="T12" fmla="*/ 0 w 118"/>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118" h="87">
                <a:moveTo>
                  <a:pt x="0" y="0"/>
                </a:moveTo>
                <a:lnTo>
                  <a:pt x="0" y="63"/>
                </a:lnTo>
                <a:lnTo>
                  <a:pt x="118" y="87"/>
                </a:lnTo>
                <a:lnTo>
                  <a:pt x="118" y="23"/>
                </a:lnTo>
                <a:lnTo>
                  <a:pt x="0" y="0"/>
                </a:lnTo>
                <a:lnTo>
                  <a:pt x="0" y="0"/>
                </a:lnTo>
                <a:lnTo>
                  <a:pt x="0" y="0"/>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8" name="Freeform 198"/>
          <p:cNvSpPr>
            <a:spLocks noChangeArrowheads="1"/>
          </p:cNvSpPr>
          <p:nvPr/>
        </p:nvSpPr>
        <p:spPr bwMode="auto">
          <a:xfrm>
            <a:off x="3887985" y="4954777"/>
            <a:ext cx="77788" cy="65088"/>
          </a:xfrm>
          <a:custGeom>
            <a:avLst/>
            <a:gdLst>
              <a:gd name="T0" fmla="*/ 97 w 97"/>
              <a:gd name="T1" fmla="*/ 19 h 82"/>
              <a:gd name="T2" fmla="*/ 0 w 97"/>
              <a:gd name="T3" fmla="*/ 0 h 82"/>
              <a:gd name="T4" fmla="*/ 0 w 97"/>
              <a:gd name="T5" fmla="*/ 63 h 82"/>
              <a:gd name="T6" fmla="*/ 97 w 97"/>
              <a:gd name="T7" fmla="*/ 82 h 82"/>
              <a:gd name="T8" fmla="*/ 97 w 97"/>
              <a:gd name="T9" fmla="*/ 19 h 82"/>
              <a:gd name="T10" fmla="*/ 97 w 97"/>
              <a:gd name="T11" fmla="*/ 19 h 82"/>
              <a:gd name="T12" fmla="*/ 97 w 97"/>
              <a:gd name="T13" fmla="*/ 19 h 82"/>
            </a:gdLst>
            <a:ahLst/>
            <a:cxnLst>
              <a:cxn ang="0">
                <a:pos x="T0" y="T1"/>
              </a:cxn>
              <a:cxn ang="0">
                <a:pos x="T2" y="T3"/>
              </a:cxn>
              <a:cxn ang="0">
                <a:pos x="T4" y="T5"/>
              </a:cxn>
              <a:cxn ang="0">
                <a:pos x="T6" y="T7"/>
              </a:cxn>
              <a:cxn ang="0">
                <a:pos x="T8" y="T9"/>
              </a:cxn>
              <a:cxn ang="0">
                <a:pos x="T10" y="T11"/>
              </a:cxn>
              <a:cxn ang="0">
                <a:pos x="T12" y="T13"/>
              </a:cxn>
            </a:cxnLst>
            <a:rect l="0" t="0" r="r" b="b"/>
            <a:pathLst>
              <a:path w="97" h="82">
                <a:moveTo>
                  <a:pt x="97" y="19"/>
                </a:moveTo>
                <a:lnTo>
                  <a:pt x="0" y="0"/>
                </a:lnTo>
                <a:lnTo>
                  <a:pt x="0" y="63"/>
                </a:lnTo>
                <a:lnTo>
                  <a:pt x="97" y="82"/>
                </a:lnTo>
                <a:lnTo>
                  <a:pt x="97" y="19"/>
                </a:lnTo>
                <a:lnTo>
                  <a:pt x="97" y="19"/>
                </a:lnTo>
                <a:lnTo>
                  <a:pt x="97" y="19"/>
                </a:lnTo>
                <a:close/>
              </a:path>
            </a:pathLst>
          </a:custGeom>
          <a:solidFill>
            <a:srgbClr val="A4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9" name="Freeform 199"/>
          <p:cNvSpPr>
            <a:spLocks noChangeArrowheads="1"/>
          </p:cNvSpPr>
          <p:nvPr/>
        </p:nvSpPr>
        <p:spPr bwMode="auto">
          <a:xfrm>
            <a:off x="4197548" y="4969065"/>
            <a:ext cx="60325" cy="96837"/>
          </a:xfrm>
          <a:custGeom>
            <a:avLst/>
            <a:gdLst>
              <a:gd name="T0" fmla="*/ 75 w 75"/>
              <a:gd name="T1" fmla="*/ 0 h 122"/>
              <a:gd name="T2" fmla="*/ 75 w 75"/>
              <a:gd name="T3" fmla="*/ 63 h 122"/>
              <a:gd name="T4" fmla="*/ 0 w 75"/>
              <a:gd name="T5" fmla="*/ 122 h 122"/>
              <a:gd name="T6" fmla="*/ 0 w 75"/>
              <a:gd name="T7" fmla="*/ 57 h 122"/>
              <a:gd name="T8" fmla="*/ 75 w 75"/>
              <a:gd name="T9" fmla="*/ 0 h 122"/>
              <a:gd name="T10" fmla="*/ 75 w 75"/>
              <a:gd name="T11" fmla="*/ 0 h 122"/>
              <a:gd name="T12" fmla="*/ 75 w 75"/>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75" h="122">
                <a:moveTo>
                  <a:pt x="75" y="0"/>
                </a:moveTo>
                <a:lnTo>
                  <a:pt x="75" y="63"/>
                </a:lnTo>
                <a:lnTo>
                  <a:pt x="0" y="122"/>
                </a:lnTo>
                <a:lnTo>
                  <a:pt x="0" y="57"/>
                </a:lnTo>
                <a:lnTo>
                  <a:pt x="75" y="0"/>
                </a:lnTo>
                <a:lnTo>
                  <a:pt x="75" y="0"/>
                </a:lnTo>
                <a:lnTo>
                  <a:pt x="75" y="0"/>
                </a:lnTo>
                <a:close/>
              </a:path>
            </a:pathLst>
          </a:custGeom>
          <a:solidFill>
            <a:srgbClr val="95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0" name="Freeform 200"/>
          <p:cNvSpPr>
            <a:spLocks noChangeArrowheads="1"/>
          </p:cNvSpPr>
          <p:nvPr/>
        </p:nvSpPr>
        <p:spPr bwMode="auto">
          <a:xfrm>
            <a:off x="4197548" y="4903977"/>
            <a:ext cx="60325" cy="96838"/>
          </a:xfrm>
          <a:custGeom>
            <a:avLst/>
            <a:gdLst>
              <a:gd name="T0" fmla="*/ 75 w 75"/>
              <a:gd name="T1" fmla="*/ 0 h 122"/>
              <a:gd name="T2" fmla="*/ 75 w 75"/>
              <a:gd name="T3" fmla="*/ 63 h 122"/>
              <a:gd name="T4" fmla="*/ 0 w 75"/>
              <a:gd name="T5" fmla="*/ 122 h 122"/>
              <a:gd name="T6" fmla="*/ 0 w 75"/>
              <a:gd name="T7" fmla="*/ 57 h 122"/>
              <a:gd name="T8" fmla="*/ 75 w 75"/>
              <a:gd name="T9" fmla="*/ 0 h 122"/>
              <a:gd name="T10" fmla="*/ 75 w 75"/>
              <a:gd name="T11" fmla="*/ 0 h 122"/>
              <a:gd name="T12" fmla="*/ 75 w 75"/>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75" h="122">
                <a:moveTo>
                  <a:pt x="75" y="0"/>
                </a:moveTo>
                <a:lnTo>
                  <a:pt x="75" y="63"/>
                </a:lnTo>
                <a:lnTo>
                  <a:pt x="0" y="122"/>
                </a:lnTo>
                <a:lnTo>
                  <a:pt x="0" y="57"/>
                </a:lnTo>
                <a:lnTo>
                  <a:pt x="75" y="0"/>
                </a:lnTo>
                <a:lnTo>
                  <a:pt x="75" y="0"/>
                </a:lnTo>
                <a:lnTo>
                  <a:pt x="75" y="0"/>
                </a:lnTo>
                <a:close/>
              </a:path>
            </a:pathLst>
          </a:custGeom>
          <a:solidFill>
            <a:srgbClr val="95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1" name="Freeform 201"/>
          <p:cNvSpPr>
            <a:spLocks noChangeArrowheads="1"/>
          </p:cNvSpPr>
          <p:nvPr/>
        </p:nvSpPr>
        <p:spPr bwMode="auto">
          <a:xfrm>
            <a:off x="4197548" y="4840477"/>
            <a:ext cx="60325" cy="96838"/>
          </a:xfrm>
          <a:custGeom>
            <a:avLst/>
            <a:gdLst>
              <a:gd name="T0" fmla="*/ 75 w 75"/>
              <a:gd name="T1" fmla="*/ 0 h 122"/>
              <a:gd name="T2" fmla="*/ 75 w 75"/>
              <a:gd name="T3" fmla="*/ 63 h 122"/>
              <a:gd name="T4" fmla="*/ 0 w 75"/>
              <a:gd name="T5" fmla="*/ 122 h 122"/>
              <a:gd name="T6" fmla="*/ 0 w 75"/>
              <a:gd name="T7" fmla="*/ 57 h 122"/>
              <a:gd name="T8" fmla="*/ 75 w 75"/>
              <a:gd name="T9" fmla="*/ 0 h 122"/>
              <a:gd name="T10" fmla="*/ 75 w 75"/>
              <a:gd name="T11" fmla="*/ 0 h 122"/>
              <a:gd name="T12" fmla="*/ 75 w 75"/>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75" h="122">
                <a:moveTo>
                  <a:pt x="75" y="0"/>
                </a:moveTo>
                <a:lnTo>
                  <a:pt x="75" y="63"/>
                </a:lnTo>
                <a:lnTo>
                  <a:pt x="0" y="122"/>
                </a:lnTo>
                <a:lnTo>
                  <a:pt x="0" y="57"/>
                </a:lnTo>
                <a:lnTo>
                  <a:pt x="75" y="0"/>
                </a:lnTo>
                <a:lnTo>
                  <a:pt x="75" y="0"/>
                </a:lnTo>
                <a:lnTo>
                  <a:pt x="75" y="0"/>
                </a:lnTo>
                <a:close/>
              </a:path>
            </a:pathLst>
          </a:custGeom>
          <a:solidFill>
            <a:srgbClr val="95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2" name="Freeform 202"/>
          <p:cNvSpPr>
            <a:spLocks noChangeArrowheads="1"/>
          </p:cNvSpPr>
          <p:nvPr/>
        </p:nvSpPr>
        <p:spPr bwMode="auto">
          <a:xfrm>
            <a:off x="4092773" y="4865877"/>
            <a:ext cx="104775" cy="71438"/>
          </a:xfrm>
          <a:custGeom>
            <a:avLst/>
            <a:gdLst>
              <a:gd name="T0" fmla="*/ 0 w 131"/>
              <a:gd name="T1" fmla="*/ 0 h 89"/>
              <a:gd name="T2" fmla="*/ 0 w 131"/>
              <a:gd name="T3" fmla="*/ 63 h 89"/>
              <a:gd name="T4" fmla="*/ 131 w 131"/>
              <a:gd name="T5" fmla="*/ 89 h 89"/>
              <a:gd name="T6" fmla="*/ 131 w 131"/>
              <a:gd name="T7" fmla="*/ 25 h 89"/>
              <a:gd name="T8" fmla="*/ 0 w 131"/>
              <a:gd name="T9" fmla="*/ 0 h 89"/>
              <a:gd name="T10" fmla="*/ 0 w 131"/>
              <a:gd name="T11" fmla="*/ 0 h 89"/>
              <a:gd name="T12" fmla="*/ 0 w 131"/>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31" h="89">
                <a:moveTo>
                  <a:pt x="0" y="0"/>
                </a:moveTo>
                <a:lnTo>
                  <a:pt x="0" y="63"/>
                </a:lnTo>
                <a:lnTo>
                  <a:pt x="131" y="89"/>
                </a:lnTo>
                <a:lnTo>
                  <a:pt x="131" y="25"/>
                </a:lnTo>
                <a:lnTo>
                  <a:pt x="0" y="0"/>
                </a:lnTo>
                <a:lnTo>
                  <a:pt x="0" y="0"/>
                </a:lnTo>
                <a:lnTo>
                  <a:pt x="0" y="0"/>
                </a:lnTo>
                <a:close/>
              </a:path>
            </a:pathLst>
          </a:custGeom>
          <a:solidFill>
            <a:srgbClr val="A4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3" name="Freeform 203"/>
          <p:cNvSpPr>
            <a:spLocks noChangeArrowheads="1"/>
          </p:cNvSpPr>
          <p:nvPr/>
        </p:nvSpPr>
        <p:spPr bwMode="auto">
          <a:xfrm>
            <a:off x="3981648" y="4843652"/>
            <a:ext cx="95250" cy="69850"/>
          </a:xfrm>
          <a:custGeom>
            <a:avLst/>
            <a:gdLst>
              <a:gd name="T0" fmla="*/ 0 w 118"/>
              <a:gd name="T1" fmla="*/ 0 h 87"/>
              <a:gd name="T2" fmla="*/ 0 w 118"/>
              <a:gd name="T3" fmla="*/ 63 h 87"/>
              <a:gd name="T4" fmla="*/ 118 w 118"/>
              <a:gd name="T5" fmla="*/ 87 h 87"/>
              <a:gd name="T6" fmla="*/ 118 w 118"/>
              <a:gd name="T7" fmla="*/ 23 h 87"/>
              <a:gd name="T8" fmla="*/ 0 w 118"/>
              <a:gd name="T9" fmla="*/ 0 h 87"/>
              <a:gd name="T10" fmla="*/ 0 w 118"/>
              <a:gd name="T11" fmla="*/ 0 h 87"/>
              <a:gd name="T12" fmla="*/ 0 w 118"/>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118" h="87">
                <a:moveTo>
                  <a:pt x="0" y="0"/>
                </a:moveTo>
                <a:lnTo>
                  <a:pt x="0" y="63"/>
                </a:lnTo>
                <a:lnTo>
                  <a:pt x="118" y="87"/>
                </a:lnTo>
                <a:lnTo>
                  <a:pt x="118" y="23"/>
                </a:lnTo>
                <a:lnTo>
                  <a:pt x="0" y="0"/>
                </a:lnTo>
                <a:lnTo>
                  <a:pt x="0" y="0"/>
                </a:lnTo>
                <a:lnTo>
                  <a:pt x="0" y="0"/>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4" name="Freeform 204"/>
          <p:cNvSpPr>
            <a:spLocks noChangeArrowheads="1"/>
          </p:cNvSpPr>
          <p:nvPr/>
        </p:nvSpPr>
        <p:spPr bwMode="auto">
          <a:xfrm>
            <a:off x="3887985" y="4826190"/>
            <a:ext cx="77788" cy="65087"/>
          </a:xfrm>
          <a:custGeom>
            <a:avLst/>
            <a:gdLst>
              <a:gd name="T0" fmla="*/ 97 w 97"/>
              <a:gd name="T1" fmla="*/ 19 h 82"/>
              <a:gd name="T2" fmla="*/ 0 w 97"/>
              <a:gd name="T3" fmla="*/ 0 h 82"/>
              <a:gd name="T4" fmla="*/ 0 w 97"/>
              <a:gd name="T5" fmla="*/ 63 h 82"/>
              <a:gd name="T6" fmla="*/ 97 w 97"/>
              <a:gd name="T7" fmla="*/ 82 h 82"/>
              <a:gd name="T8" fmla="*/ 97 w 97"/>
              <a:gd name="T9" fmla="*/ 19 h 82"/>
              <a:gd name="T10" fmla="*/ 97 w 97"/>
              <a:gd name="T11" fmla="*/ 19 h 82"/>
              <a:gd name="T12" fmla="*/ 97 w 97"/>
              <a:gd name="T13" fmla="*/ 19 h 82"/>
            </a:gdLst>
            <a:ahLst/>
            <a:cxnLst>
              <a:cxn ang="0">
                <a:pos x="T0" y="T1"/>
              </a:cxn>
              <a:cxn ang="0">
                <a:pos x="T2" y="T3"/>
              </a:cxn>
              <a:cxn ang="0">
                <a:pos x="T4" y="T5"/>
              </a:cxn>
              <a:cxn ang="0">
                <a:pos x="T6" y="T7"/>
              </a:cxn>
              <a:cxn ang="0">
                <a:pos x="T8" y="T9"/>
              </a:cxn>
              <a:cxn ang="0">
                <a:pos x="T10" y="T11"/>
              </a:cxn>
              <a:cxn ang="0">
                <a:pos x="T12" y="T13"/>
              </a:cxn>
            </a:cxnLst>
            <a:rect l="0" t="0" r="r" b="b"/>
            <a:pathLst>
              <a:path w="97" h="82">
                <a:moveTo>
                  <a:pt x="97" y="19"/>
                </a:moveTo>
                <a:lnTo>
                  <a:pt x="0" y="0"/>
                </a:lnTo>
                <a:lnTo>
                  <a:pt x="0" y="63"/>
                </a:lnTo>
                <a:lnTo>
                  <a:pt x="97" y="82"/>
                </a:lnTo>
                <a:lnTo>
                  <a:pt x="97" y="19"/>
                </a:lnTo>
                <a:lnTo>
                  <a:pt x="97" y="19"/>
                </a:lnTo>
                <a:lnTo>
                  <a:pt x="97" y="19"/>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5" name="Freeform 205"/>
          <p:cNvSpPr>
            <a:spLocks noChangeArrowheads="1"/>
          </p:cNvSpPr>
          <p:nvPr/>
        </p:nvSpPr>
        <p:spPr bwMode="auto">
          <a:xfrm>
            <a:off x="4143573" y="4764277"/>
            <a:ext cx="114300" cy="79375"/>
          </a:xfrm>
          <a:custGeom>
            <a:avLst/>
            <a:gdLst>
              <a:gd name="T0" fmla="*/ 73 w 143"/>
              <a:gd name="T1" fmla="*/ 0 h 98"/>
              <a:gd name="T2" fmla="*/ 0 w 143"/>
              <a:gd name="T3" fmla="*/ 55 h 98"/>
              <a:gd name="T4" fmla="*/ 38 w 143"/>
              <a:gd name="T5" fmla="*/ 85 h 98"/>
              <a:gd name="T6" fmla="*/ 73 w 143"/>
              <a:gd name="T7" fmla="*/ 98 h 98"/>
              <a:gd name="T8" fmla="*/ 143 w 143"/>
              <a:gd name="T9" fmla="*/ 14 h 98"/>
              <a:gd name="T10" fmla="*/ 73 w 143"/>
              <a:gd name="T11" fmla="*/ 0 h 98"/>
              <a:gd name="T12" fmla="*/ 73 w 143"/>
              <a:gd name="T13" fmla="*/ 0 h 98"/>
              <a:gd name="T14" fmla="*/ 73 w 14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3" h="98">
                <a:moveTo>
                  <a:pt x="73" y="0"/>
                </a:moveTo>
                <a:lnTo>
                  <a:pt x="0" y="55"/>
                </a:lnTo>
                <a:lnTo>
                  <a:pt x="38" y="85"/>
                </a:lnTo>
                <a:lnTo>
                  <a:pt x="73" y="98"/>
                </a:lnTo>
                <a:lnTo>
                  <a:pt x="143" y="14"/>
                </a:lnTo>
                <a:lnTo>
                  <a:pt x="73" y="0"/>
                </a:lnTo>
                <a:lnTo>
                  <a:pt x="73" y="0"/>
                </a:lnTo>
                <a:lnTo>
                  <a:pt x="73" y="0"/>
                </a:lnTo>
                <a:close/>
              </a:path>
            </a:pathLst>
          </a:custGeom>
          <a:solidFill>
            <a:srgbClr val="9E323A"/>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6" name="Freeform 206"/>
          <p:cNvSpPr>
            <a:spLocks noChangeArrowheads="1"/>
          </p:cNvSpPr>
          <p:nvPr/>
        </p:nvSpPr>
        <p:spPr bwMode="auto">
          <a:xfrm>
            <a:off x="4197548" y="4775390"/>
            <a:ext cx="60325" cy="96837"/>
          </a:xfrm>
          <a:custGeom>
            <a:avLst/>
            <a:gdLst>
              <a:gd name="T0" fmla="*/ 75 w 75"/>
              <a:gd name="T1" fmla="*/ 0 h 121"/>
              <a:gd name="T2" fmla="*/ 75 w 75"/>
              <a:gd name="T3" fmla="*/ 62 h 121"/>
              <a:gd name="T4" fmla="*/ 0 w 75"/>
              <a:gd name="T5" fmla="*/ 121 h 121"/>
              <a:gd name="T6" fmla="*/ 0 w 75"/>
              <a:gd name="T7" fmla="*/ 54 h 121"/>
              <a:gd name="T8" fmla="*/ 75 w 75"/>
              <a:gd name="T9" fmla="*/ 0 h 121"/>
              <a:gd name="T10" fmla="*/ 75 w 75"/>
              <a:gd name="T11" fmla="*/ 0 h 121"/>
              <a:gd name="T12" fmla="*/ 75 w 75"/>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75" h="121">
                <a:moveTo>
                  <a:pt x="75" y="0"/>
                </a:moveTo>
                <a:lnTo>
                  <a:pt x="75" y="62"/>
                </a:lnTo>
                <a:lnTo>
                  <a:pt x="0" y="121"/>
                </a:lnTo>
                <a:lnTo>
                  <a:pt x="0" y="54"/>
                </a:lnTo>
                <a:lnTo>
                  <a:pt x="75" y="0"/>
                </a:lnTo>
                <a:lnTo>
                  <a:pt x="75" y="0"/>
                </a:lnTo>
                <a:lnTo>
                  <a:pt x="75" y="0"/>
                </a:lnTo>
                <a:close/>
              </a:path>
            </a:pathLst>
          </a:custGeom>
          <a:solidFill>
            <a:srgbClr val="95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7" name="Freeform 207"/>
          <p:cNvSpPr>
            <a:spLocks noChangeArrowheads="1"/>
          </p:cNvSpPr>
          <p:nvPr/>
        </p:nvSpPr>
        <p:spPr bwMode="auto">
          <a:xfrm>
            <a:off x="3887985" y="4718240"/>
            <a:ext cx="85725" cy="47625"/>
          </a:xfrm>
          <a:custGeom>
            <a:avLst/>
            <a:gdLst>
              <a:gd name="T0" fmla="*/ 73 w 106"/>
              <a:gd name="T1" fmla="*/ 0 h 59"/>
              <a:gd name="T2" fmla="*/ 0 w 106"/>
              <a:gd name="T3" fmla="*/ 52 h 59"/>
              <a:gd name="T4" fmla="*/ 27 w 106"/>
              <a:gd name="T5" fmla="*/ 59 h 59"/>
              <a:gd name="T6" fmla="*/ 106 w 106"/>
              <a:gd name="T7" fmla="*/ 4 h 59"/>
              <a:gd name="T8" fmla="*/ 73 w 106"/>
              <a:gd name="T9" fmla="*/ 0 h 59"/>
              <a:gd name="T10" fmla="*/ 73 w 106"/>
              <a:gd name="T11" fmla="*/ 0 h 59"/>
              <a:gd name="T12" fmla="*/ 73 w 106"/>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106" h="59">
                <a:moveTo>
                  <a:pt x="73" y="0"/>
                </a:moveTo>
                <a:lnTo>
                  <a:pt x="0" y="52"/>
                </a:lnTo>
                <a:lnTo>
                  <a:pt x="27" y="59"/>
                </a:lnTo>
                <a:lnTo>
                  <a:pt x="106" y="4"/>
                </a:lnTo>
                <a:lnTo>
                  <a:pt x="73" y="0"/>
                </a:lnTo>
                <a:lnTo>
                  <a:pt x="73" y="0"/>
                </a:lnTo>
                <a:lnTo>
                  <a:pt x="73" y="0"/>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8" name="Freeform 208"/>
          <p:cNvSpPr>
            <a:spLocks noChangeArrowheads="1"/>
          </p:cNvSpPr>
          <p:nvPr/>
        </p:nvSpPr>
        <p:spPr bwMode="auto">
          <a:xfrm>
            <a:off x="4035623" y="4743640"/>
            <a:ext cx="150812" cy="68262"/>
          </a:xfrm>
          <a:custGeom>
            <a:avLst/>
            <a:gdLst>
              <a:gd name="T0" fmla="*/ 73 w 187"/>
              <a:gd name="T1" fmla="*/ 0 h 85"/>
              <a:gd name="T2" fmla="*/ 0 w 187"/>
              <a:gd name="T3" fmla="*/ 55 h 85"/>
              <a:gd name="T4" fmla="*/ 53 w 187"/>
              <a:gd name="T5" fmla="*/ 85 h 85"/>
              <a:gd name="T6" fmla="*/ 113 w 187"/>
              <a:gd name="T7" fmla="*/ 78 h 85"/>
              <a:gd name="T8" fmla="*/ 187 w 187"/>
              <a:gd name="T9" fmla="*/ 22 h 85"/>
              <a:gd name="T10" fmla="*/ 73 w 187"/>
              <a:gd name="T11" fmla="*/ 0 h 85"/>
              <a:gd name="T12" fmla="*/ 73 w 187"/>
              <a:gd name="T13" fmla="*/ 0 h 85"/>
              <a:gd name="T14" fmla="*/ 73 w 18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 h="85">
                <a:moveTo>
                  <a:pt x="73" y="0"/>
                </a:moveTo>
                <a:lnTo>
                  <a:pt x="0" y="55"/>
                </a:lnTo>
                <a:lnTo>
                  <a:pt x="53" y="85"/>
                </a:lnTo>
                <a:lnTo>
                  <a:pt x="113" y="78"/>
                </a:lnTo>
                <a:lnTo>
                  <a:pt x="187" y="22"/>
                </a:lnTo>
                <a:lnTo>
                  <a:pt x="73" y="0"/>
                </a:lnTo>
                <a:lnTo>
                  <a:pt x="73" y="0"/>
                </a:lnTo>
                <a:lnTo>
                  <a:pt x="73" y="0"/>
                </a:lnTo>
                <a:close/>
              </a:path>
            </a:pathLst>
          </a:custGeom>
          <a:solidFill>
            <a:srgbClr val="B53037"/>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9" name="Freeform 209"/>
          <p:cNvSpPr>
            <a:spLocks noChangeArrowheads="1"/>
          </p:cNvSpPr>
          <p:nvPr/>
        </p:nvSpPr>
        <p:spPr bwMode="auto">
          <a:xfrm>
            <a:off x="3927673" y="4724590"/>
            <a:ext cx="149225" cy="68262"/>
          </a:xfrm>
          <a:custGeom>
            <a:avLst/>
            <a:gdLst>
              <a:gd name="T0" fmla="*/ 71 w 185"/>
              <a:gd name="T1" fmla="*/ 0 h 85"/>
              <a:gd name="T2" fmla="*/ 0 w 185"/>
              <a:gd name="T3" fmla="*/ 52 h 85"/>
              <a:gd name="T4" fmla="*/ 57 w 185"/>
              <a:gd name="T5" fmla="*/ 85 h 85"/>
              <a:gd name="T6" fmla="*/ 113 w 185"/>
              <a:gd name="T7" fmla="*/ 75 h 85"/>
              <a:gd name="T8" fmla="*/ 185 w 185"/>
              <a:gd name="T9" fmla="*/ 22 h 85"/>
              <a:gd name="T10" fmla="*/ 71 w 185"/>
              <a:gd name="T11" fmla="*/ 0 h 85"/>
              <a:gd name="T12" fmla="*/ 71 w 185"/>
              <a:gd name="T13" fmla="*/ 0 h 85"/>
              <a:gd name="T14" fmla="*/ 71 w 185"/>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5" h="85">
                <a:moveTo>
                  <a:pt x="71" y="0"/>
                </a:moveTo>
                <a:lnTo>
                  <a:pt x="0" y="52"/>
                </a:lnTo>
                <a:lnTo>
                  <a:pt x="57" y="85"/>
                </a:lnTo>
                <a:lnTo>
                  <a:pt x="113" y="75"/>
                </a:lnTo>
                <a:lnTo>
                  <a:pt x="185" y="22"/>
                </a:lnTo>
                <a:lnTo>
                  <a:pt x="71" y="0"/>
                </a:lnTo>
                <a:lnTo>
                  <a:pt x="71" y="0"/>
                </a:lnTo>
                <a:lnTo>
                  <a:pt x="71" y="0"/>
                </a:lnTo>
                <a:close/>
              </a:path>
            </a:pathLst>
          </a:custGeom>
          <a:solidFill>
            <a:srgbClr val="B53037"/>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0" name="Freeform 210"/>
          <p:cNvSpPr>
            <a:spLocks noChangeArrowheads="1"/>
          </p:cNvSpPr>
          <p:nvPr/>
        </p:nvSpPr>
        <p:spPr bwMode="auto">
          <a:xfrm>
            <a:off x="4143573" y="4938902"/>
            <a:ext cx="53975" cy="63500"/>
          </a:xfrm>
          <a:custGeom>
            <a:avLst/>
            <a:gdLst>
              <a:gd name="T0" fmla="*/ 0 w 67"/>
              <a:gd name="T1" fmla="*/ 0 h 79"/>
              <a:gd name="T2" fmla="*/ 0 w 67"/>
              <a:gd name="T3" fmla="*/ 65 h 79"/>
              <a:gd name="T4" fmla="*/ 67 w 67"/>
              <a:gd name="T5" fmla="*/ 79 h 79"/>
              <a:gd name="T6" fmla="*/ 67 w 67"/>
              <a:gd name="T7" fmla="*/ 13 h 79"/>
              <a:gd name="T8" fmla="*/ 0 w 67"/>
              <a:gd name="T9" fmla="*/ 0 h 79"/>
              <a:gd name="T10" fmla="*/ 0 w 67"/>
              <a:gd name="T11" fmla="*/ 0 h 79"/>
              <a:gd name="T12" fmla="*/ 0 w 67"/>
              <a:gd name="T13" fmla="*/ 0 h 79"/>
            </a:gdLst>
            <a:ahLst/>
            <a:cxnLst>
              <a:cxn ang="0">
                <a:pos x="T0" y="T1"/>
              </a:cxn>
              <a:cxn ang="0">
                <a:pos x="T2" y="T3"/>
              </a:cxn>
              <a:cxn ang="0">
                <a:pos x="T4" y="T5"/>
              </a:cxn>
              <a:cxn ang="0">
                <a:pos x="T6" y="T7"/>
              </a:cxn>
              <a:cxn ang="0">
                <a:pos x="T8" y="T9"/>
              </a:cxn>
              <a:cxn ang="0">
                <a:pos x="T10" y="T11"/>
              </a:cxn>
              <a:cxn ang="0">
                <a:pos x="T12" y="T13"/>
              </a:cxn>
            </a:cxnLst>
            <a:rect l="0" t="0" r="r" b="b"/>
            <a:pathLst>
              <a:path w="67" h="79">
                <a:moveTo>
                  <a:pt x="0" y="0"/>
                </a:moveTo>
                <a:lnTo>
                  <a:pt x="0" y="65"/>
                </a:lnTo>
                <a:lnTo>
                  <a:pt x="67" y="79"/>
                </a:lnTo>
                <a:lnTo>
                  <a:pt x="67" y="13"/>
                </a:lnTo>
                <a:lnTo>
                  <a:pt x="0" y="0"/>
                </a:lnTo>
                <a:lnTo>
                  <a:pt x="0" y="0"/>
                </a:lnTo>
                <a:lnTo>
                  <a:pt x="0" y="0"/>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1" name="Freeform 211"/>
          <p:cNvSpPr>
            <a:spLocks noChangeArrowheads="1"/>
          </p:cNvSpPr>
          <p:nvPr/>
        </p:nvSpPr>
        <p:spPr bwMode="auto">
          <a:xfrm>
            <a:off x="4035623" y="4918265"/>
            <a:ext cx="92075" cy="69850"/>
          </a:xfrm>
          <a:custGeom>
            <a:avLst/>
            <a:gdLst>
              <a:gd name="T0" fmla="*/ 0 w 114"/>
              <a:gd name="T1" fmla="*/ 0 h 88"/>
              <a:gd name="T2" fmla="*/ 0 w 114"/>
              <a:gd name="T3" fmla="*/ 65 h 88"/>
              <a:gd name="T4" fmla="*/ 114 w 114"/>
              <a:gd name="T5" fmla="*/ 88 h 88"/>
              <a:gd name="T6" fmla="*/ 114 w 114"/>
              <a:gd name="T7" fmla="*/ 22 h 88"/>
              <a:gd name="T8" fmla="*/ 0 w 114"/>
              <a:gd name="T9" fmla="*/ 0 h 88"/>
              <a:gd name="T10" fmla="*/ 0 w 114"/>
              <a:gd name="T11" fmla="*/ 0 h 88"/>
              <a:gd name="T12" fmla="*/ 0 w 114"/>
              <a:gd name="T13" fmla="*/ 0 h 88"/>
            </a:gdLst>
            <a:ahLst/>
            <a:cxnLst>
              <a:cxn ang="0">
                <a:pos x="T0" y="T1"/>
              </a:cxn>
              <a:cxn ang="0">
                <a:pos x="T2" y="T3"/>
              </a:cxn>
              <a:cxn ang="0">
                <a:pos x="T4" y="T5"/>
              </a:cxn>
              <a:cxn ang="0">
                <a:pos x="T6" y="T7"/>
              </a:cxn>
              <a:cxn ang="0">
                <a:pos x="T8" y="T9"/>
              </a:cxn>
              <a:cxn ang="0">
                <a:pos x="T10" y="T11"/>
              </a:cxn>
              <a:cxn ang="0">
                <a:pos x="T12" y="T13"/>
              </a:cxn>
            </a:cxnLst>
            <a:rect l="0" t="0" r="r" b="b"/>
            <a:pathLst>
              <a:path w="114" h="88">
                <a:moveTo>
                  <a:pt x="0" y="0"/>
                </a:moveTo>
                <a:lnTo>
                  <a:pt x="0" y="65"/>
                </a:lnTo>
                <a:lnTo>
                  <a:pt x="114" y="88"/>
                </a:lnTo>
                <a:lnTo>
                  <a:pt x="114" y="22"/>
                </a:lnTo>
                <a:lnTo>
                  <a:pt x="0" y="0"/>
                </a:lnTo>
                <a:lnTo>
                  <a:pt x="0" y="0"/>
                </a:lnTo>
                <a:lnTo>
                  <a:pt x="0" y="0"/>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2" name="Freeform 212"/>
          <p:cNvSpPr>
            <a:spLocks noChangeArrowheads="1"/>
          </p:cNvSpPr>
          <p:nvPr/>
        </p:nvSpPr>
        <p:spPr bwMode="auto">
          <a:xfrm>
            <a:off x="3887985" y="4889690"/>
            <a:ext cx="23813" cy="55562"/>
          </a:xfrm>
          <a:custGeom>
            <a:avLst/>
            <a:gdLst>
              <a:gd name="T0" fmla="*/ 28 w 28"/>
              <a:gd name="T1" fmla="*/ 5 h 70"/>
              <a:gd name="T2" fmla="*/ 0 w 28"/>
              <a:gd name="T3" fmla="*/ 0 h 70"/>
              <a:gd name="T4" fmla="*/ 0 w 28"/>
              <a:gd name="T5" fmla="*/ 64 h 70"/>
              <a:gd name="T6" fmla="*/ 28 w 28"/>
              <a:gd name="T7" fmla="*/ 70 h 70"/>
              <a:gd name="T8" fmla="*/ 28 w 28"/>
              <a:gd name="T9" fmla="*/ 5 h 70"/>
              <a:gd name="T10" fmla="*/ 28 w 28"/>
              <a:gd name="T11" fmla="*/ 5 h 70"/>
              <a:gd name="T12" fmla="*/ 28 w 28"/>
              <a:gd name="T13" fmla="*/ 5 h 70"/>
            </a:gdLst>
            <a:ahLst/>
            <a:cxnLst>
              <a:cxn ang="0">
                <a:pos x="T0" y="T1"/>
              </a:cxn>
              <a:cxn ang="0">
                <a:pos x="T2" y="T3"/>
              </a:cxn>
              <a:cxn ang="0">
                <a:pos x="T4" y="T5"/>
              </a:cxn>
              <a:cxn ang="0">
                <a:pos x="T6" y="T7"/>
              </a:cxn>
              <a:cxn ang="0">
                <a:pos x="T8" y="T9"/>
              </a:cxn>
              <a:cxn ang="0">
                <a:pos x="T10" y="T11"/>
              </a:cxn>
              <a:cxn ang="0">
                <a:pos x="T12" y="T13"/>
              </a:cxn>
            </a:cxnLst>
            <a:rect l="0" t="0" r="r" b="b"/>
            <a:pathLst>
              <a:path w="28" h="70">
                <a:moveTo>
                  <a:pt x="28" y="5"/>
                </a:moveTo>
                <a:lnTo>
                  <a:pt x="0" y="0"/>
                </a:lnTo>
                <a:lnTo>
                  <a:pt x="0" y="64"/>
                </a:lnTo>
                <a:lnTo>
                  <a:pt x="28" y="70"/>
                </a:lnTo>
                <a:lnTo>
                  <a:pt x="28" y="5"/>
                </a:lnTo>
                <a:lnTo>
                  <a:pt x="28" y="5"/>
                </a:lnTo>
                <a:lnTo>
                  <a:pt x="28" y="5"/>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3" name="Freeform 213"/>
          <p:cNvSpPr>
            <a:spLocks noChangeArrowheads="1"/>
          </p:cNvSpPr>
          <p:nvPr/>
        </p:nvSpPr>
        <p:spPr bwMode="auto">
          <a:xfrm>
            <a:off x="3927673" y="4896040"/>
            <a:ext cx="92075" cy="71437"/>
          </a:xfrm>
          <a:custGeom>
            <a:avLst/>
            <a:gdLst>
              <a:gd name="T0" fmla="*/ 0 w 114"/>
              <a:gd name="T1" fmla="*/ 0 h 88"/>
              <a:gd name="T2" fmla="*/ 0 w 114"/>
              <a:gd name="T3" fmla="*/ 65 h 88"/>
              <a:gd name="T4" fmla="*/ 114 w 114"/>
              <a:gd name="T5" fmla="*/ 88 h 88"/>
              <a:gd name="T6" fmla="*/ 114 w 114"/>
              <a:gd name="T7" fmla="*/ 22 h 88"/>
              <a:gd name="T8" fmla="*/ 0 w 114"/>
              <a:gd name="T9" fmla="*/ 0 h 88"/>
              <a:gd name="T10" fmla="*/ 0 w 114"/>
              <a:gd name="T11" fmla="*/ 0 h 88"/>
              <a:gd name="T12" fmla="*/ 0 w 114"/>
              <a:gd name="T13" fmla="*/ 0 h 88"/>
            </a:gdLst>
            <a:ahLst/>
            <a:cxnLst>
              <a:cxn ang="0">
                <a:pos x="T0" y="T1"/>
              </a:cxn>
              <a:cxn ang="0">
                <a:pos x="T2" y="T3"/>
              </a:cxn>
              <a:cxn ang="0">
                <a:pos x="T4" y="T5"/>
              </a:cxn>
              <a:cxn ang="0">
                <a:pos x="T6" y="T7"/>
              </a:cxn>
              <a:cxn ang="0">
                <a:pos x="T8" y="T9"/>
              </a:cxn>
              <a:cxn ang="0">
                <a:pos x="T10" y="T11"/>
              </a:cxn>
              <a:cxn ang="0">
                <a:pos x="T12" y="T13"/>
              </a:cxn>
            </a:cxnLst>
            <a:rect l="0" t="0" r="r" b="b"/>
            <a:pathLst>
              <a:path w="114" h="88">
                <a:moveTo>
                  <a:pt x="0" y="0"/>
                </a:moveTo>
                <a:lnTo>
                  <a:pt x="0" y="65"/>
                </a:lnTo>
                <a:lnTo>
                  <a:pt x="114" y="88"/>
                </a:lnTo>
                <a:lnTo>
                  <a:pt x="114" y="22"/>
                </a:lnTo>
                <a:lnTo>
                  <a:pt x="0" y="0"/>
                </a:lnTo>
                <a:lnTo>
                  <a:pt x="0" y="0"/>
                </a:lnTo>
                <a:lnTo>
                  <a:pt x="0" y="0"/>
                </a:lnTo>
                <a:close/>
              </a:path>
            </a:pathLst>
          </a:custGeom>
          <a:solidFill>
            <a:srgbClr val="A4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4" name="Freeform 214"/>
          <p:cNvSpPr>
            <a:spLocks noChangeArrowheads="1"/>
          </p:cNvSpPr>
          <p:nvPr/>
        </p:nvSpPr>
        <p:spPr bwMode="auto">
          <a:xfrm>
            <a:off x="3927673" y="4765865"/>
            <a:ext cx="92075" cy="71437"/>
          </a:xfrm>
          <a:custGeom>
            <a:avLst/>
            <a:gdLst>
              <a:gd name="T0" fmla="*/ 0 w 114"/>
              <a:gd name="T1" fmla="*/ 0 h 89"/>
              <a:gd name="T2" fmla="*/ 0 w 114"/>
              <a:gd name="T3" fmla="*/ 66 h 89"/>
              <a:gd name="T4" fmla="*/ 114 w 114"/>
              <a:gd name="T5" fmla="*/ 89 h 89"/>
              <a:gd name="T6" fmla="*/ 114 w 114"/>
              <a:gd name="T7" fmla="*/ 22 h 89"/>
              <a:gd name="T8" fmla="*/ 0 w 114"/>
              <a:gd name="T9" fmla="*/ 0 h 89"/>
              <a:gd name="T10" fmla="*/ 0 w 114"/>
              <a:gd name="T11" fmla="*/ 0 h 89"/>
              <a:gd name="T12" fmla="*/ 0 w 11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14" h="89">
                <a:moveTo>
                  <a:pt x="0" y="0"/>
                </a:moveTo>
                <a:lnTo>
                  <a:pt x="0" y="66"/>
                </a:lnTo>
                <a:lnTo>
                  <a:pt x="114" y="89"/>
                </a:lnTo>
                <a:lnTo>
                  <a:pt x="114" y="22"/>
                </a:lnTo>
                <a:lnTo>
                  <a:pt x="0" y="0"/>
                </a:lnTo>
                <a:lnTo>
                  <a:pt x="0" y="0"/>
                </a:lnTo>
                <a:lnTo>
                  <a:pt x="0" y="0"/>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5" name="Freeform 215"/>
          <p:cNvSpPr>
            <a:spLocks noChangeArrowheads="1"/>
          </p:cNvSpPr>
          <p:nvPr/>
        </p:nvSpPr>
        <p:spPr bwMode="auto">
          <a:xfrm>
            <a:off x="4035623" y="4788090"/>
            <a:ext cx="92075" cy="71437"/>
          </a:xfrm>
          <a:custGeom>
            <a:avLst/>
            <a:gdLst>
              <a:gd name="T0" fmla="*/ 0 w 114"/>
              <a:gd name="T1" fmla="*/ 0 h 88"/>
              <a:gd name="T2" fmla="*/ 0 w 114"/>
              <a:gd name="T3" fmla="*/ 65 h 88"/>
              <a:gd name="T4" fmla="*/ 114 w 114"/>
              <a:gd name="T5" fmla="*/ 88 h 88"/>
              <a:gd name="T6" fmla="*/ 114 w 114"/>
              <a:gd name="T7" fmla="*/ 22 h 88"/>
              <a:gd name="T8" fmla="*/ 0 w 114"/>
              <a:gd name="T9" fmla="*/ 0 h 88"/>
              <a:gd name="T10" fmla="*/ 0 w 114"/>
              <a:gd name="T11" fmla="*/ 0 h 88"/>
              <a:gd name="T12" fmla="*/ 0 w 114"/>
              <a:gd name="T13" fmla="*/ 0 h 88"/>
            </a:gdLst>
            <a:ahLst/>
            <a:cxnLst>
              <a:cxn ang="0">
                <a:pos x="T0" y="T1"/>
              </a:cxn>
              <a:cxn ang="0">
                <a:pos x="T2" y="T3"/>
              </a:cxn>
              <a:cxn ang="0">
                <a:pos x="T4" y="T5"/>
              </a:cxn>
              <a:cxn ang="0">
                <a:pos x="T6" y="T7"/>
              </a:cxn>
              <a:cxn ang="0">
                <a:pos x="T8" y="T9"/>
              </a:cxn>
              <a:cxn ang="0">
                <a:pos x="T10" y="T11"/>
              </a:cxn>
              <a:cxn ang="0">
                <a:pos x="T12" y="T13"/>
              </a:cxn>
            </a:cxnLst>
            <a:rect l="0" t="0" r="r" b="b"/>
            <a:pathLst>
              <a:path w="114" h="88">
                <a:moveTo>
                  <a:pt x="0" y="0"/>
                </a:moveTo>
                <a:lnTo>
                  <a:pt x="0" y="65"/>
                </a:lnTo>
                <a:lnTo>
                  <a:pt x="114" y="88"/>
                </a:lnTo>
                <a:lnTo>
                  <a:pt x="114" y="22"/>
                </a:lnTo>
                <a:lnTo>
                  <a:pt x="0" y="0"/>
                </a:lnTo>
                <a:lnTo>
                  <a:pt x="0" y="0"/>
                </a:lnTo>
                <a:lnTo>
                  <a:pt x="0" y="0"/>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6" name="Freeform 216"/>
          <p:cNvSpPr>
            <a:spLocks noChangeArrowheads="1"/>
          </p:cNvSpPr>
          <p:nvPr/>
        </p:nvSpPr>
        <p:spPr bwMode="auto">
          <a:xfrm>
            <a:off x="4143573" y="4808727"/>
            <a:ext cx="53975" cy="65088"/>
          </a:xfrm>
          <a:custGeom>
            <a:avLst/>
            <a:gdLst>
              <a:gd name="T0" fmla="*/ 0 w 67"/>
              <a:gd name="T1" fmla="*/ 0 h 80"/>
              <a:gd name="T2" fmla="*/ 0 w 67"/>
              <a:gd name="T3" fmla="*/ 67 h 80"/>
              <a:gd name="T4" fmla="*/ 67 w 67"/>
              <a:gd name="T5" fmla="*/ 80 h 80"/>
              <a:gd name="T6" fmla="*/ 67 w 67"/>
              <a:gd name="T7" fmla="*/ 13 h 80"/>
              <a:gd name="T8" fmla="*/ 0 w 67"/>
              <a:gd name="T9" fmla="*/ 0 h 80"/>
              <a:gd name="T10" fmla="*/ 0 w 67"/>
              <a:gd name="T11" fmla="*/ 0 h 80"/>
              <a:gd name="T12" fmla="*/ 0 w 67"/>
              <a:gd name="T13" fmla="*/ 0 h 80"/>
            </a:gdLst>
            <a:ahLst/>
            <a:cxnLst>
              <a:cxn ang="0">
                <a:pos x="T0" y="T1"/>
              </a:cxn>
              <a:cxn ang="0">
                <a:pos x="T2" y="T3"/>
              </a:cxn>
              <a:cxn ang="0">
                <a:pos x="T4" y="T5"/>
              </a:cxn>
              <a:cxn ang="0">
                <a:pos x="T6" y="T7"/>
              </a:cxn>
              <a:cxn ang="0">
                <a:pos x="T8" y="T9"/>
              </a:cxn>
              <a:cxn ang="0">
                <a:pos x="T10" y="T11"/>
              </a:cxn>
              <a:cxn ang="0">
                <a:pos x="T12" y="T13"/>
              </a:cxn>
            </a:cxnLst>
            <a:rect l="0" t="0" r="r" b="b"/>
            <a:pathLst>
              <a:path w="67" h="80">
                <a:moveTo>
                  <a:pt x="0" y="0"/>
                </a:moveTo>
                <a:lnTo>
                  <a:pt x="0" y="67"/>
                </a:lnTo>
                <a:lnTo>
                  <a:pt x="67" y="80"/>
                </a:lnTo>
                <a:lnTo>
                  <a:pt x="67" y="13"/>
                </a:lnTo>
                <a:lnTo>
                  <a:pt x="0" y="0"/>
                </a:lnTo>
                <a:lnTo>
                  <a:pt x="0" y="0"/>
                </a:lnTo>
                <a:lnTo>
                  <a:pt x="0" y="0"/>
                </a:lnTo>
                <a:close/>
              </a:path>
            </a:pathLst>
          </a:custGeom>
          <a:solidFill>
            <a:srgbClr val="A4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7" name="Freeform 217"/>
          <p:cNvSpPr>
            <a:spLocks/>
          </p:cNvSpPr>
          <p:nvPr/>
        </p:nvSpPr>
        <p:spPr bwMode="auto">
          <a:xfrm>
            <a:off x="3887985" y="4716652"/>
            <a:ext cx="369888" cy="349250"/>
          </a:xfrm>
          <a:custGeom>
            <a:avLst/>
            <a:gdLst>
              <a:gd name="T0" fmla="*/ 74 w 460"/>
              <a:gd name="T1" fmla="*/ 0 h 436"/>
              <a:gd name="T2" fmla="*/ 0 w 460"/>
              <a:gd name="T3" fmla="*/ 52 h 436"/>
              <a:gd name="T4" fmla="*/ 0 w 460"/>
              <a:gd name="T5" fmla="*/ 358 h 436"/>
              <a:gd name="T6" fmla="*/ 386 w 460"/>
              <a:gd name="T7" fmla="*/ 436 h 436"/>
              <a:gd name="T8" fmla="*/ 460 w 460"/>
              <a:gd name="T9" fmla="*/ 377 h 436"/>
              <a:gd name="T10" fmla="*/ 460 w 460"/>
              <a:gd name="T11" fmla="*/ 72 h 436"/>
              <a:gd name="T12" fmla="*/ 74 w 460"/>
              <a:gd name="T13" fmla="*/ 0 h 436"/>
              <a:gd name="T14" fmla="*/ 74 w 460"/>
              <a:gd name="T15" fmla="*/ 0 h 436"/>
              <a:gd name="T16" fmla="*/ 74 w 460"/>
              <a:gd name="T17" fmla="*/ 0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0" h="436">
                <a:moveTo>
                  <a:pt x="74" y="0"/>
                </a:moveTo>
                <a:lnTo>
                  <a:pt x="0" y="52"/>
                </a:lnTo>
                <a:lnTo>
                  <a:pt x="0" y="358"/>
                </a:lnTo>
                <a:lnTo>
                  <a:pt x="386" y="436"/>
                </a:lnTo>
                <a:lnTo>
                  <a:pt x="460" y="377"/>
                </a:lnTo>
                <a:lnTo>
                  <a:pt x="460" y="72"/>
                </a:lnTo>
                <a:lnTo>
                  <a:pt x="74" y="0"/>
                </a:lnTo>
                <a:lnTo>
                  <a:pt x="74" y="0"/>
                </a:lnTo>
                <a:lnTo>
                  <a:pt x="74" y="0"/>
                </a:lnTo>
                <a:close/>
              </a:path>
            </a:pathLst>
          </a:custGeom>
          <a:noFill/>
          <a:ln w="6399">
            <a:solidFill>
              <a:srgbClr val="AAAAA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8" name="Freeform 218"/>
          <p:cNvSpPr>
            <a:spLocks noChangeArrowheads="1"/>
          </p:cNvSpPr>
          <p:nvPr/>
        </p:nvSpPr>
        <p:spPr bwMode="auto">
          <a:xfrm>
            <a:off x="3800673" y="4567427"/>
            <a:ext cx="219075" cy="328613"/>
          </a:xfrm>
          <a:custGeom>
            <a:avLst/>
            <a:gdLst>
              <a:gd name="T0" fmla="*/ 168 w 277"/>
              <a:gd name="T1" fmla="*/ 403 h 415"/>
              <a:gd name="T2" fmla="*/ 52 w 277"/>
              <a:gd name="T3" fmla="*/ 389 h 415"/>
              <a:gd name="T4" fmla="*/ 2 w 277"/>
              <a:gd name="T5" fmla="*/ 297 h 415"/>
              <a:gd name="T6" fmla="*/ 14 w 277"/>
              <a:gd name="T7" fmla="*/ 248 h 415"/>
              <a:gd name="T8" fmla="*/ 36 w 277"/>
              <a:gd name="T9" fmla="*/ 215 h 415"/>
              <a:gd name="T10" fmla="*/ 53 w 277"/>
              <a:gd name="T11" fmla="*/ 169 h 415"/>
              <a:gd name="T12" fmla="*/ 59 w 277"/>
              <a:gd name="T13" fmla="*/ 173 h 415"/>
              <a:gd name="T14" fmla="*/ 70 w 277"/>
              <a:gd name="T15" fmla="*/ 185 h 415"/>
              <a:gd name="T16" fmla="*/ 78 w 277"/>
              <a:gd name="T17" fmla="*/ 219 h 415"/>
              <a:gd name="T18" fmla="*/ 81 w 277"/>
              <a:gd name="T19" fmla="*/ 234 h 415"/>
              <a:gd name="T20" fmla="*/ 96 w 277"/>
              <a:gd name="T21" fmla="*/ 237 h 415"/>
              <a:gd name="T22" fmla="*/ 111 w 277"/>
              <a:gd name="T23" fmla="*/ 190 h 415"/>
              <a:gd name="T24" fmla="*/ 108 w 277"/>
              <a:gd name="T25" fmla="*/ 178 h 415"/>
              <a:gd name="T26" fmla="*/ 105 w 277"/>
              <a:gd name="T27" fmla="*/ 166 h 415"/>
              <a:gd name="T28" fmla="*/ 100 w 277"/>
              <a:gd name="T29" fmla="*/ 142 h 415"/>
              <a:gd name="T30" fmla="*/ 95 w 277"/>
              <a:gd name="T31" fmla="*/ 97 h 415"/>
              <a:gd name="T32" fmla="*/ 130 w 277"/>
              <a:gd name="T33" fmla="*/ 30 h 415"/>
              <a:gd name="T34" fmla="*/ 177 w 277"/>
              <a:gd name="T35" fmla="*/ 4 h 415"/>
              <a:gd name="T36" fmla="*/ 185 w 277"/>
              <a:gd name="T37" fmla="*/ 0 h 415"/>
              <a:gd name="T38" fmla="*/ 176 w 277"/>
              <a:gd name="T39" fmla="*/ 11 h 415"/>
              <a:gd name="T40" fmla="*/ 158 w 277"/>
              <a:gd name="T41" fmla="*/ 39 h 415"/>
              <a:gd name="T42" fmla="*/ 166 w 277"/>
              <a:gd name="T43" fmla="*/ 98 h 415"/>
              <a:gd name="T44" fmla="*/ 200 w 277"/>
              <a:gd name="T45" fmla="*/ 139 h 415"/>
              <a:gd name="T46" fmla="*/ 204 w 277"/>
              <a:gd name="T47" fmla="*/ 173 h 415"/>
              <a:gd name="T48" fmla="*/ 245 w 277"/>
              <a:gd name="T49" fmla="*/ 113 h 415"/>
              <a:gd name="T50" fmla="*/ 244 w 277"/>
              <a:gd name="T51" fmla="*/ 134 h 415"/>
              <a:gd name="T52" fmla="*/ 252 w 277"/>
              <a:gd name="T53" fmla="*/ 184 h 415"/>
              <a:gd name="T54" fmla="*/ 255 w 277"/>
              <a:gd name="T55" fmla="*/ 192 h 415"/>
              <a:gd name="T56" fmla="*/ 259 w 277"/>
              <a:gd name="T57" fmla="*/ 202 h 415"/>
              <a:gd name="T58" fmla="*/ 268 w 277"/>
              <a:gd name="T59" fmla="*/ 227 h 415"/>
              <a:gd name="T60" fmla="*/ 276 w 277"/>
              <a:gd name="T61" fmla="*/ 289 h 415"/>
              <a:gd name="T62" fmla="*/ 252 w 277"/>
              <a:gd name="T63" fmla="*/ 353 h 415"/>
              <a:gd name="T64" fmla="*/ 168 w 277"/>
              <a:gd name="T65" fmla="*/ 403 h 415"/>
              <a:gd name="T66" fmla="*/ 168 w 277"/>
              <a:gd name="T67" fmla="*/ 403 h 415"/>
              <a:gd name="T68" fmla="*/ 168 w 277"/>
              <a:gd name="T69" fmla="*/ 40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7" h="415">
                <a:moveTo>
                  <a:pt x="168" y="403"/>
                </a:moveTo>
                <a:cubicBezTo>
                  <a:pt x="126" y="415"/>
                  <a:pt x="87" y="411"/>
                  <a:pt x="52" y="389"/>
                </a:cubicBezTo>
                <a:cubicBezTo>
                  <a:pt x="16" y="366"/>
                  <a:pt x="0" y="336"/>
                  <a:pt x="2" y="297"/>
                </a:cubicBezTo>
                <a:cubicBezTo>
                  <a:pt x="3" y="279"/>
                  <a:pt x="7" y="263"/>
                  <a:pt x="14" y="248"/>
                </a:cubicBezTo>
                <a:cubicBezTo>
                  <a:pt x="19" y="238"/>
                  <a:pt x="26" y="227"/>
                  <a:pt x="36" y="215"/>
                </a:cubicBezTo>
                <a:cubicBezTo>
                  <a:pt x="52" y="194"/>
                  <a:pt x="58" y="178"/>
                  <a:pt x="53" y="169"/>
                </a:cubicBezTo>
                <a:cubicBezTo>
                  <a:pt x="55" y="170"/>
                  <a:pt x="56" y="172"/>
                  <a:pt x="59" y="173"/>
                </a:cubicBezTo>
                <a:cubicBezTo>
                  <a:pt x="63" y="177"/>
                  <a:pt x="67" y="181"/>
                  <a:pt x="70" y="185"/>
                </a:cubicBezTo>
                <a:cubicBezTo>
                  <a:pt x="80" y="198"/>
                  <a:pt x="83" y="209"/>
                  <a:pt x="78" y="219"/>
                </a:cubicBezTo>
                <a:cubicBezTo>
                  <a:pt x="76" y="225"/>
                  <a:pt x="77" y="230"/>
                  <a:pt x="81" y="234"/>
                </a:cubicBezTo>
                <a:cubicBezTo>
                  <a:pt x="85" y="237"/>
                  <a:pt x="90" y="239"/>
                  <a:pt x="96" y="237"/>
                </a:cubicBezTo>
                <a:cubicBezTo>
                  <a:pt x="112" y="234"/>
                  <a:pt x="117" y="218"/>
                  <a:pt x="111" y="190"/>
                </a:cubicBezTo>
                <a:cubicBezTo>
                  <a:pt x="110" y="189"/>
                  <a:pt x="109" y="185"/>
                  <a:pt x="108" y="178"/>
                </a:cubicBezTo>
                <a:cubicBezTo>
                  <a:pt x="107" y="173"/>
                  <a:pt x="106" y="169"/>
                  <a:pt x="105" y="166"/>
                </a:cubicBezTo>
                <a:cubicBezTo>
                  <a:pt x="103" y="157"/>
                  <a:pt x="101" y="149"/>
                  <a:pt x="100" y="142"/>
                </a:cubicBezTo>
                <a:cubicBezTo>
                  <a:pt x="97" y="125"/>
                  <a:pt x="95" y="109"/>
                  <a:pt x="95" y="97"/>
                </a:cubicBezTo>
                <a:cubicBezTo>
                  <a:pt x="95" y="65"/>
                  <a:pt x="107" y="43"/>
                  <a:pt x="130" y="30"/>
                </a:cubicBezTo>
                <a:cubicBezTo>
                  <a:pt x="152" y="17"/>
                  <a:pt x="168" y="9"/>
                  <a:pt x="177" y="4"/>
                </a:cubicBezTo>
                <a:cubicBezTo>
                  <a:pt x="182" y="1"/>
                  <a:pt x="185" y="0"/>
                  <a:pt x="185" y="0"/>
                </a:cubicBezTo>
                <a:cubicBezTo>
                  <a:pt x="182" y="2"/>
                  <a:pt x="179" y="6"/>
                  <a:pt x="176" y="11"/>
                </a:cubicBezTo>
                <a:cubicBezTo>
                  <a:pt x="168" y="21"/>
                  <a:pt x="163" y="30"/>
                  <a:pt x="158" y="39"/>
                </a:cubicBezTo>
                <a:cubicBezTo>
                  <a:pt x="144" y="67"/>
                  <a:pt x="147" y="87"/>
                  <a:pt x="166" y="98"/>
                </a:cubicBezTo>
                <a:cubicBezTo>
                  <a:pt x="181" y="107"/>
                  <a:pt x="193" y="120"/>
                  <a:pt x="200" y="139"/>
                </a:cubicBezTo>
                <a:cubicBezTo>
                  <a:pt x="206" y="154"/>
                  <a:pt x="207" y="166"/>
                  <a:pt x="204" y="173"/>
                </a:cubicBezTo>
                <a:cubicBezTo>
                  <a:pt x="212" y="140"/>
                  <a:pt x="225" y="120"/>
                  <a:pt x="245" y="113"/>
                </a:cubicBezTo>
                <a:cubicBezTo>
                  <a:pt x="244" y="119"/>
                  <a:pt x="243" y="126"/>
                  <a:pt x="244" y="134"/>
                </a:cubicBezTo>
                <a:cubicBezTo>
                  <a:pt x="244" y="151"/>
                  <a:pt x="247" y="168"/>
                  <a:pt x="252" y="184"/>
                </a:cubicBezTo>
                <a:cubicBezTo>
                  <a:pt x="253" y="185"/>
                  <a:pt x="254" y="188"/>
                  <a:pt x="255" y="192"/>
                </a:cubicBezTo>
                <a:cubicBezTo>
                  <a:pt x="257" y="197"/>
                  <a:pt x="259" y="200"/>
                  <a:pt x="259" y="202"/>
                </a:cubicBezTo>
                <a:cubicBezTo>
                  <a:pt x="263" y="211"/>
                  <a:pt x="265" y="220"/>
                  <a:pt x="268" y="227"/>
                </a:cubicBezTo>
                <a:cubicBezTo>
                  <a:pt x="274" y="250"/>
                  <a:pt x="277" y="271"/>
                  <a:pt x="276" y="289"/>
                </a:cubicBezTo>
                <a:cubicBezTo>
                  <a:pt x="275" y="314"/>
                  <a:pt x="266" y="335"/>
                  <a:pt x="252" y="353"/>
                </a:cubicBezTo>
                <a:cubicBezTo>
                  <a:pt x="234" y="375"/>
                  <a:pt x="206" y="391"/>
                  <a:pt x="168" y="403"/>
                </a:cubicBezTo>
                <a:lnTo>
                  <a:pt x="168" y="403"/>
                </a:lnTo>
                <a:lnTo>
                  <a:pt x="168" y="403"/>
                </a:lnTo>
                <a:close/>
              </a:path>
            </a:pathLst>
          </a:custGeom>
          <a:solidFill>
            <a:srgbClr val="FF0000"/>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9" name="Freeform 219"/>
          <p:cNvSpPr>
            <a:spLocks noChangeArrowheads="1"/>
          </p:cNvSpPr>
          <p:nvPr/>
        </p:nvSpPr>
        <p:spPr bwMode="auto">
          <a:xfrm>
            <a:off x="3787973" y="4583302"/>
            <a:ext cx="57150" cy="100013"/>
          </a:xfrm>
          <a:custGeom>
            <a:avLst/>
            <a:gdLst>
              <a:gd name="T0" fmla="*/ 42 w 77"/>
              <a:gd name="T1" fmla="*/ 125 h 125"/>
              <a:gd name="T2" fmla="*/ 33 w 77"/>
              <a:gd name="T3" fmla="*/ 119 h 125"/>
              <a:gd name="T4" fmla="*/ 15 w 77"/>
              <a:gd name="T5" fmla="*/ 103 h 125"/>
              <a:gd name="T6" fmla="*/ 15 w 77"/>
              <a:gd name="T7" fmla="*/ 50 h 125"/>
              <a:gd name="T8" fmla="*/ 46 w 77"/>
              <a:gd name="T9" fmla="*/ 9 h 125"/>
              <a:gd name="T10" fmla="*/ 50 w 77"/>
              <a:gd name="T11" fmla="*/ 0 h 125"/>
              <a:gd name="T12" fmla="*/ 56 w 77"/>
              <a:gd name="T13" fmla="*/ 7 h 125"/>
              <a:gd name="T14" fmla="*/ 68 w 77"/>
              <a:gd name="T15" fmla="*/ 25 h 125"/>
              <a:gd name="T16" fmla="*/ 63 w 77"/>
              <a:gd name="T17" fmla="*/ 72 h 125"/>
              <a:gd name="T18" fmla="*/ 45 w 77"/>
              <a:gd name="T19" fmla="*/ 105 h 125"/>
              <a:gd name="T20" fmla="*/ 42 w 77"/>
              <a:gd name="T21" fmla="*/ 125 h 125"/>
              <a:gd name="T22" fmla="*/ 42 w 77"/>
              <a:gd name="T23" fmla="*/ 125 h 125"/>
              <a:gd name="T24" fmla="*/ 42 w 77"/>
              <a:gd name="T25"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125">
                <a:moveTo>
                  <a:pt x="42" y="125"/>
                </a:moveTo>
                <a:cubicBezTo>
                  <a:pt x="40" y="123"/>
                  <a:pt x="36" y="121"/>
                  <a:pt x="33" y="119"/>
                </a:cubicBezTo>
                <a:cubicBezTo>
                  <a:pt x="26" y="114"/>
                  <a:pt x="20" y="108"/>
                  <a:pt x="15" y="103"/>
                </a:cubicBezTo>
                <a:cubicBezTo>
                  <a:pt x="0" y="85"/>
                  <a:pt x="0" y="67"/>
                  <a:pt x="15" y="50"/>
                </a:cubicBezTo>
                <a:cubicBezTo>
                  <a:pt x="30" y="32"/>
                  <a:pt x="41" y="19"/>
                  <a:pt x="46" y="9"/>
                </a:cubicBezTo>
                <a:cubicBezTo>
                  <a:pt x="49" y="4"/>
                  <a:pt x="50" y="1"/>
                  <a:pt x="50" y="0"/>
                </a:cubicBezTo>
                <a:cubicBezTo>
                  <a:pt x="51" y="1"/>
                  <a:pt x="54" y="4"/>
                  <a:pt x="56" y="7"/>
                </a:cubicBezTo>
                <a:cubicBezTo>
                  <a:pt x="61" y="13"/>
                  <a:pt x="65" y="19"/>
                  <a:pt x="68" y="25"/>
                </a:cubicBezTo>
                <a:cubicBezTo>
                  <a:pt x="77" y="45"/>
                  <a:pt x="75" y="60"/>
                  <a:pt x="63" y="72"/>
                </a:cubicBezTo>
                <a:cubicBezTo>
                  <a:pt x="54" y="80"/>
                  <a:pt x="48" y="91"/>
                  <a:pt x="45" y="105"/>
                </a:cubicBezTo>
                <a:cubicBezTo>
                  <a:pt x="43" y="113"/>
                  <a:pt x="42" y="119"/>
                  <a:pt x="42" y="125"/>
                </a:cubicBezTo>
                <a:lnTo>
                  <a:pt x="42" y="125"/>
                </a:lnTo>
                <a:lnTo>
                  <a:pt x="42" y="125"/>
                </a:lnTo>
                <a:close/>
              </a:path>
            </a:pathLst>
          </a:custGeom>
          <a:solidFill>
            <a:srgbClr val="FF0000"/>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0" name="Freeform 220"/>
          <p:cNvSpPr>
            <a:spLocks noChangeArrowheads="1"/>
          </p:cNvSpPr>
          <p:nvPr/>
        </p:nvSpPr>
        <p:spPr bwMode="auto">
          <a:xfrm>
            <a:off x="3853060" y="4711890"/>
            <a:ext cx="136525" cy="169862"/>
          </a:xfrm>
          <a:custGeom>
            <a:avLst/>
            <a:gdLst>
              <a:gd name="T0" fmla="*/ 78 w 173"/>
              <a:gd name="T1" fmla="*/ 210 h 215"/>
              <a:gd name="T2" fmla="*/ 28 w 173"/>
              <a:gd name="T3" fmla="*/ 204 h 215"/>
              <a:gd name="T4" fmla="*/ 2 w 173"/>
              <a:gd name="T5" fmla="*/ 159 h 215"/>
              <a:gd name="T6" fmla="*/ 15 w 173"/>
              <a:gd name="T7" fmla="*/ 123 h 215"/>
              <a:gd name="T8" fmla="*/ 22 w 173"/>
              <a:gd name="T9" fmla="*/ 120 h 215"/>
              <a:gd name="T10" fmla="*/ 33 w 173"/>
              <a:gd name="T11" fmla="*/ 123 h 215"/>
              <a:gd name="T12" fmla="*/ 52 w 173"/>
              <a:gd name="T13" fmla="*/ 112 h 215"/>
              <a:gd name="T14" fmla="*/ 61 w 173"/>
              <a:gd name="T15" fmla="*/ 99 h 215"/>
              <a:gd name="T16" fmla="*/ 70 w 173"/>
              <a:gd name="T17" fmla="*/ 85 h 215"/>
              <a:gd name="T18" fmla="*/ 78 w 173"/>
              <a:gd name="T19" fmla="*/ 43 h 215"/>
              <a:gd name="T20" fmla="*/ 88 w 173"/>
              <a:gd name="T21" fmla="*/ 7 h 215"/>
              <a:gd name="T22" fmla="*/ 99 w 173"/>
              <a:gd name="T23" fmla="*/ 0 h 215"/>
              <a:gd name="T24" fmla="*/ 100 w 173"/>
              <a:gd name="T25" fmla="*/ 13 h 215"/>
              <a:gd name="T26" fmla="*/ 104 w 173"/>
              <a:gd name="T27" fmla="*/ 43 h 215"/>
              <a:gd name="T28" fmla="*/ 128 w 173"/>
              <a:gd name="T29" fmla="*/ 71 h 215"/>
              <a:gd name="T30" fmla="*/ 154 w 173"/>
              <a:gd name="T31" fmla="*/ 51 h 215"/>
              <a:gd name="T32" fmla="*/ 162 w 173"/>
              <a:gd name="T33" fmla="*/ 46 h 215"/>
              <a:gd name="T34" fmla="*/ 168 w 173"/>
              <a:gd name="T35" fmla="*/ 65 h 215"/>
              <a:gd name="T36" fmla="*/ 171 w 173"/>
              <a:gd name="T37" fmla="*/ 111 h 215"/>
              <a:gd name="T38" fmla="*/ 149 w 173"/>
              <a:gd name="T39" fmla="*/ 166 h 215"/>
              <a:gd name="T40" fmla="*/ 78 w 173"/>
              <a:gd name="T41" fmla="*/ 210 h 215"/>
              <a:gd name="T42" fmla="*/ 78 w 173"/>
              <a:gd name="T43" fmla="*/ 210 h 215"/>
              <a:gd name="T44" fmla="*/ 78 w 173"/>
              <a:gd name="T45" fmla="*/ 21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3" h="215">
                <a:moveTo>
                  <a:pt x="78" y="210"/>
                </a:moveTo>
                <a:cubicBezTo>
                  <a:pt x="63" y="215"/>
                  <a:pt x="46" y="213"/>
                  <a:pt x="28" y="204"/>
                </a:cubicBezTo>
                <a:cubicBezTo>
                  <a:pt x="8" y="194"/>
                  <a:pt x="0" y="179"/>
                  <a:pt x="2" y="159"/>
                </a:cubicBezTo>
                <a:cubicBezTo>
                  <a:pt x="5" y="141"/>
                  <a:pt x="9" y="129"/>
                  <a:pt x="15" y="123"/>
                </a:cubicBezTo>
                <a:cubicBezTo>
                  <a:pt x="17" y="121"/>
                  <a:pt x="20" y="120"/>
                  <a:pt x="22" y="120"/>
                </a:cubicBezTo>
                <a:cubicBezTo>
                  <a:pt x="25" y="122"/>
                  <a:pt x="28" y="123"/>
                  <a:pt x="33" y="123"/>
                </a:cubicBezTo>
                <a:cubicBezTo>
                  <a:pt x="41" y="123"/>
                  <a:pt x="47" y="120"/>
                  <a:pt x="52" y="112"/>
                </a:cubicBezTo>
                <a:cubicBezTo>
                  <a:pt x="52" y="111"/>
                  <a:pt x="55" y="107"/>
                  <a:pt x="61" y="99"/>
                </a:cubicBezTo>
                <a:cubicBezTo>
                  <a:pt x="65" y="94"/>
                  <a:pt x="68" y="89"/>
                  <a:pt x="70" y="85"/>
                </a:cubicBezTo>
                <a:cubicBezTo>
                  <a:pt x="76" y="73"/>
                  <a:pt x="79" y="59"/>
                  <a:pt x="78" y="43"/>
                </a:cubicBezTo>
                <a:cubicBezTo>
                  <a:pt x="78" y="27"/>
                  <a:pt x="81" y="15"/>
                  <a:pt x="88" y="7"/>
                </a:cubicBezTo>
                <a:cubicBezTo>
                  <a:pt x="92" y="3"/>
                  <a:pt x="95" y="0"/>
                  <a:pt x="99" y="0"/>
                </a:cubicBezTo>
                <a:cubicBezTo>
                  <a:pt x="99" y="3"/>
                  <a:pt x="99" y="8"/>
                  <a:pt x="100" y="13"/>
                </a:cubicBezTo>
                <a:cubicBezTo>
                  <a:pt x="101" y="24"/>
                  <a:pt x="102" y="34"/>
                  <a:pt x="104" y="43"/>
                </a:cubicBezTo>
                <a:cubicBezTo>
                  <a:pt x="110" y="70"/>
                  <a:pt x="117" y="79"/>
                  <a:pt x="128" y="71"/>
                </a:cubicBezTo>
                <a:cubicBezTo>
                  <a:pt x="138" y="63"/>
                  <a:pt x="147" y="57"/>
                  <a:pt x="154" y="51"/>
                </a:cubicBezTo>
                <a:cubicBezTo>
                  <a:pt x="158" y="49"/>
                  <a:pt x="160" y="47"/>
                  <a:pt x="162" y="46"/>
                </a:cubicBezTo>
                <a:cubicBezTo>
                  <a:pt x="164" y="51"/>
                  <a:pt x="166" y="57"/>
                  <a:pt x="168" y="65"/>
                </a:cubicBezTo>
                <a:cubicBezTo>
                  <a:pt x="172" y="81"/>
                  <a:pt x="173" y="96"/>
                  <a:pt x="171" y="111"/>
                </a:cubicBezTo>
                <a:cubicBezTo>
                  <a:pt x="169" y="132"/>
                  <a:pt x="162" y="150"/>
                  <a:pt x="149" y="166"/>
                </a:cubicBezTo>
                <a:cubicBezTo>
                  <a:pt x="133" y="185"/>
                  <a:pt x="110" y="200"/>
                  <a:pt x="78" y="210"/>
                </a:cubicBezTo>
                <a:lnTo>
                  <a:pt x="78" y="210"/>
                </a:lnTo>
                <a:lnTo>
                  <a:pt x="78" y="210"/>
                </a:lnTo>
                <a:close/>
              </a:path>
            </a:pathLst>
          </a:custGeom>
          <a:solidFill>
            <a:srgbClr val="FC8B00"/>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1" name="Freeform 221"/>
          <p:cNvSpPr>
            <a:spLocks/>
          </p:cNvSpPr>
          <p:nvPr/>
        </p:nvSpPr>
        <p:spPr bwMode="auto">
          <a:xfrm>
            <a:off x="812998" y="5870765"/>
            <a:ext cx="3762375" cy="180975"/>
          </a:xfrm>
          <a:custGeom>
            <a:avLst/>
            <a:gdLst>
              <a:gd name="T0" fmla="*/ 4704 w 4704"/>
              <a:gd name="T1" fmla="*/ 0 h 226"/>
              <a:gd name="T2" fmla="*/ 4704 w 4704"/>
              <a:gd name="T3" fmla="*/ 226 h 226"/>
              <a:gd name="T4" fmla="*/ 48 w 4704"/>
              <a:gd name="T5" fmla="*/ 226 h 226"/>
              <a:gd name="T6" fmla="*/ 14 w 4704"/>
              <a:gd name="T7" fmla="*/ 193 h 226"/>
              <a:gd name="T8" fmla="*/ 0 w 4704"/>
              <a:gd name="T9" fmla="*/ 113 h 226"/>
              <a:gd name="T10" fmla="*/ 14 w 4704"/>
              <a:gd name="T11" fmla="*/ 33 h 226"/>
              <a:gd name="T12" fmla="*/ 48 w 4704"/>
              <a:gd name="T13" fmla="*/ 0 h 226"/>
              <a:gd name="T14" fmla="*/ 4704 w 4704"/>
              <a:gd name="T15" fmla="*/ 0 h 226"/>
              <a:gd name="T16" fmla="*/ 4704 w 4704"/>
              <a:gd name="T17"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04" h="226">
                <a:moveTo>
                  <a:pt x="4704" y="0"/>
                </a:moveTo>
                <a:lnTo>
                  <a:pt x="4704" y="226"/>
                </a:lnTo>
                <a:lnTo>
                  <a:pt x="48" y="226"/>
                </a:lnTo>
                <a:cubicBezTo>
                  <a:pt x="34" y="226"/>
                  <a:pt x="23" y="215"/>
                  <a:pt x="14" y="193"/>
                </a:cubicBezTo>
                <a:cubicBezTo>
                  <a:pt x="4" y="171"/>
                  <a:pt x="0" y="144"/>
                  <a:pt x="0" y="113"/>
                </a:cubicBezTo>
                <a:cubicBezTo>
                  <a:pt x="0" y="81"/>
                  <a:pt x="4" y="55"/>
                  <a:pt x="14" y="33"/>
                </a:cubicBezTo>
                <a:cubicBezTo>
                  <a:pt x="23" y="11"/>
                  <a:pt x="34" y="0"/>
                  <a:pt x="48" y="0"/>
                </a:cubicBezTo>
                <a:lnTo>
                  <a:pt x="4704" y="0"/>
                </a:lnTo>
                <a:lnTo>
                  <a:pt x="4704" y="0"/>
                </a:lnTo>
                <a:close/>
              </a:path>
            </a:pathLst>
          </a:custGeom>
          <a:gradFill rotWithShape="0">
            <a:gsLst>
              <a:gs pos="0">
                <a:srgbClr val="FAFAFA"/>
              </a:gs>
              <a:gs pos="100000">
                <a:srgbClr val="BABABA"/>
              </a:gs>
            </a:gsLst>
            <a:lin ang="5400000"/>
          </a:gradFill>
          <a:ln w="6399">
            <a:solidFill>
              <a:srgbClr val="8A8D94"/>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2" name="Freeform 222"/>
          <p:cNvSpPr>
            <a:spLocks/>
          </p:cNvSpPr>
          <p:nvPr/>
        </p:nvSpPr>
        <p:spPr bwMode="auto">
          <a:xfrm>
            <a:off x="4537273" y="5870765"/>
            <a:ext cx="77787" cy="180975"/>
          </a:xfrm>
          <a:custGeom>
            <a:avLst/>
            <a:gdLst>
              <a:gd name="T0" fmla="*/ 48 w 96"/>
              <a:gd name="T1" fmla="*/ 226 h 226"/>
              <a:gd name="T2" fmla="*/ 14 w 96"/>
              <a:gd name="T3" fmla="*/ 193 h 226"/>
              <a:gd name="T4" fmla="*/ 0 w 96"/>
              <a:gd name="T5" fmla="*/ 113 h 226"/>
              <a:gd name="T6" fmla="*/ 14 w 96"/>
              <a:gd name="T7" fmla="*/ 33 h 226"/>
              <a:gd name="T8" fmla="*/ 48 w 96"/>
              <a:gd name="T9" fmla="*/ 0 h 226"/>
              <a:gd name="T10" fmla="*/ 81 w 96"/>
              <a:gd name="T11" fmla="*/ 33 h 226"/>
              <a:gd name="T12" fmla="*/ 96 w 96"/>
              <a:gd name="T13" fmla="*/ 113 h 226"/>
              <a:gd name="T14" fmla="*/ 81 w 96"/>
              <a:gd name="T15" fmla="*/ 193 h 226"/>
              <a:gd name="T16" fmla="*/ 48 w 96"/>
              <a:gd name="T17" fmla="*/ 226 h 226"/>
              <a:gd name="T18" fmla="*/ 48 w 96"/>
              <a:gd name="T19"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226">
                <a:moveTo>
                  <a:pt x="48" y="226"/>
                </a:moveTo>
                <a:cubicBezTo>
                  <a:pt x="34" y="226"/>
                  <a:pt x="23" y="215"/>
                  <a:pt x="14" y="193"/>
                </a:cubicBezTo>
                <a:cubicBezTo>
                  <a:pt x="4" y="171"/>
                  <a:pt x="0" y="144"/>
                  <a:pt x="0" y="113"/>
                </a:cubicBezTo>
                <a:cubicBezTo>
                  <a:pt x="0" y="81"/>
                  <a:pt x="4" y="55"/>
                  <a:pt x="14" y="33"/>
                </a:cubicBezTo>
                <a:cubicBezTo>
                  <a:pt x="23" y="11"/>
                  <a:pt x="34" y="0"/>
                  <a:pt x="48" y="0"/>
                </a:cubicBezTo>
                <a:cubicBezTo>
                  <a:pt x="61" y="0"/>
                  <a:pt x="72" y="11"/>
                  <a:pt x="81" y="33"/>
                </a:cubicBezTo>
                <a:cubicBezTo>
                  <a:pt x="91" y="55"/>
                  <a:pt x="96" y="81"/>
                  <a:pt x="96" y="113"/>
                </a:cubicBezTo>
                <a:cubicBezTo>
                  <a:pt x="96" y="144"/>
                  <a:pt x="91" y="171"/>
                  <a:pt x="81" y="193"/>
                </a:cubicBezTo>
                <a:cubicBezTo>
                  <a:pt x="72" y="215"/>
                  <a:pt x="61" y="226"/>
                  <a:pt x="48" y="226"/>
                </a:cubicBezTo>
                <a:lnTo>
                  <a:pt x="48" y="226"/>
                </a:lnTo>
                <a:close/>
              </a:path>
            </a:pathLst>
          </a:custGeom>
          <a:gradFill rotWithShape="0">
            <a:gsLst>
              <a:gs pos="0">
                <a:srgbClr val="FAFAFA"/>
              </a:gs>
              <a:gs pos="100000">
                <a:srgbClr val="BABABA"/>
              </a:gs>
            </a:gsLst>
            <a:lin ang="5400000"/>
          </a:gradFill>
          <a:ln w="6399">
            <a:solidFill>
              <a:srgbClr val="8A8D94"/>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pic>
        <p:nvPicPr>
          <p:cNvPr id="243" name="Picture 2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4366" y="3240427"/>
            <a:ext cx="1260475" cy="1260475"/>
          </a:xfrm>
          <a:prstGeom prst="rect">
            <a:avLst/>
          </a:prstGeom>
          <a:noFill/>
          <a:extLst>
            <a:ext uri="{909E8E84-426E-40DD-AFC4-6F175D3DCCD1}">
              <a14:hiddenFill xmlns:a14="http://schemas.microsoft.com/office/drawing/2010/main">
                <a:solidFill>
                  <a:srgbClr val="FFFFFF"/>
                </a:solidFill>
              </a14:hiddenFill>
            </a:ext>
          </a:extLst>
        </p:spPr>
      </p:pic>
      <p:sp>
        <p:nvSpPr>
          <p:cNvPr id="244" name="Freeform 225"/>
          <p:cNvSpPr>
            <a:spLocks noChangeArrowheads="1"/>
          </p:cNvSpPr>
          <p:nvPr/>
        </p:nvSpPr>
        <p:spPr bwMode="auto">
          <a:xfrm>
            <a:off x="8075810" y="4153090"/>
            <a:ext cx="1017588" cy="250825"/>
          </a:xfrm>
          <a:custGeom>
            <a:avLst/>
            <a:gdLst>
              <a:gd name="T0" fmla="*/ 843 w 1271"/>
              <a:gd name="T1" fmla="*/ 311 h 316"/>
              <a:gd name="T2" fmla="*/ 914 w 1271"/>
              <a:gd name="T3" fmla="*/ 304 h 316"/>
              <a:gd name="T4" fmla="*/ 1085 w 1271"/>
              <a:gd name="T5" fmla="*/ 194 h 316"/>
              <a:gd name="T6" fmla="*/ 1196 w 1271"/>
              <a:gd name="T7" fmla="*/ 119 h 316"/>
              <a:gd name="T8" fmla="*/ 1263 w 1271"/>
              <a:gd name="T9" fmla="*/ 68 h 316"/>
              <a:gd name="T10" fmla="*/ 1271 w 1271"/>
              <a:gd name="T11" fmla="*/ 0 h 316"/>
              <a:gd name="T12" fmla="*/ 1198 w 1271"/>
              <a:gd name="T13" fmla="*/ 49 h 316"/>
              <a:gd name="T14" fmla="*/ 1079 w 1271"/>
              <a:gd name="T15" fmla="*/ 111 h 316"/>
              <a:gd name="T16" fmla="*/ 1018 w 1271"/>
              <a:gd name="T17" fmla="*/ 140 h 316"/>
              <a:gd name="T18" fmla="*/ 965 w 1271"/>
              <a:gd name="T19" fmla="*/ 165 h 316"/>
              <a:gd name="T20" fmla="*/ 906 w 1271"/>
              <a:gd name="T21" fmla="*/ 194 h 316"/>
              <a:gd name="T22" fmla="*/ 870 w 1271"/>
              <a:gd name="T23" fmla="*/ 201 h 316"/>
              <a:gd name="T24" fmla="*/ 766 w 1271"/>
              <a:gd name="T25" fmla="*/ 184 h 316"/>
              <a:gd name="T26" fmla="*/ 659 w 1271"/>
              <a:gd name="T27" fmla="*/ 166 h 316"/>
              <a:gd name="T28" fmla="*/ 528 w 1271"/>
              <a:gd name="T29" fmla="*/ 144 h 316"/>
              <a:gd name="T30" fmla="*/ 386 w 1271"/>
              <a:gd name="T31" fmla="*/ 118 h 316"/>
              <a:gd name="T32" fmla="*/ 243 w 1271"/>
              <a:gd name="T33" fmla="*/ 91 h 316"/>
              <a:gd name="T34" fmla="*/ 0 w 1271"/>
              <a:gd name="T35" fmla="*/ 37 h 316"/>
              <a:gd name="T36" fmla="*/ 0 w 1271"/>
              <a:gd name="T37" fmla="*/ 78 h 316"/>
              <a:gd name="T38" fmla="*/ 2 w 1271"/>
              <a:gd name="T39" fmla="*/ 93 h 316"/>
              <a:gd name="T40" fmla="*/ 13 w 1271"/>
              <a:gd name="T41" fmla="*/ 102 h 316"/>
              <a:gd name="T42" fmla="*/ 843 w 1271"/>
              <a:gd name="T43" fmla="*/ 311 h 316"/>
              <a:gd name="T44" fmla="*/ 843 w 1271"/>
              <a:gd name="T45" fmla="*/ 311 h 316"/>
              <a:gd name="T46" fmla="*/ 843 w 1271"/>
              <a:gd name="T47" fmla="*/ 311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71" h="316">
                <a:moveTo>
                  <a:pt x="843" y="311"/>
                </a:moveTo>
                <a:cubicBezTo>
                  <a:pt x="873" y="316"/>
                  <a:pt x="897" y="314"/>
                  <a:pt x="914" y="304"/>
                </a:cubicBezTo>
                <a:cubicBezTo>
                  <a:pt x="946" y="285"/>
                  <a:pt x="1003" y="248"/>
                  <a:pt x="1085" y="194"/>
                </a:cubicBezTo>
                <a:cubicBezTo>
                  <a:pt x="1130" y="164"/>
                  <a:pt x="1167" y="139"/>
                  <a:pt x="1196" y="119"/>
                </a:cubicBezTo>
                <a:cubicBezTo>
                  <a:pt x="1232" y="94"/>
                  <a:pt x="1254" y="77"/>
                  <a:pt x="1263" y="68"/>
                </a:cubicBezTo>
                <a:lnTo>
                  <a:pt x="1271" y="0"/>
                </a:lnTo>
                <a:cubicBezTo>
                  <a:pt x="1261" y="11"/>
                  <a:pt x="1237" y="27"/>
                  <a:pt x="1198" y="49"/>
                </a:cubicBezTo>
                <a:cubicBezTo>
                  <a:pt x="1167" y="66"/>
                  <a:pt x="1128" y="87"/>
                  <a:pt x="1079" y="111"/>
                </a:cubicBezTo>
                <a:cubicBezTo>
                  <a:pt x="1060" y="120"/>
                  <a:pt x="1040" y="129"/>
                  <a:pt x="1018" y="140"/>
                </a:cubicBezTo>
                <a:cubicBezTo>
                  <a:pt x="1004" y="147"/>
                  <a:pt x="986" y="155"/>
                  <a:pt x="965" y="165"/>
                </a:cubicBezTo>
                <a:cubicBezTo>
                  <a:pt x="928" y="182"/>
                  <a:pt x="909" y="192"/>
                  <a:pt x="906" y="194"/>
                </a:cubicBezTo>
                <a:cubicBezTo>
                  <a:pt x="894" y="201"/>
                  <a:pt x="882" y="203"/>
                  <a:pt x="870" y="201"/>
                </a:cubicBezTo>
                <a:cubicBezTo>
                  <a:pt x="873" y="202"/>
                  <a:pt x="839" y="196"/>
                  <a:pt x="766" y="184"/>
                </a:cubicBezTo>
                <a:cubicBezTo>
                  <a:pt x="730" y="178"/>
                  <a:pt x="694" y="172"/>
                  <a:pt x="659" y="166"/>
                </a:cubicBezTo>
                <a:cubicBezTo>
                  <a:pt x="614" y="159"/>
                  <a:pt x="570" y="151"/>
                  <a:pt x="528" y="144"/>
                </a:cubicBezTo>
                <a:cubicBezTo>
                  <a:pt x="478" y="135"/>
                  <a:pt x="431" y="127"/>
                  <a:pt x="386" y="118"/>
                </a:cubicBezTo>
                <a:cubicBezTo>
                  <a:pt x="334" y="109"/>
                  <a:pt x="287" y="100"/>
                  <a:pt x="243" y="91"/>
                </a:cubicBezTo>
                <a:cubicBezTo>
                  <a:pt x="140" y="71"/>
                  <a:pt x="59" y="52"/>
                  <a:pt x="0" y="37"/>
                </a:cubicBezTo>
                <a:lnTo>
                  <a:pt x="0" y="78"/>
                </a:lnTo>
                <a:lnTo>
                  <a:pt x="2" y="93"/>
                </a:lnTo>
                <a:lnTo>
                  <a:pt x="13" y="102"/>
                </a:lnTo>
                <a:lnTo>
                  <a:pt x="843" y="311"/>
                </a:lnTo>
                <a:lnTo>
                  <a:pt x="843" y="311"/>
                </a:lnTo>
                <a:lnTo>
                  <a:pt x="843" y="311"/>
                </a:lnTo>
                <a:close/>
              </a:path>
            </a:pathLst>
          </a:custGeom>
          <a:gradFill rotWithShape="0">
            <a:gsLst>
              <a:gs pos="0">
                <a:srgbClr val="B8B8B8"/>
              </a:gs>
              <a:gs pos="100000">
                <a:srgbClr val="B4B4B4"/>
              </a:gs>
            </a:gsLst>
            <a:lin ang="0" scaled="1"/>
          </a:gra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5" name="Freeform 226"/>
          <p:cNvSpPr>
            <a:spLocks noChangeArrowheads="1"/>
          </p:cNvSpPr>
          <p:nvPr/>
        </p:nvSpPr>
        <p:spPr bwMode="auto">
          <a:xfrm>
            <a:off x="8090098" y="4162615"/>
            <a:ext cx="987425" cy="185737"/>
          </a:xfrm>
          <a:custGeom>
            <a:avLst/>
            <a:gdLst>
              <a:gd name="T0" fmla="*/ 5 w 1241"/>
              <a:gd name="T1" fmla="*/ 35 h 233"/>
              <a:gd name="T2" fmla="*/ 41 w 1241"/>
              <a:gd name="T3" fmla="*/ 44 h 233"/>
              <a:gd name="T4" fmla="*/ 138 w 1241"/>
              <a:gd name="T5" fmla="*/ 66 h 233"/>
              <a:gd name="T6" fmla="*/ 274 w 1241"/>
              <a:gd name="T7" fmla="*/ 98 h 233"/>
              <a:gd name="T8" fmla="*/ 431 w 1241"/>
              <a:gd name="T9" fmla="*/ 134 h 233"/>
              <a:gd name="T10" fmla="*/ 588 w 1241"/>
              <a:gd name="T11" fmla="*/ 170 h 233"/>
              <a:gd name="T12" fmla="*/ 725 w 1241"/>
              <a:gd name="T13" fmla="*/ 202 h 233"/>
              <a:gd name="T14" fmla="*/ 863 w 1241"/>
              <a:gd name="T15" fmla="*/ 233 h 233"/>
              <a:gd name="T16" fmla="*/ 882 w 1241"/>
              <a:gd name="T17" fmla="*/ 224 h 233"/>
              <a:gd name="T18" fmla="*/ 894 w 1241"/>
              <a:gd name="T19" fmla="*/ 216 h 233"/>
              <a:gd name="T20" fmla="*/ 909 w 1241"/>
              <a:gd name="T21" fmla="*/ 206 h 233"/>
              <a:gd name="T22" fmla="*/ 950 w 1241"/>
              <a:gd name="T23" fmla="*/ 181 h 233"/>
              <a:gd name="T24" fmla="*/ 1007 w 1241"/>
              <a:gd name="T25" fmla="*/ 146 h 233"/>
              <a:gd name="T26" fmla="*/ 1071 w 1241"/>
              <a:gd name="T27" fmla="*/ 106 h 233"/>
              <a:gd name="T28" fmla="*/ 1190 w 1241"/>
              <a:gd name="T29" fmla="*/ 32 h 233"/>
              <a:gd name="T30" fmla="*/ 1237 w 1241"/>
              <a:gd name="T31" fmla="*/ 1 h 233"/>
              <a:gd name="T32" fmla="*/ 1172 w 1241"/>
              <a:gd name="T33" fmla="*/ 37 h 233"/>
              <a:gd name="T34" fmla="*/ 1144 w 1241"/>
              <a:gd name="T35" fmla="*/ 53 h 233"/>
              <a:gd name="T36" fmla="*/ 1114 w 1241"/>
              <a:gd name="T37" fmla="*/ 71 h 233"/>
              <a:gd name="T38" fmla="*/ 1047 w 1241"/>
              <a:gd name="T39" fmla="*/ 108 h 233"/>
              <a:gd name="T40" fmla="*/ 921 w 1241"/>
              <a:gd name="T41" fmla="*/ 178 h 233"/>
              <a:gd name="T42" fmla="*/ 855 w 1241"/>
              <a:gd name="T43" fmla="*/ 207 h 233"/>
              <a:gd name="T44" fmla="*/ 709 w 1241"/>
              <a:gd name="T45" fmla="*/ 179 h 233"/>
              <a:gd name="T46" fmla="*/ 569 w 1241"/>
              <a:gd name="T47" fmla="*/ 150 h 233"/>
              <a:gd name="T48" fmla="*/ 412 w 1241"/>
              <a:gd name="T49" fmla="*/ 118 h 233"/>
              <a:gd name="T50" fmla="*/ 333 w 1241"/>
              <a:gd name="T51" fmla="*/ 102 h 233"/>
              <a:gd name="T52" fmla="*/ 257 w 1241"/>
              <a:gd name="T53" fmla="*/ 87 h 233"/>
              <a:gd name="T54" fmla="*/ 221 w 1241"/>
              <a:gd name="T55" fmla="*/ 79 h 233"/>
              <a:gd name="T56" fmla="*/ 186 w 1241"/>
              <a:gd name="T57" fmla="*/ 72 h 233"/>
              <a:gd name="T58" fmla="*/ 124 w 1241"/>
              <a:gd name="T59" fmla="*/ 60 h 233"/>
              <a:gd name="T60" fmla="*/ 5 w 1241"/>
              <a:gd name="T61" fmla="*/ 35 h 233"/>
              <a:gd name="T62" fmla="*/ 5 w 1241"/>
              <a:gd name="T63" fmla="*/ 35 h 233"/>
              <a:gd name="T64" fmla="*/ 5 w 1241"/>
              <a:gd name="T65" fmla="*/ 35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41" h="233">
                <a:moveTo>
                  <a:pt x="5" y="35"/>
                </a:moveTo>
                <a:cubicBezTo>
                  <a:pt x="13" y="37"/>
                  <a:pt x="26" y="40"/>
                  <a:pt x="41" y="44"/>
                </a:cubicBezTo>
                <a:cubicBezTo>
                  <a:pt x="72" y="51"/>
                  <a:pt x="104" y="59"/>
                  <a:pt x="138" y="66"/>
                </a:cubicBezTo>
                <a:cubicBezTo>
                  <a:pt x="184" y="77"/>
                  <a:pt x="230" y="88"/>
                  <a:pt x="274" y="98"/>
                </a:cubicBezTo>
                <a:cubicBezTo>
                  <a:pt x="330" y="111"/>
                  <a:pt x="382" y="123"/>
                  <a:pt x="431" y="134"/>
                </a:cubicBezTo>
                <a:cubicBezTo>
                  <a:pt x="489" y="147"/>
                  <a:pt x="541" y="159"/>
                  <a:pt x="588" y="170"/>
                </a:cubicBezTo>
                <a:cubicBezTo>
                  <a:pt x="641" y="183"/>
                  <a:pt x="687" y="193"/>
                  <a:pt x="725" y="202"/>
                </a:cubicBezTo>
                <a:cubicBezTo>
                  <a:pt x="815" y="222"/>
                  <a:pt x="861" y="233"/>
                  <a:pt x="863" y="233"/>
                </a:cubicBezTo>
                <a:cubicBezTo>
                  <a:pt x="867" y="233"/>
                  <a:pt x="873" y="230"/>
                  <a:pt x="882" y="224"/>
                </a:cubicBezTo>
                <a:cubicBezTo>
                  <a:pt x="886" y="221"/>
                  <a:pt x="890" y="219"/>
                  <a:pt x="894" y="216"/>
                </a:cubicBezTo>
                <a:cubicBezTo>
                  <a:pt x="897" y="214"/>
                  <a:pt x="903" y="210"/>
                  <a:pt x="909" y="206"/>
                </a:cubicBezTo>
                <a:cubicBezTo>
                  <a:pt x="922" y="198"/>
                  <a:pt x="936" y="190"/>
                  <a:pt x="950" y="181"/>
                </a:cubicBezTo>
                <a:cubicBezTo>
                  <a:pt x="969" y="169"/>
                  <a:pt x="988" y="158"/>
                  <a:pt x="1007" y="146"/>
                </a:cubicBezTo>
                <a:cubicBezTo>
                  <a:pt x="1030" y="132"/>
                  <a:pt x="1051" y="118"/>
                  <a:pt x="1071" y="106"/>
                </a:cubicBezTo>
                <a:cubicBezTo>
                  <a:pt x="1123" y="74"/>
                  <a:pt x="1162" y="49"/>
                  <a:pt x="1190" y="32"/>
                </a:cubicBezTo>
                <a:cubicBezTo>
                  <a:pt x="1225" y="10"/>
                  <a:pt x="1241" y="0"/>
                  <a:pt x="1237" y="1"/>
                </a:cubicBezTo>
                <a:cubicBezTo>
                  <a:pt x="1234" y="3"/>
                  <a:pt x="1212" y="15"/>
                  <a:pt x="1172" y="37"/>
                </a:cubicBezTo>
                <a:cubicBezTo>
                  <a:pt x="1169" y="39"/>
                  <a:pt x="1160" y="44"/>
                  <a:pt x="1144" y="53"/>
                </a:cubicBezTo>
                <a:cubicBezTo>
                  <a:pt x="1132" y="60"/>
                  <a:pt x="1122" y="66"/>
                  <a:pt x="1114" y="71"/>
                </a:cubicBezTo>
                <a:cubicBezTo>
                  <a:pt x="1088" y="85"/>
                  <a:pt x="1066" y="98"/>
                  <a:pt x="1047" y="108"/>
                </a:cubicBezTo>
                <a:cubicBezTo>
                  <a:pt x="994" y="139"/>
                  <a:pt x="952" y="162"/>
                  <a:pt x="921" y="178"/>
                </a:cubicBezTo>
                <a:cubicBezTo>
                  <a:pt x="882" y="198"/>
                  <a:pt x="860" y="208"/>
                  <a:pt x="855" y="207"/>
                </a:cubicBezTo>
                <a:cubicBezTo>
                  <a:pt x="850" y="207"/>
                  <a:pt x="801" y="197"/>
                  <a:pt x="709" y="179"/>
                </a:cubicBezTo>
                <a:cubicBezTo>
                  <a:pt x="670" y="171"/>
                  <a:pt x="624" y="161"/>
                  <a:pt x="569" y="150"/>
                </a:cubicBezTo>
                <a:cubicBezTo>
                  <a:pt x="524" y="141"/>
                  <a:pt x="471" y="130"/>
                  <a:pt x="412" y="118"/>
                </a:cubicBezTo>
                <a:cubicBezTo>
                  <a:pt x="387" y="113"/>
                  <a:pt x="361" y="108"/>
                  <a:pt x="333" y="102"/>
                </a:cubicBezTo>
                <a:cubicBezTo>
                  <a:pt x="311" y="98"/>
                  <a:pt x="285" y="93"/>
                  <a:pt x="257" y="87"/>
                </a:cubicBezTo>
                <a:cubicBezTo>
                  <a:pt x="246" y="85"/>
                  <a:pt x="234" y="82"/>
                  <a:pt x="221" y="79"/>
                </a:cubicBezTo>
                <a:cubicBezTo>
                  <a:pt x="203" y="76"/>
                  <a:pt x="192" y="73"/>
                  <a:pt x="186" y="72"/>
                </a:cubicBezTo>
                <a:cubicBezTo>
                  <a:pt x="160" y="67"/>
                  <a:pt x="139" y="63"/>
                  <a:pt x="124" y="60"/>
                </a:cubicBezTo>
                <a:cubicBezTo>
                  <a:pt x="39" y="42"/>
                  <a:pt x="0" y="34"/>
                  <a:pt x="5" y="35"/>
                </a:cubicBezTo>
                <a:lnTo>
                  <a:pt x="5" y="35"/>
                </a:lnTo>
                <a:lnTo>
                  <a:pt x="5" y="35"/>
                </a:lnTo>
                <a:close/>
              </a:path>
            </a:pathLst>
          </a:custGeom>
          <a:solidFill>
            <a:srgbClr val="FFFFFF"/>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6" name="Freeform 227"/>
          <p:cNvSpPr>
            <a:spLocks/>
          </p:cNvSpPr>
          <p:nvPr/>
        </p:nvSpPr>
        <p:spPr bwMode="auto">
          <a:xfrm>
            <a:off x="8075810" y="4153090"/>
            <a:ext cx="1014413" cy="249237"/>
          </a:xfrm>
          <a:custGeom>
            <a:avLst/>
            <a:gdLst>
              <a:gd name="T0" fmla="*/ 1269 w 1269"/>
              <a:gd name="T1" fmla="*/ 0 h 313"/>
              <a:gd name="T2" fmla="*/ 0 w 1269"/>
              <a:gd name="T3" fmla="*/ 27 h 313"/>
              <a:gd name="T4" fmla="*/ 0 w 1269"/>
              <a:gd name="T5" fmla="*/ 77 h 313"/>
              <a:gd name="T6" fmla="*/ 13 w 1269"/>
              <a:gd name="T7" fmla="*/ 99 h 313"/>
              <a:gd name="T8" fmla="*/ 197 w 1269"/>
              <a:gd name="T9" fmla="*/ 146 h 313"/>
              <a:gd name="T10" fmla="*/ 331 w 1269"/>
              <a:gd name="T11" fmla="*/ 179 h 313"/>
              <a:gd name="T12" fmla="*/ 473 w 1269"/>
              <a:gd name="T13" fmla="*/ 215 h 313"/>
              <a:gd name="T14" fmla="*/ 609 w 1269"/>
              <a:gd name="T15" fmla="*/ 249 h 313"/>
              <a:gd name="T16" fmla="*/ 671 w 1269"/>
              <a:gd name="T17" fmla="*/ 264 h 313"/>
              <a:gd name="T18" fmla="*/ 699 w 1269"/>
              <a:gd name="T19" fmla="*/ 271 h 313"/>
              <a:gd name="T20" fmla="*/ 726 w 1269"/>
              <a:gd name="T21" fmla="*/ 278 h 313"/>
              <a:gd name="T22" fmla="*/ 843 w 1269"/>
              <a:gd name="T23" fmla="*/ 307 h 313"/>
              <a:gd name="T24" fmla="*/ 914 w 1269"/>
              <a:gd name="T25" fmla="*/ 300 h 313"/>
              <a:gd name="T26" fmla="*/ 1059 w 1269"/>
              <a:gd name="T27" fmla="*/ 206 h 313"/>
              <a:gd name="T28" fmla="*/ 1169 w 1269"/>
              <a:gd name="T29" fmla="*/ 134 h 313"/>
              <a:gd name="T30" fmla="*/ 1248 w 1269"/>
              <a:gd name="T31" fmla="*/ 80 h 313"/>
              <a:gd name="T32" fmla="*/ 1268 w 1269"/>
              <a:gd name="T33" fmla="*/ 47 h 313"/>
              <a:gd name="T34" fmla="*/ 1269 w 1269"/>
              <a:gd name="T35" fmla="*/ 0 h 313"/>
              <a:gd name="T36" fmla="*/ 1269 w 1269"/>
              <a:gd name="T37" fmla="*/ 0 h 313"/>
              <a:gd name="T38" fmla="*/ 1269 w 1269"/>
              <a:gd name="T39"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69" h="313">
                <a:moveTo>
                  <a:pt x="1269" y="0"/>
                </a:moveTo>
                <a:lnTo>
                  <a:pt x="0" y="27"/>
                </a:lnTo>
                <a:lnTo>
                  <a:pt x="0" y="77"/>
                </a:lnTo>
                <a:cubicBezTo>
                  <a:pt x="0" y="90"/>
                  <a:pt x="4" y="97"/>
                  <a:pt x="13" y="99"/>
                </a:cubicBezTo>
                <a:cubicBezTo>
                  <a:pt x="44" y="107"/>
                  <a:pt x="105" y="123"/>
                  <a:pt x="197" y="146"/>
                </a:cubicBezTo>
                <a:cubicBezTo>
                  <a:pt x="236" y="156"/>
                  <a:pt x="280" y="167"/>
                  <a:pt x="331" y="179"/>
                </a:cubicBezTo>
                <a:cubicBezTo>
                  <a:pt x="373" y="190"/>
                  <a:pt x="421" y="202"/>
                  <a:pt x="473" y="215"/>
                </a:cubicBezTo>
                <a:cubicBezTo>
                  <a:pt x="513" y="225"/>
                  <a:pt x="559" y="236"/>
                  <a:pt x="609" y="249"/>
                </a:cubicBezTo>
                <a:cubicBezTo>
                  <a:pt x="627" y="253"/>
                  <a:pt x="648" y="258"/>
                  <a:pt x="671" y="264"/>
                </a:cubicBezTo>
                <a:cubicBezTo>
                  <a:pt x="677" y="266"/>
                  <a:pt x="686" y="268"/>
                  <a:pt x="699" y="271"/>
                </a:cubicBezTo>
                <a:cubicBezTo>
                  <a:pt x="712" y="274"/>
                  <a:pt x="720" y="276"/>
                  <a:pt x="726" y="278"/>
                </a:cubicBezTo>
                <a:cubicBezTo>
                  <a:pt x="801" y="296"/>
                  <a:pt x="840" y="306"/>
                  <a:pt x="843" y="307"/>
                </a:cubicBezTo>
                <a:cubicBezTo>
                  <a:pt x="866" y="313"/>
                  <a:pt x="890" y="311"/>
                  <a:pt x="914" y="300"/>
                </a:cubicBezTo>
                <a:cubicBezTo>
                  <a:pt x="919" y="298"/>
                  <a:pt x="967" y="266"/>
                  <a:pt x="1059" y="206"/>
                </a:cubicBezTo>
                <a:cubicBezTo>
                  <a:pt x="1101" y="179"/>
                  <a:pt x="1137" y="155"/>
                  <a:pt x="1169" y="134"/>
                </a:cubicBezTo>
                <a:cubicBezTo>
                  <a:pt x="1206" y="109"/>
                  <a:pt x="1232" y="91"/>
                  <a:pt x="1248" y="80"/>
                </a:cubicBezTo>
                <a:cubicBezTo>
                  <a:pt x="1261" y="70"/>
                  <a:pt x="1268" y="59"/>
                  <a:pt x="1268" y="47"/>
                </a:cubicBezTo>
                <a:lnTo>
                  <a:pt x="1269" y="0"/>
                </a:lnTo>
                <a:lnTo>
                  <a:pt x="1269" y="0"/>
                </a:lnTo>
                <a:lnTo>
                  <a:pt x="1269" y="0"/>
                </a:lnTo>
                <a:close/>
              </a:path>
            </a:pathLst>
          </a:custGeom>
          <a:noFill/>
          <a:ln w="6399">
            <a:solidFill>
              <a:srgbClr val="AAAAA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7" name="Freeform 228"/>
          <p:cNvSpPr>
            <a:spLocks/>
          </p:cNvSpPr>
          <p:nvPr/>
        </p:nvSpPr>
        <p:spPr bwMode="auto">
          <a:xfrm>
            <a:off x="8064698" y="4002277"/>
            <a:ext cx="1022350" cy="346075"/>
          </a:xfrm>
          <a:custGeom>
            <a:avLst/>
            <a:gdLst>
              <a:gd name="T0" fmla="*/ 25 w 1287"/>
              <a:gd name="T1" fmla="*/ 235 h 436"/>
              <a:gd name="T2" fmla="*/ 864 w 1287"/>
              <a:gd name="T3" fmla="*/ 432 h 436"/>
              <a:gd name="T4" fmla="*/ 918 w 1287"/>
              <a:gd name="T5" fmla="*/ 425 h 436"/>
              <a:gd name="T6" fmla="*/ 937 w 1287"/>
              <a:gd name="T7" fmla="*/ 414 h 436"/>
              <a:gd name="T8" fmla="*/ 972 w 1287"/>
              <a:gd name="T9" fmla="*/ 392 h 436"/>
              <a:gd name="T10" fmla="*/ 1075 w 1287"/>
              <a:gd name="T11" fmla="*/ 329 h 436"/>
              <a:gd name="T12" fmla="*/ 1188 w 1287"/>
              <a:gd name="T13" fmla="*/ 258 h 436"/>
              <a:gd name="T14" fmla="*/ 1270 w 1287"/>
              <a:gd name="T15" fmla="*/ 202 h 436"/>
              <a:gd name="T16" fmla="*/ 1271 w 1287"/>
              <a:gd name="T17" fmla="*/ 176 h 436"/>
              <a:gd name="T18" fmla="*/ 1146 w 1287"/>
              <a:gd name="T19" fmla="*/ 150 h 436"/>
              <a:gd name="T20" fmla="*/ 879 w 1287"/>
              <a:gd name="T21" fmla="*/ 96 h 436"/>
              <a:gd name="T22" fmla="*/ 406 w 1287"/>
              <a:gd name="T23" fmla="*/ 1 h 436"/>
              <a:gd name="T24" fmla="*/ 382 w 1287"/>
              <a:gd name="T25" fmla="*/ 5 h 436"/>
              <a:gd name="T26" fmla="*/ 367 w 1287"/>
              <a:gd name="T27" fmla="*/ 13 h 436"/>
              <a:gd name="T28" fmla="*/ 329 w 1287"/>
              <a:gd name="T29" fmla="*/ 35 h 436"/>
              <a:gd name="T30" fmla="*/ 274 w 1287"/>
              <a:gd name="T31" fmla="*/ 66 h 436"/>
              <a:gd name="T32" fmla="*/ 210 w 1287"/>
              <a:gd name="T33" fmla="*/ 102 h 436"/>
              <a:gd name="T34" fmla="*/ 87 w 1287"/>
              <a:gd name="T35" fmla="*/ 171 h 436"/>
              <a:gd name="T36" fmla="*/ 21 w 1287"/>
              <a:gd name="T37" fmla="*/ 208 h 436"/>
              <a:gd name="T38" fmla="*/ 25 w 1287"/>
              <a:gd name="T39" fmla="*/ 235 h 436"/>
              <a:gd name="T40" fmla="*/ 25 w 1287"/>
              <a:gd name="T41" fmla="*/ 235 h 436"/>
              <a:gd name="T42" fmla="*/ 25 w 1287"/>
              <a:gd name="T43"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7" h="436">
                <a:moveTo>
                  <a:pt x="25" y="235"/>
                </a:moveTo>
                <a:cubicBezTo>
                  <a:pt x="381" y="325"/>
                  <a:pt x="660" y="391"/>
                  <a:pt x="864" y="432"/>
                </a:cubicBezTo>
                <a:cubicBezTo>
                  <a:pt x="885" y="436"/>
                  <a:pt x="903" y="434"/>
                  <a:pt x="918" y="425"/>
                </a:cubicBezTo>
                <a:cubicBezTo>
                  <a:pt x="920" y="424"/>
                  <a:pt x="926" y="420"/>
                  <a:pt x="937" y="414"/>
                </a:cubicBezTo>
                <a:cubicBezTo>
                  <a:pt x="951" y="405"/>
                  <a:pt x="962" y="398"/>
                  <a:pt x="972" y="392"/>
                </a:cubicBezTo>
                <a:cubicBezTo>
                  <a:pt x="1010" y="369"/>
                  <a:pt x="1044" y="348"/>
                  <a:pt x="1075" y="329"/>
                </a:cubicBezTo>
                <a:cubicBezTo>
                  <a:pt x="1119" y="302"/>
                  <a:pt x="1157" y="278"/>
                  <a:pt x="1188" y="258"/>
                </a:cubicBezTo>
                <a:cubicBezTo>
                  <a:pt x="1226" y="233"/>
                  <a:pt x="1253" y="215"/>
                  <a:pt x="1270" y="202"/>
                </a:cubicBezTo>
                <a:cubicBezTo>
                  <a:pt x="1287" y="190"/>
                  <a:pt x="1287" y="181"/>
                  <a:pt x="1271" y="176"/>
                </a:cubicBezTo>
                <a:cubicBezTo>
                  <a:pt x="1267" y="175"/>
                  <a:pt x="1226" y="167"/>
                  <a:pt x="1146" y="150"/>
                </a:cubicBezTo>
                <a:cubicBezTo>
                  <a:pt x="1079" y="137"/>
                  <a:pt x="989" y="119"/>
                  <a:pt x="879" y="96"/>
                </a:cubicBezTo>
                <a:cubicBezTo>
                  <a:pt x="643" y="48"/>
                  <a:pt x="486" y="17"/>
                  <a:pt x="406" y="1"/>
                </a:cubicBezTo>
                <a:cubicBezTo>
                  <a:pt x="398" y="0"/>
                  <a:pt x="390" y="1"/>
                  <a:pt x="382" y="5"/>
                </a:cubicBezTo>
                <a:cubicBezTo>
                  <a:pt x="379" y="7"/>
                  <a:pt x="374" y="9"/>
                  <a:pt x="367" y="13"/>
                </a:cubicBezTo>
                <a:cubicBezTo>
                  <a:pt x="355" y="20"/>
                  <a:pt x="342" y="27"/>
                  <a:pt x="329" y="35"/>
                </a:cubicBezTo>
                <a:cubicBezTo>
                  <a:pt x="310" y="45"/>
                  <a:pt x="292" y="56"/>
                  <a:pt x="274" y="66"/>
                </a:cubicBezTo>
                <a:cubicBezTo>
                  <a:pt x="251" y="79"/>
                  <a:pt x="230" y="91"/>
                  <a:pt x="210" y="102"/>
                </a:cubicBezTo>
                <a:cubicBezTo>
                  <a:pt x="159" y="131"/>
                  <a:pt x="118" y="154"/>
                  <a:pt x="87" y="171"/>
                </a:cubicBezTo>
                <a:cubicBezTo>
                  <a:pt x="48" y="193"/>
                  <a:pt x="26" y="205"/>
                  <a:pt x="21" y="208"/>
                </a:cubicBezTo>
                <a:cubicBezTo>
                  <a:pt x="0" y="219"/>
                  <a:pt x="1" y="228"/>
                  <a:pt x="25" y="235"/>
                </a:cubicBezTo>
                <a:lnTo>
                  <a:pt x="25" y="235"/>
                </a:lnTo>
                <a:lnTo>
                  <a:pt x="25" y="235"/>
                </a:lnTo>
                <a:close/>
              </a:path>
            </a:pathLst>
          </a:custGeom>
          <a:gradFill rotWithShape="0">
            <a:gsLst>
              <a:gs pos="0">
                <a:srgbClr val="B8B8B8"/>
              </a:gs>
              <a:gs pos="100000">
                <a:srgbClr val="E6E7ED"/>
              </a:gs>
            </a:gsLst>
            <a:lin ang="5400000"/>
          </a:gradFill>
          <a:ln w="6399">
            <a:solidFill>
              <a:srgbClr val="AAAAAA"/>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8" name="Freeform 229"/>
          <p:cNvSpPr>
            <a:spLocks/>
          </p:cNvSpPr>
          <p:nvPr/>
        </p:nvSpPr>
        <p:spPr bwMode="auto">
          <a:xfrm>
            <a:off x="8239323" y="4113402"/>
            <a:ext cx="738187" cy="134938"/>
          </a:xfrm>
          <a:custGeom>
            <a:avLst/>
            <a:gdLst>
              <a:gd name="T0" fmla="*/ 921 w 921"/>
              <a:gd name="T1" fmla="*/ 47 h 168"/>
              <a:gd name="T2" fmla="*/ 725 w 921"/>
              <a:gd name="T3" fmla="*/ 157 h 168"/>
              <a:gd name="T4" fmla="*/ 0 w 921"/>
              <a:gd name="T5" fmla="*/ 0 h 168"/>
              <a:gd name="T6" fmla="*/ 724 w 921"/>
              <a:gd name="T7" fmla="*/ 168 h 168"/>
              <a:gd name="T8" fmla="*/ 921 w 921"/>
              <a:gd name="T9" fmla="*/ 52 h 168"/>
              <a:gd name="T10" fmla="*/ 921 w 921"/>
              <a:gd name="T11" fmla="*/ 47 h 168"/>
              <a:gd name="T12" fmla="*/ 921 w 921"/>
              <a:gd name="T13" fmla="*/ 47 h 168"/>
            </a:gdLst>
            <a:ahLst/>
            <a:cxnLst>
              <a:cxn ang="0">
                <a:pos x="T0" y="T1"/>
              </a:cxn>
              <a:cxn ang="0">
                <a:pos x="T2" y="T3"/>
              </a:cxn>
              <a:cxn ang="0">
                <a:pos x="T4" y="T5"/>
              </a:cxn>
              <a:cxn ang="0">
                <a:pos x="T6" y="T7"/>
              </a:cxn>
              <a:cxn ang="0">
                <a:pos x="T8" y="T9"/>
              </a:cxn>
              <a:cxn ang="0">
                <a:pos x="T10" y="T11"/>
              </a:cxn>
              <a:cxn ang="0">
                <a:pos x="T12" y="T13"/>
              </a:cxn>
            </a:cxnLst>
            <a:rect l="0" t="0" r="r" b="b"/>
            <a:pathLst>
              <a:path w="921" h="168">
                <a:moveTo>
                  <a:pt x="921" y="47"/>
                </a:moveTo>
                <a:lnTo>
                  <a:pt x="725" y="157"/>
                </a:lnTo>
                <a:lnTo>
                  <a:pt x="0" y="0"/>
                </a:lnTo>
                <a:lnTo>
                  <a:pt x="724" y="168"/>
                </a:lnTo>
                <a:lnTo>
                  <a:pt x="921" y="52"/>
                </a:lnTo>
                <a:lnTo>
                  <a:pt x="921" y="47"/>
                </a:lnTo>
                <a:lnTo>
                  <a:pt x="921" y="47"/>
                </a:lnTo>
                <a:close/>
              </a:path>
            </a:pathLst>
          </a:custGeom>
          <a:solidFill>
            <a:srgbClr val="969696"/>
          </a:solidFill>
          <a:ln w="6399">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9" name="Freeform 230"/>
          <p:cNvSpPr>
            <a:spLocks/>
          </p:cNvSpPr>
          <p:nvPr/>
        </p:nvSpPr>
        <p:spPr bwMode="auto">
          <a:xfrm>
            <a:off x="8240910" y="4029265"/>
            <a:ext cx="735013" cy="212725"/>
          </a:xfrm>
          <a:custGeom>
            <a:avLst/>
            <a:gdLst>
              <a:gd name="T0" fmla="*/ 184 w 919"/>
              <a:gd name="T1" fmla="*/ 0 h 266"/>
              <a:gd name="T2" fmla="*/ 0 w 919"/>
              <a:gd name="T3" fmla="*/ 105 h 266"/>
              <a:gd name="T4" fmla="*/ 725 w 919"/>
              <a:gd name="T5" fmla="*/ 266 h 266"/>
              <a:gd name="T6" fmla="*/ 919 w 919"/>
              <a:gd name="T7" fmla="*/ 152 h 266"/>
              <a:gd name="T8" fmla="*/ 184 w 919"/>
              <a:gd name="T9" fmla="*/ 0 h 266"/>
              <a:gd name="T10" fmla="*/ 184 w 919"/>
              <a:gd name="T11" fmla="*/ 0 h 266"/>
              <a:gd name="T12" fmla="*/ 184 w 919"/>
              <a:gd name="T13" fmla="*/ 0 h 266"/>
            </a:gdLst>
            <a:ahLst/>
            <a:cxnLst>
              <a:cxn ang="0">
                <a:pos x="T0" y="T1"/>
              </a:cxn>
              <a:cxn ang="0">
                <a:pos x="T2" y="T3"/>
              </a:cxn>
              <a:cxn ang="0">
                <a:pos x="T4" y="T5"/>
              </a:cxn>
              <a:cxn ang="0">
                <a:pos x="T6" y="T7"/>
              </a:cxn>
              <a:cxn ang="0">
                <a:pos x="T8" y="T9"/>
              </a:cxn>
              <a:cxn ang="0">
                <a:pos x="T10" y="T11"/>
              </a:cxn>
              <a:cxn ang="0">
                <a:pos x="T12" y="T13"/>
              </a:cxn>
            </a:cxnLst>
            <a:rect l="0" t="0" r="r" b="b"/>
            <a:pathLst>
              <a:path w="919" h="266">
                <a:moveTo>
                  <a:pt x="184" y="0"/>
                </a:moveTo>
                <a:lnTo>
                  <a:pt x="0" y="105"/>
                </a:lnTo>
                <a:lnTo>
                  <a:pt x="725" y="266"/>
                </a:lnTo>
                <a:lnTo>
                  <a:pt x="919" y="152"/>
                </a:lnTo>
                <a:lnTo>
                  <a:pt x="184" y="0"/>
                </a:lnTo>
                <a:lnTo>
                  <a:pt x="184" y="0"/>
                </a:lnTo>
                <a:lnTo>
                  <a:pt x="184" y="0"/>
                </a:lnTo>
                <a:close/>
              </a:path>
            </a:pathLst>
          </a:custGeom>
          <a:solidFill>
            <a:srgbClr val="B7B7B7"/>
          </a:solidFill>
          <a:ln w="6399">
            <a:solidFill>
              <a:srgbClr val="96969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0" name="Freeform 231"/>
          <p:cNvSpPr>
            <a:spLocks/>
          </p:cNvSpPr>
          <p:nvPr/>
        </p:nvSpPr>
        <p:spPr bwMode="auto">
          <a:xfrm>
            <a:off x="8352035" y="4178490"/>
            <a:ext cx="249238" cy="85725"/>
          </a:xfrm>
          <a:custGeom>
            <a:avLst/>
            <a:gdLst>
              <a:gd name="T0" fmla="*/ 104 w 311"/>
              <a:gd name="T1" fmla="*/ 0 h 107"/>
              <a:gd name="T2" fmla="*/ 0 w 311"/>
              <a:gd name="T3" fmla="*/ 60 h 107"/>
              <a:gd name="T4" fmla="*/ 207 w 311"/>
              <a:gd name="T5" fmla="*/ 107 h 107"/>
              <a:gd name="T6" fmla="*/ 311 w 311"/>
              <a:gd name="T7" fmla="*/ 46 h 107"/>
              <a:gd name="T8" fmla="*/ 104 w 311"/>
              <a:gd name="T9" fmla="*/ 0 h 107"/>
              <a:gd name="T10" fmla="*/ 104 w 311"/>
              <a:gd name="T11" fmla="*/ 0 h 107"/>
              <a:gd name="T12" fmla="*/ 104 w 311"/>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311" h="107">
                <a:moveTo>
                  <a:pt x="104" y="0"/>
                </a:moveTo>
                <a:lnTo>
                  <a:pt x="0" y="60"/>
                </a:lnTo>
                <a:lnTo>
                  <a:pt x="207" y="107"/>
                </a:lnTo>
                <a:lnTo>
                  <a:pt x="311" y="46"/>
                </a:lnTo>
                <a:lnTo>
                  <a:pt x="104" y="0"/>
                </a:lnTo>
                <a:lnTo>
                  <a:pt x="104" y="0"/>
                </a:lnTo>
                <a:lnTo>
                  <a:pt x="104" y="0"/>
                </a:lnTo>
                <a:close/>
              </a:path>
            </a:pathLst>
          </a:custGeom>
          <a:gradFill rotWithShape="0">
            <a:gsLst>
              <a:gs pos="0">
                <a:srgbClr val="B8B8B8"/>
              </a:gs>
              <a:gs pos="100000">
                <a:srgbClr val="E6E7ED"/>
              </a:gs>
            </a:gsLst>
            <a:lin ang="5400000"/>
          </a:gradFill>
          <a:ln w="6399">
            <a:solidFill>
              <a:srgbClr val="AAAAAA"/>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1" name="Freeform 232"/>
          <p:cNvSpPr>
            <a:spLocks/>
          </p:cNvSpPr>
          <p:nvPr/>
        </p:nvSpPr>
        <p:spPr bwMode="auto">
          <a:xfrm>
            <a:off x="8352035" y="4211827"/>
            <a:ext cx="192088" cy="52388"/>
          </a:xfrm>
          <a:custGeom>
            <a:avLst/>
            <a:gdLst>
              <a:gd name="T0" fmla="*/ 32 w 239"/>
              <a:gd name="T1" fmla="*/ 0 h 66"/>
              <a:gd name="T2" fmla="*/ 0 w 239"/>
              <a:gd name="T3" fmla="*/ 18 h 66"/>
              <a:gd name="T4" fmla="*/ 207 w 239"/>
              <a:gd name="T5" fmla="*/ 66 h 66"/>
              <a:gd name="T6" fmla="*/ 239 w 239"/>
              <a:gd name="T7" fmla="*/ 46 h 66"/>
              <a:gd name="T8" fmla="*/ 32 w 239"/>
              <a:gd name="T9" fmla="*/ 0 h 66"/>
              <a:gd name="T10" fmla="*/ 32 w 239"/>
              <a:gd name="T11" fmla="*/ 0 h 66"/>
              <a:gd name="T12" fmla="*/ 32 w 239"/>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239" h="66">
                <a:moveTo>
                  <a:pt x="32" y="0"/>
                </a:moveTo>
                <a:lnTo>
                  <a:pt x="0" y="18"/>
                </a:lnTo>
                <a:lnTo>
                  <a:pt x="207" y="66"/>
                </a:lnTo>
                <a:lnTo>
                  <a:pt x="239" y="46"/>
                </a:lnTo>
                <a:lnTo>
                  <a:pt x="32" y="0"/>
                </a:lnTo>
                <a:lnTo>
                  <a:pt x="32" y="0"/>
                </a:lnTo>
                <a:lnTo>
                  <a:pt x="32" y="0"/>
                </a:lnTo>
                <a:close/>
              </a:path>
            </a:pathLst>
          </a:custGeom>
          <a:solidFill>
            <a:srgbClr val="DBDBDB"/>
          </a:solidFill>
          <a:ln w="6399">
            <a:solidFill>
              <a:srgbClr val="AAAAAA"/>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2" name="Freeform 233"/>
          <p:cNvSpPr>
            <a:spLocks noChangeArrowheads="1"/>
          </p:cNvSpPr>
          <p:nvPr/>
        </p:nvSpPr>
        <p:spPr bwMode="auto">
          <a:xfrm>
            <a:off x="8406010" y="3492690"/>
            <a:ext cx="698500" cy="595312"/>
          </a:xfrm>
          <a:custGeom>
            <a:avLst/>
            <a:gdLst>
              <a:gd name="T0" fmla="*/ 0 w 872"/>
              <a:gd name="T1" fmla="*/ 582 h 743"/>
              <a:gd name="T2" fmla="*/ 28 w 872"/>
              <a:gd name="T3" fmla="*/ 0 h 743"/>
              <a:gd name="T4" fmla="*/ 872 w 872"/>
              <a:gd name="T5" fmla="*/ 123 h 743"/>
              <a:gd name="T6" fmla="*/ 826 w 872"/>
              <a:gd name="T7" fmla="*/ 743 h 743"/>
              <a:gd name="T8" fmla="*/ 0 w 872"/>
              <a:gd name="T9" fmla="*/ 582 h 743"/>
              <a:gd name="T10" fmla="*/ 0 w 872"/>
              <a:gd name="T11" fmla="*/ 582 h 743"/>
              <a:gd name="T12" fmla="*/ 0 w 872"/>
              <a:gd name="T13" fmla="*/ 582 h 743"/>
            </a:gdLst>
            <a:ahLst/>
            <a:cxnLst>
              <a:cxn ang="0">
                <a:pos x="T0" y="T1"/>
              </a:cxn>
              <a:cxn ang="0">
                <a:pos x="T2" y="T3"/>
              </a:cxn>
              <a:cxn ang="0">
                <a:pos x="T4" y="T5"/>
              </a:cxn>
              <a:cxn ang="0">
                <a:pos x="T6" y="T7"/>
              </a:cxn>
              <a:cxn ang="0">
                <a:pos x="T8" y="T9"/>
              </a:cxn>
              <a:cxn ang="0">
                <a:pos x="T10" y="T11"/>
              </a:cxn>
              <a:cxn ang="0">
                <a:pos x="T12" y="T13"/>
              </a:cxn>
            </a:cxnLst>
            <a:rect l="0" t="0" r="r" b="b"/>
            <a:pathLst>
              <a:path w="872" h="743">
                <a:moveTo>
                  <a:pt x="0" y="582"/>
                </a:moveTo>
                <a:lnTo>
                  <a:pt x="28" y="0"/>
                </a:lnTo>
                <a:lnTo>
                  <a:pt x="872" y="123"/>
                </a:lnTo>
                <a:lnTo>
                  <a:pt x="826" y="743"/>
                </a:lnTo>
                <a:lnTo>
                  <a:pt x="0" y="582"/>
                </a:lnTo>
                <a:lnTo>
                  <a:pt x="0" y="582"/>
                </a:lnTo>
                <a:lnTo>
                  <a:pt x="0" y="582"/>
                </a:lnTo>
                <a:close/>
              </a:path>
            </a:pathLst>
          </a:custGeom>
          <a:gradFill rotWithShape="0">
            <a:gsLst>
              <a:gs pos="0">
                <a:srgbClr val="79B8FF"/>
              </a:gs>
              <a:gs pos="100000">
                <a:srgbClr val="C7E1FF"/>
              </a:gs>
            </a:gsLst>
            <a:lin ang="5400000"/>
          </a:gra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3" name="Freeform 234"/>
          <p:cNvSpPr>
            <a:spLocks noChangeArrowheads="1"/>
          </p:cNvSpPr>
          <p:nvPr/>
        </p:nvSpPr>
        <p:spPr bwMode="auto">
          <a:xfrm>
            <a:off x="8369498" y="3448240"/>
            <a:ext cx="784225" cy="684212"/>
          </a:xfrm>
          <a:custGeom>
            <a:avLst/>
            <a:gdLst>
              <a:gd name="T0" fmla="*/ 960 w 981"/>
              <a:gd name="T1" fmla="*/ 134 h 858"/>
              <a:gd name="T2" fmla="*/ 74 w 981"/>
              <a:gd name="T3" fmla="*/ 3 h 858"/>
              <a:gd name="T4" fmla="*/ 41 w 981"/>
              <a:gd name="T5" fmla="*/ 14 h 858"/>
              <a:gd name="T6" fmla="*/ 35 w 981"/>
              <a:gd name="T7" fmla="*/ 26 h 858"/>
              <a:gd name="T8" fmla="*/ 0 w 981"/>
              <a:gd name="T9" fmla="*/ 653 h 858"/>
              <a:gd name="T10" fmla="*/ 20 w 981"/>
              <a:gd name="T11" fmla="*/ 679 h 858"/>
              <a:gd name="T12" fmla="*/ 897 w 981"/>
              <a:gd name="T13" fmla="*/ 856 h 858"/>
              <a:gd name="T14" fmla="*/ 901 w 981"/>
              <a:gd name="T15" fmla="*/ 857 h 858"/>
              <a:gd name="T16" fmla="*/ 936 w 981"/>
              <a:gd name="T17" fmla="*/ 833 h 858"/>
              <a:gd name="T18" fmla="*/ 981 w 981"/>
              <a:gd name="T19" fmla="*/ 160 h 858"/>
              <a:gd name="T20" fmla="*/ 960 w 981"/>
              <a:gd name="T21" fmla="*/ 134 h 858"/>
              <a:gd name="T22" fmla="*/ 960 w 981"/>
              <a:gd name="T23" fmla="*/ 134 h 858"/>
              <a:gd name="T24" fmla="*/ 960 w 981"/>
              <a:gd name="T25" fmla="*/ 134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1" h="858">
                <a:moveTo>
                  <a:pt x="960" y="134"/>
                </a:moveTo>
                <a:lnTo>
                  <a:pt x="74" y="3"/>
                </a:lnTo>
                <a:cubicBezTo>
                  <a:pt x="58" y="0"/>
                  <a:pt x="47" y="3"/>
                  <a:pt x="41" y="14"/>
                </a:cubicBezTo>
                <a:cubicBezTo>
                  <a:pt x="38" y="17"/>
                  <a:pt x="36" y="21"/>
                  <a:pt x="35" y="26"/>
                </a:cubicBezTo>
                <a:lnTo>
                  <a:pt x="0" y="653"/>
                </a:lnTo>
                <a:cubicBezTo>
                  <a:pt x="0" y="667"/>
                  <a:pt x="6" y="676"/>
                  <a:pt x="20" y="679"/>
                </a:cubicBezTo>
                <a:lnTo>
                  <a:pt x="897" y="856"/>
                </a:lnTo>
                <a:cubicBezTo>
                  <a:pt x="898" y="857"/>
                  <a:pt x="900" y="857"/>
                  <a:pt x="901" y="857"/>
                </a:cubicBezTo>
                <a:cubicBezTo>
                  <a:pt x="924" y="858"/>
                  <a:pt x="935" y="850"/>
                  <a:pt x="936" y="833"/>
                </a:cubicBezTo>
                <a:lnTo>
                  <a:pt x="981" y="160"/>
                </a:lnTo>
                <a:cubicBezTo>
                  <a:pt x="981" y="145"/>
                  <a:pt x="975" y="137"/>
                  <a:pt x="960" y="134"/>
                </a:cubicBezTo>
                <a:lnTo>
                  <a:pt x="960" y="134"/>
                </a:lnTo>
                <a:lnTo>
                  <a:pt x="960" y="134"/>
                </a:lnTo>
                <a:close/>
              </a:path>
            </a:pathLst>
          </a:custGeom>
          <a:gradFill rotWithShape="0">
            <a:gsLst>
              <a:gs pos="0">
                <a:srgbClr val="E6E7ED"/>
              </a:gs>
              <a:gs pos="100000">
                <a:srgbClr val="B8B8B8"/>
              </a:gs>
            </a:gsLst>
            <a:lin ang="5400000"/>
          </a:gra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4" name="Freeform 235"/>
          <p:cNvSpPr>
            <a:spLocks noChangeArrowheads="1"/>
          </p:cNvSpPr>
          <p:nvPr/>
        </p:nvSpPr>
        <p:spPr bwMode="auto">
          <a:xfrm>
            <a:off x="8398073" y="3449827"/>
            <a:ext cx="755650" cy="684213"/>
          </a:xfrm>
          <a:custGeom>
            <a:avLst/>
            <a:gdLst>
              <a:gd name="T0" fmla="*/ 12 w 945"/>
              <a:gd name="T1" fmla="*/ 12 h 855"/>
              <a:gd name="T2" fmla="*/ 909 w 945"/>
              <a:gd name="T3" fmla="*/ 151 h 855"/>
              <a:gd name="T4" fmla="*/ 916 w 945"/>
              <a:gd name="T5" fmla="*/ 172 h 855"/>
              <a:gd name="T6" fmla="*/ 914 w 945"/>
              <a:gd name="T7" fmla="*/ 200 h 855"/>
              <a:gd name="T8" fmla="*/ 909 w 945"/>
              <a:gd name="T9" fmla="*/ 274 h 855"/>
              <a:gd name="T10" fmla="*/ 902 w 945"/>
              <a:gd name="T11" fmla="*/ 379 h 855"/>
              <a:gd name="T12" fmla="*/ 895 w 945"/>
              <a:gd name="T13" fmla="*/ 499 h 855"/>
              <a:gd name="T14" fmla="*/ 887 w 945"/>
              <a:gd name="T15" fmla="*/ 621 h 855"/>
              <a:gd name="T16" fmla="*/ 881 w 945"/>
              <a:gd name="T17" fmla="*/ 727 h 855"/>
              <a:gd name="T18" fmla="*/ 874 w 945"/>
              <a:gd name="T19" fmla="*/ 837 h 855"/>
              <a:gd name="T20" fmla="*/ 861 w 945"/>
              <a:gd name="T21" fmla="*/ 854 h 855"/>
              <a:gd name="T22" fmla="*/ 879 w 945"/>
              <a:gd name="T23" fmla="*/ 855 h 855"/>
              <a:gd name="T24" fmla="*/ 895 w 945"/>
              <a:gd name="T25" fmla="*/ 839 h 855"/>
              <a:gd name="T26" fmla="*/ 900 w 945"/>
              <a:gd name="T27" fmla="*/ 831 h 855"/>
              <a:gd name="T28" fmla="*/ 945 w 945"/>
              <a:gd name="T29" fmla="*/ 157 h 855"/>
              <a:gd name="T30" fmla="*/ 938 w 945"/>
              <a:gd name="T31" fmla="*/ 141 h 855"/>
              <a:gd name="T32" fmla="*/ 924 w 945"/>
              <a:gd name="T33" fmla="*/ 131 h 855"/>
              <a:gd name="T34" fmla="*/ 57 w 945"/>
              <a:gd name="T35" fmla="*/ 2 h 855"/>
              <a:gd name="T36" fmla="*/ 39 w 945"/>
              <a:gd name="T37" fmla="*/ 0 h 855"/>
              <a:gd name="T38" fmla="*/ 14 w 945"/>
              <a:gd name="T39" fmla="*/ 2 h 855"/>
              <a:gd name="T40" fmla="*/ 0 w 945"/>
              <a:gd name="T41" fmla="*/ 23 h 855"/>
              <a:gd name="T42" fmla="*/ 12 w 945"/>
              <a:gd name="T43" fmla="*/ 12 h 855"/>
              <a:gd name="T44" fmla="*/ 12 w 945"/>
              <a:gd name="T45" fmla="*/ 12 h 855"/>
              <a:gd name="T46" fmla="*/ 12 w 945"/>
              <a:gd name="T47" fmla="*/ 12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5" h="855">
                <a:moveTo>
                  <a:pt x="12" y="12"/>
                </a:moveTo>
                <a:lnTo>
                  <a:pt x="909" y="151"/>
                </a:lnTo>
                <a:lnTo>
                  <a:pt x="916" y="172"/>
                </a:lnTo>
                <a:cubicBezTo>
                  <a:pt x="915" y="179"/>
                  <a:pt x="915" y="188"/>
                  <a:pt x="914" y="200"/>
                </a:cubicBezTo>
                <a:cubicBezTo>
                  <a:pt x="912" y="224"/>
                  <a:pt x="911" y="249"/>
                  <a:pt x="909" y="274"/>
                </a:cubicBezTo>
                <a:cubicBezTo>
                  <a:pt x="907" y="310"/>
                  <a:pt x="905" y="345"/>
                  <a:pt x="902" y="379"/>
                </a:cubicBezTo>
                <a:cubicBezTo>
                  <a:pt x="900" y="422"/>
                  <a:pt x="897" y="462"/>
                  <a:pt x="895" y="499"/>
                </a:cubicBezTo>
                <a:cubicBezTo>
                  <a:pt x="892" y="544"/>
                  <a:pt x="890" y="584"/>
                  <a:pt x="887" y="621"/>
                </a:cubicBezTo>
                <a:cubicBezTo>
                  <a:pt x="885" y="662"/>
                  <a:pt x="882" y="697"/>
                  <a:pt x="881" y="727"/>
                </a:cubicBezTo>
                <a:cubicBezTo>
                  <a:pt x="876" y="797"/>
                  <a:pt x="874" y="834"/>
                  <a:pt x="874" y="837"/>
                </a:cubicBezTo>
                <a:cubicBezTo>
                  <a:pt x="874" y="846"/>
                  <a:pt x="870" y="852"/>
                  <a:pt x="861" y="854"/>
                </a:cubicBezTo>
                <a:lnTo>
                  <a:pt x="879" y="855"/>
                </a:lnTo>
                <a:lnTo>
                  <a:pt x="895" y="839"/>
                </a:lnTo>
                <a:lnTo>
                  <a:pt x="900" y="831"/>
                </a:lnTo>
                <a:lnTo>
                  <a:pt x="945" y="157"/>
                </a:lnTo>
                <a:lnTo>
                  <a:pt x="938" y="141"/>
                </a:lnTo>
                <a:lnTo>
                  <a:pt x="924" y="131"/>
                </a:lnTo>
                <a:lnTo>
                  <a:pt x="57" y="2"/>
                </a:lnTo>
                <a:cubicBezTo>
                  <a:pt x="52" y="1"/>
                  <a:pt x="45" y="1"/>
                  <a:pt x="39" y="0"/>
                </a:cubicBezTo>
                <a:cubicBezTo>
                  <a:pt x="26" y="0"/>
                  <a:pt x="17" y="0"/>
                  <a:pt x="14" y="2"/>
                </a:cubicBezTo>
                <a:cubicBezTo>
                  <a:pt x="8" y="5"/>
                  <a:pt x="3" y="12"/>
                  <a:pt x="0" y="23"/>
                </a:cubicBezTo>
                <a:cubicBezTo>
                  <a:pt x="1" y="17"/>
                  <a:pt x="5" y="14"/>
                  <a:pt x="12" y="12"/>
                </a:cubicBezTo>
                <a:lnTo>
                  <a:pt x="12" y="12"/>
                </a:lnTo>
                <a:lnTo>
                  <a:pt x="12" y="12"/>
                </a:lnTo>
                <a:close/>
              </a:path>
            </a:pathLst>
          </a:custGeom>
          <a:gradFill rotWithShape="0">
            <a:gsLst>
              <a:gs pos="0">
                <a:srgbClr val="E6E7ED"/>
              </a:gs>
              <a:gs pos="100000">
                <a:srgbClr val="B8B8B8"/>
              </a:gs>
            </a:gsLst>
            <a:lin ang="0" scaled="1"/>
          </a:gra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5" name="Freeform 236"/>
          <p:cNvSpPr>
            <a:spLocks noChangeArrowheads="1"/>
          </p:cNvSpPr>
          <p:nvPr/>
        </p:nvSpPr>
        <p:spPr bwMode="auto">
          <a:xfrm>
            <a:off x="8406010" y="3492690"/>
            <a:ext cx="698500" cy="595312"/>
          </a:xfrm>
          <a:custGeom>
            <a:avLst/>
            <a:gdLst>
              <a:gd name="T0" fmla="*/ 0 w 872"/>
              <a:gd name="T1" fmla="*/ 582 h 743"/>
              <a:gd name="T2" fmla="*/ 28 w 872"/>
              <a:gd name="T3" fmla="*/ 0 h 743"/>
              <a:gd name="T4" fmla="*/ 872 w 872"/>
              <a:gd name="T5" fmla="*/ 123 h 743"/>
              <a:gd name="T6" fmla="*/ 826 w 872"/>
              <a:gd name="T7" fmla="*/ 743 h 743"/>
              <a:gd name="T8" fmla="*/ 0 w 872"/>
              <a:gd name="T9" fmla="*/ 582 h 743"/>
              <a:gd name="T10" fmla="*/ 0 w 872"/>
              <a:gd name="T11" fmla="*/ 582 h 743"/>
              <a:gd name="T12" fmla="*/ 0 w 872"/>
              <a:gd name="T13" fmla="*/ 582 h 743"/>
            </a:gdLst>
            <a:ahLst/>
            <a:cxnLst>
              <a:cxn ang="0">
                <a:pos x="T0" y="T1"/>
              </a:cxn>
              <a:cxn ang="0">
                <a:pos x="T2" y="T3"/>
              </a:cxn>
              <a:cxn ang="0">
                <a:pos x="T4" y="T5"/>
              </a:cxn>
              <a:cxn ang="0">
                <a:pos x="T6" y="T7"/>
              </a:cxn>
              <a:cxn ang="0">
                <a:pos x="T8" y="T9"/>
              </a:cxn>
              <a:cxn ang="0">
                <a:pos x="T10" y="T11"/>
              </a:cxn>
              <a:cxn ang="0">
                <a:pos x="T12" y="T13"/>
              </a:cxn>
            </a:cxnLst>
            <a:rect l="0" t="0" r="r" b="b"/>
            <a:pathLst>
              <a:path w="872" h="743">
                <a:moveTo>
                  <a:pt x="0" y="582"/>
                </a:moveTo>
                <a:lnTo>
                  <a:pt x="28" y="0"/>
                </a:lnTo>
                <a:lnTo>
                  <a:pt x="872" y="123"/>
                </a:lnTo>
                <a:lnTo>
                  <a:pt x="826" y="743"/>
                </a:lnTo>
                <a:lnTo>
                  <a:pt x="0" y="582"/>
                </a:lnTo>
                <a:lnTo>
                  <a:pt x="0" y="582"/>
                </a:lnTo>
                <a:lnTo>
                  <a:pt x="0" y="582"/>
                </a:lnTo>
                <a:close/>
              </a:path>
            </a:pathLst>
          </a:custGeom>
          <a:gradFill rotWithShape="0">
            <a:gsLst>
              <a:gs pos="0">
                <a:srgbClr val="79B8FF"/>
              </a:gs>
              <a:gs pos="100000">
                <a:srgbClr val="C7E1FF"/>
              </a:gs>
            </a:gsLst>
            <a:lin ang="5400000"/>
          </a:gra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6" name="Freeform 237"/>
          <p:cNvSpPr>
            <a:spLocks/>
          </p:cNvSpPr>
          <p:nvPr/>
        </p:nvSpPr>
        <p:spPr bwMode="auto">
          <a:xfrm>
            <a:off x="8406010" y="3492690"/>
            <a:ext cx="698500" cy="595312"/>
          </a:xfrm>
          <a:custGeom>
            <a:avLst/>
            <a:gdLst>
              <a:gd name="T0" fmla="*/ 0 w 872"/>
              <a:gd name="T1" fmla="*/ 582 h 743"/>
              <a:gd name="T2" fmla="*/ 28 w 872"/>
              <a:gd name="T3" fmla="*/ 0 h 743"/>
              <a:gd name="T4" fmla="*/ 872 w 872"/>
              <a:gd name="T5" fmla="*/ 123 h 743"/>
              <a:gd name="T6" fmla="*/ 826 w 872"/>
              <a:gd name="T7" fmla="*/ 743 h 743"/>
              <a:gd name="T8" fmla="*/ 0 w 872"/>
              <a:gd name="T9" fmla="*/ 582 h 743"/>
              <a:gd name="T10" fmla="*/ 0 w 872"/>
              <a:gd name="T11" fmla="*/ 582 h 743"/>
              <a:gd name="T12" fmla="*/ 0 w 872"/>
              <a:gd name="T13" fmla="*/ 582 h 743"/>
            </a:gdLst>
            <a:ahLst/>
            <a:cxnLst>
              <a:cxn ang="0">
                <a:pos x="T0" y="T1"/>
              </a:cxn>
              <a:cxn ang="0">
                <a:pos x="T2" y="T3"/>
              </a:cxn>
              <a:cxn ang="0">
                <a:pos x="T4" y="T5"/>
              </a:cxn>
              <a:cxn ang="0">
                <a:pos x="T6" y="T7"/>
              </a:cxn>
              <a:cxn ang="0">
                <a:pos x="T8" y="T9"/>
              </a:cxn>
              <a:cxn ang="0">
                <a:pos x="T10" y="T11"/>
              </a:cxn>
              <a:cxn ang="0">
                <a:pos x="T12" y="T13"/>
              </a:cxn>
            </a:cxnLst>
            <a:rect l="0" t="0" r="r" b="b"/>
            <a:pathLst>
              <a:path w="872" h="743">
                <a:moveTo>
                  <a:pt x="0" y="582"/>
                </a:moveTo>
                <a:lnTo>
                  <a:pt x="28" y="0"/>
                </a:lnTo>
                <a:lnTo>
                  <a:pt x="872" y="123"/>
                </a:lnTo>
                <a:lnTo>
                  <a:pt x="826" y="743"/>
                </a:lnTo>
                <a:lnTo>
                  <a:pt x="0" y="582"/>
                </a:lnTo>
                <a:lnTo>
                  <a:pt x="0" y="582"/>
                </a:lnTo>
                <a:lnTo>
                  <a:pt x="0" y="582"/>
                </a:lnTo>
                <a:close/>
              </a:path>
            </a:pathLst>
          </a:custGeom>
          <a:noFill/>
          <a:ln w="6399">
            <a:solidFill>
              <a:srgbClr val="AAAAA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7" name="Freeform 238"/>
          <p:cNvSpPr>
            <a:spLocks noChangeArrowheads="1"/>
          </p:cNvSpPr>
          <p:nvPr/>
        </p:nvSpPr>
        <p:spPr bwMode="auto">
          <a:xfrm>
            <a:off x="8398073" y="3670490"/>
            <a:ext cx="696912" cy="431800"/>
          </a:xfrm>
          <a:custGeom>
            <a:avLst/>
            <a:gdLst>
              <a:gd name="T0" fmla="*/ 870 w 870"/>
              <a:gd name="T1" fmla="*/ 182 h 538"/>
              <a:gd name="T2" fmla="*/ 416 w 870"/>
              <a:gd name="T3" fmla="*/ 0 h 538"/>
              <a:gd name="T4" fmla="*/ 0 w 870"/>
              <a:gd name="T5" fmla="*/ 159 h 538"/>
              <a:gd name="T6" fmla="*/ 0 w 870"/>
              <a:gd name="T7" fmla="*/ 368 h 538"/>
              <a:gd name="T8" fmla="*/ 839 w 870"/>
              <a:gd name="T9" fmla="*/ 538 h 538"/>
              <a:gd name="T10" fmla="*/ 870 w 870"/>
              <a:gd name="T11" fmla="*/ 182 h 538"/>
              <a:gd name="T12" fmla="*/ 870 w 870"/>
              <a:gd name="T13" fmla="*/ 182 h 538"/>
              <a:gd name="T14" fmla="*/ 870 w 870"/>
              <a:gd name="T15" fmla="*/ 182 h 5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0" h="538">
                <a:moveTo>
                  <a:pt x="870" y="182"/>
                </a:moveTo>
                <a:cubicBezTo>
                  <a:pt x="734" y="60"/>
                  <a:pt x="583" y="0"/>
                  <a:pt x="416" y="0"/>
                </a:cubicBezTo>
                <a:cubicBezTo>
                  <a:pt x="249" y="0"/>
                  <a:pt x="110" y="53"/>
                  <a:pt x="0" y="159"/>
                </a:cubicBezTo>
                <a:lnTo>
                  <a:pt x="0" y="368"/>
                </a:lnTo>
                <a:lnTo>
                  <a:pt x="839" y="538"/>
                </a:lnTo>
                <a:lnTo>
                  <a:pt x="870" y="182"/>
                </a:lnTo>
                <a:lnTo>
                  <a:pt x="870" y="182"/>
                </a:lnTo>
                <a:lnTo>
                  <a:pt x="870" y="182"/>
                </a:lnTo>
                <a:close/>
              </a:path>
            </a:pathLst>
          </a:custGeom>
          <a:gradFill rotWithShape="0">
            <a:gsLst>
              <a:gs pos="0">
                <a:srgbClr val="C7E1FF"/>
              </a:gs>
              <a:gs pos="100000">
                <a:srgbClr val="79B8FF"/>
              </a:gs>
            </a:gsLst>
            <a:lin ang="5400000"/>
          </a:gra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8" name="Freeform 239"/>
          <p:cNvSpPr>
            <a:spLocks/>
          </p:cNvSpPr>
          <p:nvPr/>
        </p:nvSpPr>
        <p:spPr bwMode="auto">
          <a:xfrm>
            <a:off x="8406010" y="3492690"/>
            <a:ext cx="698500" cy="595312"/>
          </a:xfrm>
          <a:custGeom>
            <a:avLst/>
            <a:gdLst>
              <a:gd name="T0" fmla="*/ 0 w 872"/>
              <a:gd name="T1" fmla="*/ 582 h 743"/>
              <a:gd name="T2" fmla="*/ 28 w 872"/>
              <a:gd name="T3" fmla="*/ 0 h 743"/>
              <a:gd name="T4" fmla="*/ 872 w 872"/>
              <a:gd name="T5" fmla="*/ 123 h 743"/>
              <a:gd name="T6" fmla="*/ 826 w 872"/>
              <a:gd name="T7" fmla="*/ 743 h 743"/>
              <a:gd name="T8" fmla="*/ 0 w 872"/>
              <a:gd name="T9" fmla="*/ 582 h 743"/>
              <a:gd name="T10" fmla="*/ 0 w 872"/>
              <a:gd name="T11" fmla="*/ 582 h 743"/>
              <a:gd name="T12" fmla="*/ 0 w 872"/>
              <a:gd name="T13" fmla="*/ 582 h 743"/>
            </a:gdLst>
            <a:ahLst/>
            <a:cxnLst>
              <a:cxn ang="0">
                <a:pos x="T0" y="T1"/>
              </a:cxn>
              <a:cxn ang="0">
                <a:pos x="T2" y="T3"/>
              </a:cxn>
              <a:cxn ang="0">
                <a:pos x="T4" y="T5"/>
              </a:cxn>
              <a:cxn ang="0">
                <a:pos x="T6" y="T7"/>
              </a:cxn>
              <a:cxn ang="0">
                <a:pos x="T8" y="T9"/>
              </a:cxn>
              <a:cxn ang="0">
                <a:pos x="T10" y="T11"/>
              </a:cxn>
              <a:cxn ang="0">
                <a:pos x="T12" y="T13"/>
              </a:cxn>
            </a:cxnLst>
            <a:rect l="0" t="0" r="r" b="b"/>
            <a:pathLst>
              <a:path w="872" h="743">
                <a:moveTo>
                  <a:pt x="0" y="582"/>
                </a:moveTo>
                <a:lnTo>
                  <a:pt x="28" y="0"/>
                </a:lnTo>
                <a:lnTo>
                  <a:pt x="872" y="123"/>
                </a:lnTo>
                <a:lnTo>
                  <a:pt x="826" y="743"/>
                </a:lnTo>
                <a:lnTo>
                  <a:pt x="0" y="582"/>
                </a:lnTo>
                <a:lnTo>
                  <a:pt x="0" y="582"/>
                </a:lnTo>
                <a:lnTo>
                  <a:pt x="0" y="582"/>
                </a:lnTo>
                <a:close/>
              </a:path>
            </a:pathLst>
          </a:custGeom>
          <a:noFill/>
          <a:ln w="6399">
            <a:solidFill>
              <a:srgbClr val="878DA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9" name="Freeform 240"/>
          <p:cNvSpPr>
            <a:spLocks noChangeArrowheads="1"/>
          </p:cNvSpPr>
          <p:nvPr/>
        </p:nvSpPr>
        <p:spPr bwMode="auto">
          <a:xfrm>
            <a:off x="8623498" y="3494277"/>
            <a:ext cx="511175" cy="277813"/>
          </a:xfrm>
          <a:custGeom>
            <a:avLst/>
            <a:gdLst>
              <a:gd name="T0" fmla="*/ 0 w 637"/>
              <a:gd name="T1" fmla="*/ 0 h 346"/>
              <a:gd name="T2" fmla="*/ 25 w 637"/>
              <a:gd name="T3" fmla="*/ 3 h 346"/>
              <a:gd name="T4" fmla="*/ 93 w 637"/>
              <a:gd name="T5" fmla="*/ 13 h 346"/>
              <a:gd name="T6" fmla="*/ 189 w 637"/>
              <a:gd name="T7" fmla="*/ 27 h 346"/>
              <a:gd name="T8" fmla="*/ 300 w 637"/>
              <a:gd name="T9" fmla="*/ 43 h 346"/>
              <a:gd name="T10" fmla="*/ 511 w 637"/>
              <a:gd name="T11" fmla="*/ 74 h 346"/>
              <a:gd name="T12" fmla="*/ 616 w 637"/>
              <a:gd name="T13" fmla="*/ 90 h 346"/>
              <a:gd name="T14" fmla="*/ 637 w 637"/>
              <a:gd name="T15" fmla="*/ 112 h 346"/>
              <a:gd name="T16" fmla="*/ 629 w 637"/>
              <a:gd name="T17" fmla="*/ 218 h 346"/>
              <a:gd name="T18" fmla="*/ 623 w 637"/>
              <a:gd name="T19" fmla="*/ 283 h 346"/>
              <a:gd name="T20" fmla="*/ 620 w 637"/>
              <a:gd name="T21" fmla="*/ 312 h 346"/>
              <a:gd name="T22" fmla="*/ 616 w 637"/>
              <a:gd name="T23" fmla="*/ 346 h 346"/>
              <a:gd name="T24" fmla="*/ 617 w 637"/>
              <a:gd name="T25" fmla="*/ 321 h 346"/>
              <a:gd name="T26" fmla="*/ 619 w 637"/>
              <a:gd name="T27" fmla="*/ 260 h 346"/>
              <a:gd name="T28" fmla="*/ 621 w 637"/>
              <a:gd name="T29" fmla="*/ 187 h 346"/>
              <a:gd name="T30" fmla="*/ 622 w 637"/>
              <a:gd name="T31" fmla="*/ 125 h 346"/>
              <a:gd name="T32" fmla="*/ 606 w 637"/>
              <a:gd name="T33" fmla="*/ 102 h 346"/>
              <a:gd name="T34" fmla="*/ 502 w 637"/>
              <a:gd name="T35" fmla="*/ 83 h 346"/>
              <a:gd name="T36" fmla="*/ 295 w 637"/>
              <a:gd name="T37" fmla="*/ 49 h 346"/>
              <a:gd name="T38" fmla="*/ 186 w 637"/>
              <a:gd name="T39" fmla="*/ 30 h 346"/>
              <a:gd name="T40" fmla="*/ 91 w 637"/>
              <a:gd name="T41" fmla="*/ 15 h 346"/>
              <a:gd name="T42" fmla="*/ 25 w 637"/>
              <a:gd name="T43" fmla="*/ 4 h 346"/>
              <a:gd name="T44" fmla="*/ 0 w 637"/>
              <a:gd name="T45" fmla="*/ 0 h 346"/>
              <a:gd name="T46" fmla="*/ 0 w 637"/>
              <a:gd name="T47" fmla="*/ 0 h 346"/>
              <a:gd name="T48" fmla="*/ 0 w 637"/>
              <a:gd name="T49"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37" h="346">
                <a:moveTo>
                  <a:pt x="0" y="0"/>
                </a:moveTo>
                <a:cubicBezTo>
                  <a:pt x="6" y="0"/>
                  <a:pt x="14" y="2"/>
                  <a:pt x="25" y="3"/>
                </a:cubicBezTo>
                <a:cubicBezTo>
                  <a:pt x="47" y="6"/>
                  <a:pt x="70" y="10"/>
                  <a:pt x="93" y="13"/>
                </a:cubicBezTo>
                <a:cubicBezTo>
                  <a:pt x="126" y="18"/>
                  <a:pt x="158" y="22"/>
                  <a:pt x="189" y="27"/>
                </a:cubicBezTo>
                <a:cubicBezTo>
                  <a:pt x="229" y="33"/>
                  <a:pt x="266" y="38"/>
                  <a:pt x="300" y="43"/>
                </a:cubicBezTo>
                <a:cubicBezTo>
                  <a:pt x="389" y="56"/>
                  <a:pt x="459" y="66"/>
                  <a:pt x="511" y="74"/>
                </a:cubicBezTo>
                <a:cubicBezTo>
                  <a:pt x="577" y="83"/>
                  <a:pt x="612" y="89"/>
                  <a:pt x="616" y="90"/>
                </a:cubicBezTo>
                <a:cubicBezTo>
                  <a:pt x="630" y="93"/>
                  <a:pt x="637" y="100"/>
                  <a:pt x="637" y="112"/>
                </a:cubicBezTo>
                <a:cubicBezTo>
                  <a:pt x="637" y="118"/>
                  <a:pt x="634" y="153"/>
                  <a:pt x="629" y="218"/>
                </a:cubicBezTo>
                <a:cubicBezTo>
                  <a:pt x="627" y="238"/>
                  <a:pt x="625" y="259"/>
                  <a:pt x="623" y="283"/>
                </a:cubicBezTo>
                <a:cubicBezTo>
                  <a:pt x="621" y="295"/>
                  <a:pt x="621" y="304"/>
                  <a:pt x="620" y="312"/>
                </a:cubicBezTo>
                <a:lnTo>
                  <a:pt x="616" y="346"/>
                </a:lnTo>
                <a:cubicBezTo>
                  <a:pt x="617" y="340"/>
                  <a:pt x="617" y="331"/>
                  <a:pt x="617" y="321"/>
                </a:cubicBezTo>
                <a:cubicBezTo>
                  <a:pt x="618" y="300"/>
                  <a:pt x="619" y="279"/>
                  <a:pt x="619" y="260"/>
                </a:cubicBezTo>
                <a:cubicBezTo>
                  <a:pt x="620" y="232"/>
                  <a:pt x="621" y="208"/>
                  <a:pt x="621" y="187"/>
                </a:cubicBezTo>
                <a:cubicBezTo>
                  <a:pt x="622" y="160"/>
                  <a:pt x="622" y="140"/>
                  <a:pt x="622" y="125"/>
                </a:cubicBezTo>
                <a:cubicBezTo>
                  <a:pt x="622" y="112"/>
                  <a:pt x="617" y="104"/>
                  <a:pt x="606" y="102"/>
                </a:cubicBezTo>
                <a:cubicBezTo>
                  <a:pt x="601" y="100"/>
                  <a:pt x="566" y="94"/>
                  <a:pt x="502" y="83"/>
                </a:cubicBezTo>
                <a:cubicBezTo>
                  <a:pt x="450" y="75"/>
                  <a:pt x="381" y="63"/>
                  <a:pt x="295" y="49"/>
                </a:cubicBezTo>
                <a:cubicBezTo>
                  <a:pt x="260" y="43"/>
                  <a:pt x="224" y="37"/>
                  <a:pt x="186" y="30"/>
                </a:cubicBezTo>
                <a:cubicBezTo>
                  <a:pt x="155" y="25"/>
                  <a:pt x="123" y="20"/>
                  <a:pt x="91" y="15"/>
                </a:cubicBezTo>
                <a:cubicBezTo>
                  <a:pt x="68" y="11"/>
                  <a:pt x="46" y="7"/>
                  <a:pt x="25" y="4"/>
                </a:cubicBezTo>
                <a:cubicBezTo>
                  <a:pt x="14" y="2"/>
                  <a:pt x="6" y="1"/>
                  <a:pt x="0" y="0"/>
                </a:cubicBezTo>
                <a:lnTo>
                  <a:pt x="0" y="0"/>
                </a:lnTo>
                <a:lnTo>
                  <a:pt x="0" y="0"/>
                </a:lnTo>
                <a:close/>
              </a:path>
            </a:pathLst>
          </a:custGeom>
          <a:solidFill>
            <a:srgbClr val="FFFFFF"/>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0" name="Freeform 241"/>
          <p:cNvSpPr>
            <a:spLocks/>
          </p:cNvSpPr>
          <p:nvPr/>
        </p:nvSpPr>
        <p:spPr bwMode="auto">
          <a:xfrm>
            <a:off x="8369498" y="3448240"/>
            <a:ext cx="784225" cy="684212"/>
          </a:xfrm>
          <a:custGeom>
            <a:avLst/>
            <a:gdLst>
              <a:gd name="T0" fmla="*/ 960 w 981"/>
              <a:gd name="T1" fmla="*/ 134 h 858"/>
              <a:gd name="T2" fmla="*/ 74 w 981"/>
              <a:gd name="T3" fmla="*/ 3 h 858"/>
              <a:gd name="T4" fmla="*/ 41 w 981"/>
              <a:gd name="T5" fmla="*/ 14 h 858"/>
              <a:gd name="T6" fmla="*/ 35 w 981"/>
              <a:gd name="T7" fmla="*/ 26 h 858"/>
              <a:gd name="T8" fmla="*/ 0 w 981"/>
              <a:gd name="T9" fmla="*/ 653 h 858"/>
              <a:gd name="T10" fmla="*/ 20 w 981"/>
              <a:gd name="T11" fmla="*/ 679 h 858"/>
              <a:gd name="T12" fmla="*/ 897 w 981"/>
              <a:gd name="T13" fmla="*/ 856 h 858"/>
              <a:gd name="T14" fmla="*/ 901 w 981"/>
              <a:gd name="T15" fmla="*/ 857 h 858"/>
              <a:gd name="T16" fmla="*/ 936 w 981"/>
              <a:gd name="T17" fmla="*/ 833 h 858"/>
              <a:gd name="T18" fmla="*/ 981 w 981"/>
              <a:gd name="T19" fmla="*/ 160 h 858"/>
              <a:gd name="T20" fmla="*/ 960 w 981"/>
              <a:gd name="T21" fmla="*/ 134 h 858"/>
              <a:gd name="T22" fmla="*/ 960 w 981"/>
              <a:gd name="T23" fmla="*/ 134 h 858"/>
              <a:gd name="T24" fmla="*/ 960 w 981"/>
              <a:gd name="T25" fmla="*/ 134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1" h="858">
                <a:moveTo>
                  <a:pt x="960" y="134"/>
                </a:moveTo>
                <a:lnTo>
                  <a:pt x="74" y="3"/>
                </a:lnTo>
                <a:cubicBezTo>
                  <a:pt x="58" y="0"/>
                  <a:pt x="47" y="3"/>
                  <a:pt x="41" y="14"/>
                </a:cubicBezTo>
                <a:cubicBezTo>
                  <a:pt x="38" y="17"/>
                  <a:pt x="36" y="21"/>
                  <a:pt x="35" y="26"/>
                </a:cubicBezTo>
                <a:lnTo>
                  <a:pt x="0" y="653"/>
                </a:lnTo>
                <a:cubicBezTo>
                  <a:pt x="0" y="667"/>
                  <a:pt x="6" y="676"/>
                  <a:pt x="20" y="679"/>
                </a:cubicBezTo>
                <a:lnTo>
                  <a:pt x="897" y="856"/>
                </a:lnTo>
                <a:cubicBezTo>
                  <a:pt x="898" y="857"/>
                  <a:pt x="900" y="857"/>
                  <a:pt x="901" y="857"/>
                </a:cubicBezTo>
                <a:cubicBezTo>
                  <a:pt x="924" y="858"/>
                  <a:pt x="935" y="850"/>
                  <a:pt x="936" y="833"/>
                </a:cubicBezTo>
                <a:lnTo>
                  <a:pt x="981" y="160"/>
                </a:lnTo>
                <a:cubicBezTo>
                  <a:pt x="981" y="145"/>
                  <a:pt x="975" y="137"/>
                  <a:pt x="960" y="134"/>
                </a:cubicBezTo>
                <a:lnTo>
                  <a:pt x="960" y="134"/>
                </a:lnTo>
                <a:lnTo>
                  <a:pt x="960" y="134"/>
                </a:lnTo>
                <a:close/>
              </a:path>
            </a:pathLst>
          </a:custGeom>
          <a:noFill/>
          <a:ln w="6399">
            <a:solidFill>
              <a:srgbClr val="AAAAA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1" name="Freeform 242"/>
          <p:cNvSpPr>
            <a:spLocks noChangeArrowheads="1"/>
          </p:cNvSpPr>
          <p:nvPr/>
        </p:nvSpPr>
        <p:spPr bwMode="auto">
          <a:xfrm>
            <a:off x="8891785" y="4076890"/>
            <a:ext cx="136525" cy="57150"/>
          </a:xfrm>
          <a:custGeom>
            <a:avLst/>
            <a:gdLst>
              <a:gd name="T0" fmla="*/ 3 w 172"/>
              <a:gd name="T1" fmla="*/ 13 h 71"/>
              <a:gd name="T2" fmla="*/ 5 w 172"/>
              <a:gd name="T3" fmla="*/ 38 h 71"/>
              <a:gd name="T4" fmla="*/ 158 w 172"/>
              <a:gd name="T5" fmla="*/ 71 h 71"/>
              <a:gd name="T6" fmla="*/ 157 w 172"/>
              <a:gd name="T7" fmla="*/ 45 h 71"/>
              <a:gd name="T8" fmla="*/ 172 w 172"/>
              <a:gd name="T9" fmla="*/ 30 h 71"/>
              <a:gd name="T10" fmla="*/ 18 w 172"/>
              <a:gd name="T11" fmla="*/ 0 h 71"/>
              <a:gd name="T12" fmla="*/ 3 w 172"/>
              <a:gd name="T13" fmla="*/ 13 h 71"/>
              <a:gd name="T14" fmla="*/ 3 w 172"/>
              <a:gd name="T15" fmla="*/ 13 h 71"/>
              <a:gd name="T16" fmla="*/ 3 w 172"/>
              <a:gd name="T17" fmla="*/ 1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71">
                <a:moveTo>
                  <a:pt x="3" y="13"/>
                </a:moveTo>
                <a:cubicBezTo>
                  <a:pt x="0" y="22"/>
                  <a:pt x="0" y="30"/>
                  <a:pt x="5" y="38"/>
                </a:cubicBezTo>
                <a:lnTo>
                  <a:pt x="158" y="71"/>
                </a:lnTo>
                <a:cubicBezTo>
                  <a:pt x="155" y="60"/>
                  <a:pt x="155" y="52"/>
                  <a:pt x="157" y="45"/>
                </a:cubicBezTo>
                <a:cubicBezTo>
                  <a:pt x="159" y="38"/>
                  <a:pt x="164" y="33"/>
                  <a:pt x="172" y="30"/>
                </a:cubicBezTo>
                <a:lnTo>
                  <a:pt x="18" y="0"/>
                </a:lnTo>
                <a:cubicBezTo>
                  <a:pt x="12" y="0"/>
                  <a:pt x="7" y="4"/>
                  <a:pt x="3" y="13"/>
                </a:cubicBezTo>
                <a:lnTo>
                  <a:pt x="3" y="13"/>
                </a:lnTo>
                <a:lnTo>
                  <a:pt x="3" y="13"/>
                </a:lnTo>
                <a:close/>
              </a:path>
            </a:pathLst>
          </a:custGeom>
          <a:gradFill rotWithShape="0">
            <a:gsLst>
              <a:gs pos="0">
                <a:srgbClr val="E6E7ED"/>
              </a:gs>
              <a:gs pos="100000">
                <a:srgbClr val="B8B8B8"/>
              </a:gs>
            </a:gsLst>
            <a:lin ang="5400000"/>
          </a:gra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2" name="Freeform 243"/>
          <p:cNvSpPr>
            <a:spLocks noChangeArrowheads="1"/>
          </p:cNvSpPr>
          <p:nvPr/>
        </p:nvSpPr>
        <p:spPr bwMode="auto">
          <a:xfrm>
            <a:off x="8894960" y="4083240"/>
            <a:ext cx="127000" cy="31750"/>
          </a:xfrm>
          <a:custGeom>
            <a:avLst/>
            <a:gdLst>
              <a:gd name="T0" fmla="*/ 158 w 158"/>
              <a:gd name="T1" fmla="*/ 29 h 39"/>
              <a:gd name="T2" fmla="*/ 5 w 158"/>
              <a:gd name="T3" fmla="*/ 0 h 39"/>
              <a:gd name="T4" fmla="*/ 0 w 158"/>
              <a:gd name="T5" fmla="*/ 9 h 39"/>
              <a:gd name="T6" fmla="*/ 149 w 158"/>
              <a:gd name="T7" fmla="*/ 39 h 39"/>
              <a:gd name="T8" fmla="*/ 158 w 158"/>
              <a:gd name="T9" fmla="*/ 29 h 39"/>
              <a:gd name="T10" fmla="*/ 158 w 158"/>
              <a:gd name="T11" fmla="*/ 29 h 39"/>
              <a:gd name="T12" fmla="*/ 158 w 158"/>
              <a:gd name="T13" fmla="*/ 29 h 39"/>
            </a:gdLst>
            <a:ahLst/>
            <a:cxnLst>
              <a:cxn ang="0">
                <a:pos x="T0" y="T1"/>
              </a:cxn>
              <a:cxn ang="0">
                <a:pos x="T2" y="T3"/>
              </a:cxn>
              <a:cxn ang="0">
                <a:pos x="T4" y="T5"/>
              </a:cxn>
              <a:cxn ang="0">
                <a:pos x="T6" y="T7"/>
              </a:cxn>
              <a:cxn ang="0">
                <a:pos x="T8" y="T9"/>
              </a:cxn>
              <a:cxn ang="0">
                <a:pos x="T10" y="T11"/>
              </a:cxn>
              <a:cxn ang="0">
                <a:pos x="T12" y="T13"/>
              </a:cxn>
            </a:cxnLst>
            <a:rect l="0" t="0" r="r" b="b"/>
            <a:pathLst>
              <a:path w="158" h="39">
                <a:moveTo>
                  <a:pt x="158" y="29"/>
                </a:moveTo>
                <a:lnTo>
                  <a:pt x="5" y="0"/>
                </a:lnTo>
                <a:lnTo>
                  <a:pt x="0" y="9"/>
                </a:lnTo>
                <a:lnTo>
                  <a:pt x="149" y="39"/>
                </a:lnTo>
                <a:lnTo>
                  <a:pt x="158" y="29"/>
                </a:lnTo>
                <a:lnTo>
                  <a:pt x="158" y="29"/>
                </a:lnTo>
                <a:lnTo>
                  <a:pt x="158" y="29"/>
                </a:lnTo>
                <a:close/>
              </a:path>
            </a:pathLst>
          </a:custGeom>
          <a:solidFill>
            <a:srgbClr val="F2F2F2"/>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3" name="Freeform 244"/>
          <p:cNvSpPr>
            <a:spLocks/>
          </p:cNvSpPr>
          <p:nvPr/>
        </p:nvSpPr>
        <p:spPr bwMode="auto">
          <a:xfrm>
            <a:off x="9012435" y="4102290"/>
            <a:ext cx="15875" cy="31750"/>
          </a:xfrm>
          <a:custGeom>
            <a:avLst/>
            <a:gdLst>
              <a:gd name="T0" fmla="*/ 21 w 21"/>
              <a:gd name="T1" fmla="*/ 25 h 40"/>
              <a:gd name="T2" fmla="*/ 12 w 21"/>
              <a:gd name="T3" fmla="*/ 34 h 40"/>
              <a:gd name="T4" fmla="*/ 6 w 21"/>
              <a:gd name="T5" fmla="*/ 40 h 40"/>
              <a:gd name="T6" fmla="*/ 3 w 21"/>
              <a:gd name="T7" fmla="*/ 16 h 40"/>
              <a:gd name="T8" fmla="*/ 21 w 21"/>
              <a:gd name="T9" fmla="*/ 0 h 40"/>
              <a:gd name="T10" fmla="*/ 21 w 21"/>
              <a:gd name="T11" fmla="*/ 25 h 40"/>
              <a:gd name="T12" fmla="*/ 21 w 21"/>
              <a:gd name="T13" fmla="*/ 25 h 40"/>
              <a:gd name="T14" fmla="*/ 21 w 21"/>
              <a:gd name="T15" fmla="*/ 2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40">
                <a:moveTo>
                  <a:pt x="21" y="25"/>
                </a:moveTo>
                <a:lnTo>
                  <a:pt x="12" y="34"/>
                </a:lnTo>
                <a:lnTo>
                  <a:pt x="6" y="40"/>
                </a:lnTo>
                <a:cubicBezTo>
                  <a:pt x="0" y="36"/>
                  <a:pt x="0" y="28"/>
                  <a:pt x="3" y="16"/>
                </a:cubicBezTo>
                <a:cubicBezTo>
                  <a:pt x="7" y="5"/>
                  <a:pt x="13" y="0"/>
                  <a:pt x="21" y="0"/>
                </a:cubicBezTo>
                <a:lnTo>
                  <a:pt x="21" y="25"/>
                </a:lnTo>
                <a:lnTo>
                  <a:pt x="21" y="25"/>
                </a:lnTo>
                <a:lnTo>
                  <a:pt x="21" y="25"/>
                </a:lnTo>
                <a:close/>
              </a:path>
            </a:pathLst>
          </a:custGeom>
          <a:gradFill rotWithShape="0">
            <a:gsLst>
              <a:gs pos="0">
                <a:srgbClr val="E6E7ED"/>
              </a:gs>
              <a:gs pos="100000">
                <a:srgbClr val="B8B8B8"/>
              </a:gs>
            </a:gsLst>
            <a:lin ang="5400000"/>
          </a:gradFill>
          <a:ln w="6399">
            <a:solidFill>
              <a:srgbClr val="AAAAAA"/>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4" name="Freeform 245"/>
          <p:cNvSpPr>
            <a:spLocks noChangeArrowheads="1"/>
          </p:cNvSpPr>
          <p:nvPr/>
        </p:nvSpPr>
        <p:spPr bwMode="auto">
          <a:xfrm>
            <a:off x="8393310" y="3976877"/>
            <a:ext cx="138113" cy="57150"/>
          </a:xfrm>
          <a:custGeom>
            <a:avLst/>
            <a:gdLst>
              <a:gd name="T0" fmla="*/ 3 w 172"/>
              <a:gd name="T1" fmla="*/ 13 h 70"/>
              <a:gd name="T2" fmla="*/ 5 w 172"/>
              <a:gd name="T3" fmla="*/ 38 h 70"/>
              <a:gd name="T4" fmla="*/ 156 w 172"/>
              <a:gd name="T5" fmla="*/ 70 h 70"/>
              <a:gd name="T6" fmla="*/ 157 w 172"/>
              <a:gd name="T7" fmla="*/ 45 h 70"/>
              <a:gd name="T8" fmla="*/ 172 w 172"/>
              <a:gd name="T9" fmla="*/ 30 h 70"/>
              <a:gd name="T10" fmla="*/ 18 w 172"/>
              <a:gd name="T11" fmla="*/ 0 h 70"/>
              <a:gd name="T12" fmla="*/ 3 w 172"/>
              <a:gd name="T13" fmla="*/ 13 h 70"/>
              <a:gd name="T14" fmla="*/ 3 w 172"/>
              <a:gd name="T15" fmla="*/ 13 h 70"/>
              <a:gd name="T16" fmla="*/ 3 w 172"/>
              <a:gd name="T17" fmla="*/ 1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70">
                <a:moveTo>
                  <a:pt x="3" y="13"/>
                </a:moveTo>
                <a:cubicBezTo>
                  <a:pt x="0" y="22"/>
                  <a:pt x="0" y="30"/>
                  <a:pt x="5" y="38"/>
                </a:cubicBezTo>
                <a:lnTo>
                  <a:pt x="156" y="70"/>
                </a:lnTo>
                <a:cubicBezTo>
                  <a:pt x="155" y="60"/>
                  <a:pt x="155" y="52"/>
                  <a:pt x="157" y="45"/>
                </a:cubicBezTo>
                <a:cubicBezTo>
                  <a:pt x="159" y="38"/>
                  <a:pt x="164" y="33"/>
                  <a:pt x="172" y="30"/>
                </a:cubicBezTo>
                <a:lnTo>
                  <a:pt x="18" y="0"/>
                </a:lnTo>
                <a:cubicBezTo>
                  <a:pt x="12" y="0"/>
                  <a:pt x="7" y="4"/>
                  <a:pt x="3" y="13"/>
                </a:cubicBezTo>
                <a:lnTo>
                  <a:pt x="3" y="13"/>
                </a:lnTo>
                <a:lnTo>
                  <a:pt x="3" y="13"/>
                </a:lnTo>
                <a:close/>
              </a:path>
            </a:pathLst>
          </a:custGeom>
          <a:gradFill rotWithShape="0">
            <a:gsLst>
              <a:gs pos="0">
                <a:srgbClr val="E6E7ED"/>
              </a:gs>
              <a:gs pos="100000">
                <a:srgbClr val="B8B8B8"/>
              </a:gs>
            </a:gsLst>
            <a:lin ang="5400000"/>
          </a:gra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5" name="Freeform 246"/>
          <p:cNvSpPr>
            <a:spLocks noChangeArrowheads="1"/>
          </p:cNvSpPr>
          <p:nvPr/>
        </p:nvSpPr>
        <p:spPr bwMode="auto">
          <a:xfrm>
            <a:off x="8394898" y="3983227"/>
            <a:ext cx="130175" cy="31750"/>
          </a:xfrm>
          <a:custGeom>
            <a:avLst/>
            <a:gdLst>
              <a:gd name="T0" fmla="*/ 163 w 163"/>
              <a:gd name="T1" fmla="*/ 29 h 39"/>
              <a:gd name="T2" fmla="*/ 10 w 163"/>
              <a:gd name="T3" fmla="*/ 0 h 39"/>
              <a:gd name="T4" fmla="*/ 0 w 163"/>
              <a:gd name="T5" fmla="*/ 7 h 39"/>
              <a:gd name="T6" fmla="*/ 154 w 163"/>
              <a:gd name="T7" fmla="*/ 39 h 39"/>
              <a:gd name="T8" fmla="*/ 163 w 163"/>
              <a:gd name="T9" fmla="*/ 29 h 39"/>
              <a:gd name="T10" fmla="*/ 163 w 163"/>
              <a:gd name="T11" fmla="*/ 29 h 39"/>
              <a:gd name="T12" fmla="*/ 163 w 163"/>
              <a:gd name="T13" fmla="*/ 29 h 39"/>
            </a:gdLst>
            <a:ahLst/>
            <a:cxnLst>
              <a:cxn ang="0">
                <a:pos x="T0" y="T1"/>
              </a:cxn>
              <a:cxn ang="0">
                <a:pos x="T2" y="T3"/>
              </a:cxn>
              <a:cxn ang="0">
                <a:pos x="T4" y="T5"/>
              </a:cxn>
              <a:cxn ang="0">
                <a:pos x="T6" y="T7"/>
              </a:cxn>
              <a:cxn ang="0">
                <a:pos x="T8" y="T9"/>
              </a:cxn>
              <a:cxn ang="0">
                <a:pos x="T10" y="T11"/>
              </a:cxn>
              <a:cxn ang="0">
                <a:pos x="T12" y="T13"/>
              </a:cxn>
            </a:cxnLst>
            <a:rect l="0" t="0" r="r" b="b"/>
            <a:pathLst>
              <a:path w="163" h="39">
                <a:moveTo>
                  <a:pt x="163" y="29"/>
                </a:moveTo>
                <a:lnTo>
                  <a:pt x="10" y="0"/>
                </a:lnTo>
                <a:lnTo>
                  <a:pt x="0" y="7"/>
                </a:lnTo>
                <a:lnTo>
                  <a:pt x="154" y="39"/>
                </a:lnTo>
                <a:lnTo>
                  <a:pt x="163" y="29"/>
                </a:lnTo>
                <a:lnTo>
                  <a:pt x="163" y="29"/>
                </a:lnTo>
                <a:lnTo>
                  <a:pt x="163" y="29"/>
                </a:lnTo>
                <a:close/>
              </a:path>
            </a:pathLst>
          </a:custGeom>
          <a:solidFill>
            <a:srgbClr val="F2F2F2"/>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6" name="Freeform 247"/>
          <p:cNvSpPr>
            <a:spLocks/>
          </p:cNvSpPr>
          <p:nvPr/>
        </p:nvSpPr>
        <p:spPr bwMode="auto">
          <a:xfrm>
            <a:off x="8891785" y="4076890"/>
            <a:ext cx="136525" cy="57150"/>
          </a:xfrm>
          <a:custGeom>
            <a:avLst/>
            <a:gdLst>
              <a:gd name="T0" fmla="*/ 3 w 172"/>
              <a:gd name="T1" fmla="*/ 13 h 71"/>
              <a:gd name="T2" fmla="*/ 5 w 172"/>
              <a:gd name="T3" fmla="*/ 38 h 71"/>
              <a:gd name="T4" fmla="*/ 158 w 172"/>
              <a:gd name="T5" fmla="*/ 71 h 71"/>
              <a:gd name="T6" fmla="*/ 157 w 172"/>
              <a:gd name="T7" fmla="*/ 45 h 71"/>
              <a:gd name="T8" fmla="*/ 172 w 172"/>
              <a:gd name="T9" fmla="*/ 30 h 71"/>
              <a:gd name="T10" fmla="*/ 18 w 172"/>
              <a:gd name="T11" fmla="*/ 0 h 71"/>
              <a:gd name="T12" fmla="*/ 3 w 172"/>
              <a:gd name="T13" fmla="*/ 13 h 71"/>
              <a:gd name="T14" fmla="*/ 3 w 172"/>
              <a:gd name="T15" fmla="*/ 13 h 71"/>
              <a:gd name="T16" fmla="*/ 3 w 172"/>
              <a:gd name="T17" fmla="*/ 1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71">
                <a:moveTo>
                  <a:pt x="3" y="13"/>
                </a:moveTo>
                <a:cubicBezTo>
                  <a:pt x="0" y="22"/>
                  <a:pt x="0" y="30"/>
                  <a:pt x="5" y="38"/>
                </a:cubicBezTo>
                <a:lnTo>
                  <a:pt x="158" y="71"/>
                </a:lnTo>
                <a:cubicBezTo>
                  <a:pt x="155" y="60"/>
                  <a:pt x="155" y="52"/>
                  <a:pt x="157" y="45"/>
                </a:cubicBezTo>
                <a:cubicBezTo>
                  <a:pt x="159" y="38"/>
                  <a:pt x="164" y="33"/>
                  <a:pt x="172" y="30"/>
                </a:cubicBezTo>
                <a:lnTo>
                  <a:pt x="18" y="0"/>
                </a:lnTo>
                <a:cubicBezTo>
                  <a:pt x="12" y="0"/>
                  <a:pt x="7" y="4"/>
                  <a:pt x="3" y="13"/>
                </a:cubicBezTo>
                <a:lnTo>
                  <a:pt x="3" y="13"/>
                </a:lnTo>
                <a:lnTo>
                  <a:pt x="3" y="13"/>
                </a:lnTo>
                <a:close/>
              </a:path>
            </a:pathLst>
          </a:custGeom>
          <a:noFill/>
          <a:ln w="6399">
            <a:solidFill>
              <a:srgbClr val="AAAAA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7" name="Freeform 248"/>
          <p:cNvSpPr>
            <a:spLocks/>
          </p:cNvSpPr>
          <p:nvPr/>
        </p:nvSpPr>
        <p:spPr bwMode="auto">
          <a:xfrm>
            <a:off x="8393310" y="3976877"/>
            <a:ext cx="138113" cy="57150"/>
          </a:xfrm>
          <a:custGeom>
            <a:avLst/>
            <a:gdLst>
              <a:gd name="T0" fmla="*/ 3 w 172"/>
              <a:gd name="T1" fmla="*/ 13 h 70"/>
              <a:gd name="T2" fmla="*/ 5 w 172"/>
              <a:gd name="T3" fmla="*/ 38 h 70"/>
              <a:gd name="T4" fmla="*/ 156 w 172"/>
              <a:gd name="T5" fmla="*/ 70 h 70"/>
              <a:gd name="T6" fmla="*/ 157 w 172"/>
              <a:gd name="T7" fmla="*/ 45 h 70"/>
              <a:gd name="T8" fmla="*/ 172 w 172"/>
              <a:gd name="T9" fmla="*/ 30 h 70"/>
              <a:gd name="T10" fmla="*/ 18 w 172"/>
              <a:gd name="T11" fmla="*/ 0 h 70"/>
              <a:gd name="T12" fmla="*/ 3 w 172"/>
              <a:gd name="T13" fmla="*/ 13 h 70"/>
              <a:gd name="T14" fmla="*/ 3 w 172"/>
              <a:gd name="T15" fmla="*/ 13 h 70"/>
              <a:gd name="T16" fmla="*/ 3 w 172"/>
              <a:gd name="T17" fmla="*/ 1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70">
                <a:moveTo>
                  <a:pt x="3" y="13"/>
                </a:moveTo>
                <a:cubicBezTo>
                  <a:pt x="0" y="22"/>
                  <a:pt x="0" y="30"/>
                  <a:pt x="5" y="38"/>
                </a:cubicBezTo>
                <a:lnTo>
                  <a:pt x="156" y="70"/>
                </a:lnTo>
                <a:cubicBezTo>
                  <a:pt x="155" y="60"/>
                  <a:pt x="155" y="52"/>
                  <a:pt x="157" y="45"/>
                </a:cubicBezTo>
                <a:cubicBezTo>
                  <a:pt x="159" y="38"/>
                  <a:pt x="164" y="33"/>
                  <a:pt x="172" y="30"/>
                </a:cubicBezTo>
                <a:lnTo>
                  <a:pt x="18" y="0"/>
                </a:lnTo>
                <a:cubicBezTo>
                  <a:pt x="12" y="0"/>
                  <a:pt x="7" y="4"/>
                  <a:pt x="3" y="13"/>
                </a:cubicBezTo>
                <a:lnTo>
                  <a:pt x="3" y="13"/>
                </a:lnTo>
                <a:lnTo>
                  <a:pt x="3" y="13"/>
                </a:lnTo>
                <a:close/>
              </a:path>
            </a:pathLst>
          </a:custGeom>
          <a:noFill/>
          <a:ln w="6399">
            <a:solidFill>
              <a:srgbClr val="AAAAA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8" name="Freeform 249"/>
          <p:cNvSpPr>
            <a:spLocks/>
          </p:cNvSpPr>
          <p:nvPr/>
        </p:nvSpPr>
        <p:spPr bwMode="auto">
          <a:xfrm>
            <a:off x="8515548" y="4002277"/>
            <a:ext cx="23812" cy="31750"/>
          </a:xfrm>
          <a:custGeom>
            <a:avLst/>
            <a:gdLst>
              <a:gd name="T0" fmla="*/ 21 w 30"/>
              <a:gd name="T1" fmla="*/ 24 h 40"/>
              <a:gd name="T2" fmla="*/ 30 w 30"/>
              <a:gd name="T3" fmla="*/ 27 h 40"/>
              <a:gd name="T4" fmla="*/ 25 w 30"/>
              <a:gd name="T5" fmla="*/ 37 h 40"/>
              <a:gd name="T6" fmla="*/ 6 w 30"/>
              <a:gd name="T7" fmla="*/ 40 h 40"/>
              <a:gd name="T8" fmla="*/ 3 w 30"/>
              <a:gd name="T9" fmla="*/ 16 h 40"/>
              <a:gd name="T10" fmla="*/ 21 w 30"/>
              <a:gd name="T11" fmla="*/ 0 h 40"/>
              <a:gd name="T12" fmla="*/ 21 w 30"/>
              <a:gd name="T13" fmla="*/ 24 h 40"/>
              <a:gd name="T14" fmla="*/ 21 w 30"/>
              <a:gd name="T15" fmla="*/ 24 h 40"/>
              <a:gd name="T16" fmla="*/ 21 w 30"/>
              <a:gd name="T17"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0">
                <a:moveTo>
                  <a:pt x="21" y="24"/>
                </a:moveTo>
                <a:lnTo>
                  <a:pt x="30" y="27"/>
                </a:lnTo>
                <a:lnTo>
                  <a:pt x="25" y="37"/>
                </a:lnTo>
                <a:lnTo>
                  <a:pt x="6" y="40"/>
                </a:lnTo>
                <a:cubicBezTo>
                  <a:pt x="0" y="36"/>
                  <a:pt x="0" y="28"/>
                  <a:pt x="3" y="16"/>
                </a:cubicBezTo>
                <a:cubicBezTo>
                  <a:pt x="7" y="5"/>
                  <a:pt x="13" y="0"/>
                  <a:pt x="21" y="0"/>
                </a:cubicBezTo>
                <a:lnTo>
                  <a:pt x="21" y="24"/>
                </a:lnTo>
                <a:lnTo>
                  <a:pt x="21" y="24"/>
                </a:lnTo>
                <a:lnTo>
                  <a:pt x="21" y="24"/>
                </a:lnTo>
                <a:close/>
              </a:path>
            </a:pathLst>
          </a:custGeom>
          <a:gradFill rotWithShape="0">
            <a:gsLst>
              <a:gs pos="0">
                <a:srgbClr val="E6E7ED"/>
              </a:gs>
              <a:gs pos="100000">
                <a:srgbClr val="B8B8B8"/>
              </a:gs>
            </a:gsLst>
            <a:lin ang="5400000"/>
          </a:gradFill>
          <a:ln w="6399">
            <a:solidFill>
              <a:srgbClr val="AAAAAA"/>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9" name="Freeform 250"/>
          <p:cNvSpPr>
            <a:spLocks/>
          </p:cNvSpPr>
          <p:nvPr/>
        </p:nvSpPr>
        <p:spPr bwMode="auto">
          <a:xfrm>
            <a:off x="5969499" y="3835590"/>
            <a:ext cx="838200" cy="3175"/>
          </a:xfrm>
          <a:custGeom>
            <a:avLst/>
            <a:gdLst>
              <a:gd name="T0" fmla="*/ 0 w 1047"/>
              <a:gd name="T1" fmla="*/ 0 h 3"/>
              <a:gd name="T2" fmla="*/ 1047 w 1047"/>
              <a:gd name="T3" fmla="*/ 3 h 3"/>
            </a:gdLst>
            <a:ahLst/>
            <a:cxnLst>
              <a:cxn ang="0">
                <a:pos x="T0" y="T1"/>
              </a:cxn>
              <a:cxn ang="0">
                <a:pos x="T2" y="T3"/>
              </a:cxn>
            </a:cxnLst>
            <a:rect l="0" t="0" r="r" b="b"/>
            <a:pathLst>
              <a:path w="1047" h="3">
                <a:moveTo>
                  <a:pt x="0" y="0"/>
                </a:moveTo>
                <a:lnTo>
                  <a:pt x="1047" y="3"/>
                </a:lnTo>
              </a:path>
            </a:pathLst>
          </a:custGeom>
          <a:noFill/>
          <a:ln w="12798">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70" name="Group -1024"/>
          <p:cNvGrpSpPr>
            <a:grpSpLocks/>
          </p:cNvGrpSpPr>
          <p:nvPr/>
        </p:nvGrpSpPr>
        <p:grpSpPr bwMode="auto">
          <a:xfrm>
            <a:off x="7040760" y="4681727"/>
            <a:ext cx="2159000" cy="457200"/>
            <a:chOff x="4144" y="2808"/>
            <a:chExt cx="1360" cy="288"/>
          </a:xfrm>
        </p:grpSpPr>
        <p:sp>
          <p:nvSpPr>
            <p:cNvPr id="271" name="Freeform 253"/>
            <p:cNvSpPr>
              <a:spLocks/>
            </p:cNvSpPr>
            <p:nvPr/>
          </p:nvSpPr>
          <p:spPr bwMode="auto">
            <a:xfrm>
              <a:off x="4151" y="2811"/>
              <a:ext cx="1351" cy="278"/>
            </a:xfrm>
            <a:custGeom>
              <a:avLst/>
              <a:gdLst>
                <a:gd name="T0" fmla="*/ 2681 w 2681"/>
                <a:gd name="T1" fmla="*/ 551 h 551"/>
                <a:gd name="T2" fmla="*/ 0 w 2681"/>
                <a:gd name="T3" fmla="*/ 551 h 551"/>
                <a:gd name="T4" fmla="*/ 0 w 2681"/>
                <a:gd name="T5" fmla="*/ 0 h 551"/>
                <a:gd name="T6" fmla="*/ 2681 w 2681"/>
                <a:gd name="T7" fmla="*/ 0 h 551"/>
                <a:gd name="T8" fmla="*/ 2681 w 2681"/>
                <a:gd name="T9" fmla="*/ 551 h 551"/>
                <a:gd name="T10" fmla="*/ 2681 w 2681"/>
                <a:gd name="T11" fmla="*/ 551 h 551"/>
              </a:gdLst>
              <a:ahLst/>
              <a:cxnLst>
                <a:cxn ang="0">
                  <a:pos x="T0" y="T1"/>
                </a:cxn>
                <a:cxn ang="0">
                  <a:pos x="T2" y="T3"/>
                </a:cxn>
                <a:cxn ang="0">
                  <a:pos x="T4" y="T5"/>
                </a:cxn>
                <a:cxn ang="0">
                  <a:pos x="T6" y="T7"/>
                </a:cxn>
                <a:cxn ang="0">
                  <a:pos x="T8" y="T9"/>
                </a:cxn>
                <a:cxn ang="0">
                  <a:pos x="T10" y="T11"/>
                </a:cxn>
              </a:cxnLst>
              <a:rect l="0" t="0" r="r" b="b"/>
              <a:pathLst>
                <a:path w="2681" h="551">
                  <a:moveTo>
                    <a:pt x="2681" y="551"/>
                  </a:moveTo>
                  <a:lnTo>
                    <a:pt x="0" y="551"/>
                  </a:lnTo>
                  <a:lnTo>
                    <a:pt x="0" y="0"/>
                  </a:lnTo>
                  <a:lnTo>
                    <a:pt x="2681" y="0"/>
                  </a:lnTo>
                  <a:lnTo>
                    <a:pt x="2681" y="551"/>
                  </a:lnTo>
                  <a:lnTo>
                    <a:pt x="2681" y="551"/>
                  </a:lnTo>
                  <a:close/>
                </a:path>
              </a:pathLst>
            </a:custGeom>
            <a:solidFill>
              <a:srgbClr val="C0C0C0"/>
            </a:solidFill>
            <a:ln w="12798">
              <a:solidFill>
                <a:srgbClr val="FFFFFF"/>
              </a:solidFill>
              <a:round/>
              <a:headEnd/>
              <a:tailEnd/>
            </a:ln>
            <a:effectLst>
              <a:outerShdw dist="38100" dir="2700000" rotWithShape="0">
                <a:srgbClr val="000000">
                  <a:alpha val="39999"/>
                </a:srgbClr>
              </a:outerShdw>
            </a:effectLst>
          </p:spPr>
          <p:txBody>
            <a:bodyPr/>
            <a:lstStyle/>
            <a:p>
              <a:endParaRPr lang="ja-JP" altLang="en-US"/>
            </a:p>
          </p:txBody>
        </p:sp>
      </p:grpSp>
      <p:sp>
        <p:nvSpPr>
          <p:cNvPr id="272" name="Freeform 252"/>
          <p:cNvSpPr>
            <a:spLocks/>
          </p:cNvSpPr>
          <p:nvPr/>
        </p:nvSpPr>
        <p:spPr bwMode="auto">
          <a:xfrm>
            <a:off x="7051873" y="4686490"/>
            <a:ext cx="2144712" cy="441325"/>
          </a:xfrm>
          <a:custGeom>
            <a:avLst/>
            <a:gdLst>
              <a:gd name="T0" fmla="*/ 2681 w 2681"/>
              <a:gd name="T1" fmla="*/ 551 h 551"/>
              <a:gd name="T2" fmla="*/ 0 w 2681"/>
              <a:gd name="T3" fmla="*/ 551 h 551"/>
              <a:gd name="T4" fmla="*/ 0 w 2681"/>
              <a:gd name="T5" fmla="*/ 0 h 551"/>
              <a:gd name="T6" fmla="*/ 2681 w 2681"/>
              <a:gd name="T7" fmla="*/ 0 h 551"/>
              <a:gd name="T8" fmla="*/ 2681 w 2681"/>
              <a:gd name="T9" fmla="*/ 551 h 551"/>
              <a:gd name="T10" fmla="*/ 2681 w 2681"/>
              <a:gd name="T11" fmla="*/ 551 h 551"/>
            </a:gdLst>
            <a:ahLst/>
            <a:cxnLst>
              <a:cxn ang="0">
                <a:pos x="T0" y="T1"/>
              </a:cxn>
              <a:cxn ang="0">
                <a:pos x="T2" y="T3"/>
              </a:cxn>
              <a:cxn ang="0">
                <a:pos x="T4" y="T5"/>
              </a:cxn>
              <a:cxn ang="0">
                <a:pos x="T6" y="T7"/>
              </a:cxn>
              <a:cxn ang="0">
                <a:pos x="T8" y="T9"/>
              </a:cxn>
              <a:cxn ang="0">
                <a:pos x="T10" y="T11"/>
              </a:cxn>
            </a:cxnLst>
            <a:rect l="0" t="0" r="r" b="b"/>
            <a:pathLst>
              <a:path w="2681" h="551">
                <a:moveTo>
                  <a:pt x="2681" y="551"/>
                </a:moveTo>
                <a:lnTo>
                  <a:pt x="0" y="551"/>
                </a:lnTo>
                <a:lnTo>
                  <a:pt x="0" y="0"/>
                </a:lnTo>
                <a:lnTo>
                  <a:pt x="2681" y="0"/>
                </a:lnTo>
                <a:lnTo>
                  <a:pt x="2681" y="551"/>
                </a:lnTo>
                <a:lnTo>
                  <a:pt x="2681" y="551"/>
                </a:lnTo>
                <a:close/>
              </a:path>
            </a:pathLst>
          </a:custGeom>
          <a:solidFill>
            <a:srgbClr val="5389D6"/>
          </a:solidFill>
          <a:ln w="12798">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3" name="Text Box 254"/>
          <p:cNvSpPr txBox="1">
            <a:spLocks noChangeArrowheads="1"/>
          </p:cNvSpPr>
          <p:nvPr/>
        </p:nvSpPr>
        <p:spPr bwMode="auto">
          <a:xfrm>
            <a:off x="7094735" y="4694427"/>
            <a:ext cx="2058988" cy="42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r>
              <a:rPr lang="ja-JP" altLang="en-US" sz="600">
                <a:solidFill>
                  <a:srgbClr val="FFFFFF"/>
                </a:solidFill>
                <a:ea typeface="ＭＳ Ｐゴシック" panose="020B0600070205080204" pitchFamily="50" charset="-128"/>
              </a:rPr>
              <a:t>利用者端末（スマートフォン・</a:t>
            </a:r>
            <a:r>
              <a:rPr lang="en-US" altLang="ja-JP" sz="600">
                <a:solidFill>
                  <a:srgbClr val="FFFFFF"/>
                </a:solidFill>
                <a:ea typeface="ＭＳ Ｐゴシック" panose="020B0600070205080204" pitchFamily="50" charset="-128"/>
              </a:rPr>
              <a:t>PC</a:t>
            </a:r>
            <a:r>
              <a:rPr lang="ja-JP" altLang="en-US" sz="600">
                <a:solidFill>
                  <a:srgbClr val="FFFFFF"/>
                </a:solidFill>
                <a:ea typeface="ＭＳ Ｐゴシック" panose="020B0600070205080204" pitchFamily="50" charset="-128"/>
              </a:rPr>
              <a:t>に対応）
</a:t>
            </a:r>
            <a:r>
              <a:rPr lang="ja-JP" altLang="en-US" sz="500">
                <a:solidFill>
                  <a:srgbClr val="FFFFFF"/>
                </a:solidFill>
                <a:ea typeface="ＭＳ Ｐゴシック" panose="020B0600070205080204" pitchFamily="50" charset="-128"/>
              </a:rPr>
              <a:t>
学外・学内問わず予約と確認・変更が可能です</a:t>
            </a:r>
          </a:p>
        </p:txBody>
      </p:sp>
      <p:sp>
        <p:nvSpPr>
          <p:cNvPr id="274" name="Freeform 255"/>
          <p:cNvSpPr>
            <a:spLocks noChangeArrowheads="1"/>
          </p:cNvSpPr>
          <p:nvPr/>
        </p:nvSpPr>
        <p:spPr bwMode="auto">
          <a:xfrm>
            <a:off x="4045148" y="6450202"/>
            <a:ext cx="420687" cy="160338"/>
          </a:xfrm>
          <a:custGeom>
            <a:avLst/>
            <a:gdLst>
              <a:gd name="T0" fmla="*/ 525 w 525"/>
              <a:gd name="T1" fmla="*/ 119 h 200"/>
              <a:gd name="T2" fmla="*/ 448 w 525"/>
              <a:gd name="T3" fmla="*/ 176 h 200"/>
              <a:gd name="T4" fmla="*/ 262 w 525"/>
              <a:gd name="T5" fmla="*/ 200 h 200"/>
              <a:gd name="T6" fmla="*/ 76 w 525"/>
              <a:gd name="T7" fmla="*/ 176 h 200"/>
              <a:gd name="T8" fmla="*/ 0 w 525"/>
              <a:gd name="T9" fmla="*/ 119 h 200"/>
              <a:gd name="T10" fmla="*/ 0 w 525"/>
              <a:gd name="T11" fmla="*/ 0 h 200"/>
              <a:gd name="T12" fmla="*/ 525 w 525"/>
              <a:gd name="T13" fmla="*/ 0 h 200"/>
              <a:gd name="T14" fmla="*/ 525 w 525"/>
              <a:gd name="T15" fmla="*/ 119 h 200"/>
              <a:gd name="T16" fmla="*/ 525 w 525"/>
              <a:gd name="T17" fmla="*/ 119 h 200"/>
              <a:gd name="T18" fmla="*/ 525 w 525"/>
              <a:gd name="T19" fmla="*/ 11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5" h="200">
                <a:moveTo>
                  <a:pt x="525" y="119"/>
                </a:moveTo>
                <a:cubicBezTo>
                  <a:pt x="525" y="141"/>
                  <a:pt x="499" y="161"/>
                  <a:pt x="448" y="176"/>
                </a:cubicBezTo>
                <a:cubicBezTo>
                  <a:pt x="397" y="192"/>
                  <a:pt x="335" y="200"/>
                  <a:pt x="262" y="200"/>
                </a:cubicBezTo>
                <a:cubicBezTo>
                  <a:pt x="190" y="200"/>
                  <a:pt x="128" y="192"/>
                  <a:pt x="76" y="176"/>
                </a:cubicBezTo>
                <a:cubicBezTo>
                  <a:pt x="25" y="161"/>
                  <a:pt x="0" y="141"/>
                  <a:pt x="0" y="119"/>
                </a:cubicBezTo>
                <a:lnTo>
                  <a:pt x="0" y="0"/>
                </a:lnTo>
                <a:lnTo>
                  <a:pt x="525" y="0"/>
                </a:lnTo>
                <a:lnTo>
                  <a:pt x="525" y="119"/>
                </a:lnTo>
                <a:lnTo>
                  <a:pt x="525" y="119"/>
                </a:lnTo>
                <a:lnTo>
                  <a:pt x="525" y="119"/>
                </a:lnTo>
                <a:close/>
              </a:path>
            </a:pathLst>
          </a:custGeom>
          <a:gradFill rotWithShape="0">
            <a:gsLst>
              <a:gs pos="0">
                <a:srgbClr val="D3D3D3"/>
              </a:gs>
              <a:gs pos="100000">
                <a:srgbClr val="B2B2B2"/>
              </a:gs>
            </a:gsLst>
            <a:lin ang="0" scaled="1"/>
          </a:gra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5" name="Freeform 256"/>
          <p:cNvSpPr>
            <a:spLocks noChangeArrowheads="1"/>
          </p:cNvSpPr>
          <p:nvPr/>
        </p:nvSpPr>
        <p:spPr bwMode="auto">
          <a:xfrm>
            <a:off x="4105473" y="6450202"/>
            <a:ext cx="76200" cy="155575"/>
          </a:xfrm>
          <a:custGeom>
            <a:avLst/>
            <a:gdLst>
              <a:gd name="T0" fmla="*/ 0 w 94"/>
              <a:gd name="T1" fmla="*/ 176 h 195"/>
              <a:gd name="T2" fmla="*/ 94 w 94"/>
              <a:gd name="T3" fmla="*/ 195 h 195"/>
              <a:gd name="T4" fmla="*/ 94 w 94"/>
              <a:gd name="T5" fmla="*/ 0 h 195"/>
              <a:gd name="T6" fmla="*/ 0 w 94"/>
              <a:gd name="T7" fmla="*/ 0 h 195"/>
              <a:gd name="T8" fmla="*/ 0 w 94"/>
              <a:gd name="T9" fmla="*/ 176 h 195"/>
              <a:gd name="T10" fmla="*/ 0 w 94"/>
              <a:gd name="T11" fmla="*/ 176 h 195"/>
              <a:gd name="T12" fmla="*/ 0 w 94"/>
              <a:gd name="T13" fmla="*/ 176 h 195"/>
            </a:gdLst>
            <a:ahLst/>
            <a:cxnLst>
              <a:cxn ang="0">
                <a:pos x="T0" y="T1"/>
              </a:cxn>
              <a:cxn ang="0">
                <a:pos x="T2" y="T3"/>
              </a:cxn>
              <a:cxn ang="0">
                <a:pos x="T4" y="T5"/>
              </a:cxn>
              <a:cxn ang="0">
                <a:pos x="T6" y="T7"/>
              </a:cxn>
              <a:cxn ang="0">
                <a:pos x="T8" y="T9"/>
              </a:cxn>
              <a:cxn ang="0">
                <a:pos x="T10" y="T11"/>
              </a:cxn>
              <a:cxn ang="0">
                <a:pos x="T12" y="T13"/>
              </a:cxn>
            </a:cxnLst>
            <a:rect l="0" t="0" r="r" b="b"/>
            <a:pathLst>
              <a:path w="94" h="195">
                <a:moveTo>
                  <a:pt x="0" y="176"/>
                </a:moveTo>
                <a:cubicBezTo>
                  <a:pt x="27" y="185"/>
                  <a:pt x="58" y="191"/>
                  <a:pt x="94" y="195"/>
                </a:cubicBezTo>
                <a:lnTo>
                  <a:pt x="94" y="0"/>
                </a:lnTo>
                <a:lnTo>
                  <a:pt x="0" y="0"/>
                </a:lnTo>
                <a:lnTo>
                  <a:pt x="0" y="176"/>
                </a:lnTo>
                <a:lnTo>
                  <a:pt x="0" y="176"/>
                </a:lnTo>
                <a:lnTo>
                  <a:pt x="0" y="176"/>
                </a:lnTo>
                <a:close/>
              </a:path>
            </a:pathLst>
          </a:custGeom>
          <a:solidFill>
            <a:srgbClr val="F2F2F2"/>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6" name="Freeform 257"/>
          <p:cNvSpPr>
            <a:spLocks/>
          </p:cNvSpPr>
          <p:nvPr/>
        </p:nvSpPr>
        <p:spPr bwMode="auto">
          <a:xfrm>
            <a:off x="4045148" y="6450202"/>
            <a:ext cx="420687" cy="160338"/>
          </a:xfrm>
          <a:custGeom>
            <a:avLst/>
            <a:gdLst>
              <a:gd name="T0" fmla="*/ 525 w 525"/>
              <a:gd name="T1" fmla="*/ 119 h 200"/>
              <a:gd name="T2" fmla="*/ 448 w 525"/>
              <a:gd name="T3" fmla="*/ 176 h 200"/>
              <a:gd name="T4" fmla="*/ 262 w 525"/>
              <a:gd name="T5" fmla="*/ 200 h 200"/>
              <a:gd name="T6" fmla="*/ 76 w 525"/>
              <a:gd name="T7" fmla="*/ 176 h 200"/>
              <a:gd name="T8" fmla="*/ 0 w 525"/>
              <a:gd name="T9" fmla="*/ 119 h 200"/>
              <a:gd name="T10" fmla="*/ 0 w 525"/>
              <a:gd name="T11" fmla="*/ 0 h 200"/>
              <a:gd name="T12" fmla="*/ 525 w 525"/>
              <a:gd name="T13" fmla="*/ 0 h 200"/>
              <a:gd name="T14" fmla="*/ 525 w 525"/>
              <a:gd name="T15" fmla="*/ 119 h 200"/>
              <a:gd name="T16" fmla="*/ 525 w 525"/>
              <a:gd name="T17" fmla="*/ 119 h 200"/>
              <a:gd name="T18" fmla="*/ 525 w 525"/>
              <a:gd name="T19" fmla="*/ 11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5" h="200">
                <a:moveTo>
                  <a:pt x="525" y="119"/>
                </a:moveTo>
                <a:cubicBezTo>
                  <a:pt x="525" y="141"/>
                  <a:pt x="499" y="161"/>
                  <a:pt x="448" y="176"/>
                </a:cubicBezTo>
                <a:cubicBezTo>
                  <a:pt x="397" y="192"/>
                  <a:pt x="335" y="200"/>
                  <a:pt x="262" y="200"/>
                </a:cubicBezTo>
                <a:cubicBezTo>
                  <a:pt x="190" y="200"/>
                  <a:pt x="128" y="192"/>
                  <a:pt x="76" y="176"/>
                </a:cubicBezTo>
                <a:cubicBezTo>
                  <a:pt x="25" y="161"/>
                  <a:pt x="0" y="141"/>
                  <a:pt x="0" y="119"/>
                </a:cubicBezTo>
                <a:lnTo>
                  <a:pt x="0" y="0"/>
                </a:lnTo>
                <a:lnTo>
                  <a:pt x="525" y="0"/>
                </a:lnTo>
                <a:lnTo>
                  <a:pt x="525" y="119"/>
                </a:lnTo>
                <a:lnTo>
                  <a:pt x="525" y="119"/>
                </a:lnTo>
                <a:lnTo>
                  <a:pt x="525" y="119"/>
                </a:lnTo>
                <a:close/>
              </a:path>
            </a:pathLst>
          </a:custGeom>
          <a:noFill/>
          <a:ln w="6399">
            <a:solidFill>
              <a:srgbClr val="8A8D94"/>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7" name="Freeform 258"/>
          <p:cNvSpPr>
            <a:spLocks/>
          </p:cNvSpPr>
          <p:nvPr/>
        </p:nvSpPr>
        <p:spPr bwMode="auto">
          <a:xfrm>
            <a:off x="4045148" y="6388290"/>
            <a:ext cx="420687" cy="130175"/>
          </a:xfrm>
          <a:custGeom>
            <a:avLst/>
            <a:gdLst>
              <a:gd name="T0" fmla="*/ 525 w 525"/>
              <a:gd name="T1" fmla="*/ 81 h 162"/>
              <a:gd name="T2" fmla="*/ 448 w 525"/>
              <a:gd name="T3" fmla="*/ 138 h 162"/>
              <a:gd name="T4" fmla="*/ 262 w 525"/>
              <a:gd name="T5" fmla="*/ 162 h 162"/>
              <a:gd name="T6" fmla="*/ 76 w 525"/>
              <a:gd name="T7" fmla="*/ 138 h 162"/>
              <a:gd name="T8" fmla="*/ 0 w 525"/>
              <a:gd name="T9" fmla="*/ 81 h 162"/>
              <a:gd name="T10" fmla="*/ 76 w 525"/>
              <a:gd name="T11" fmla="*/ 23 h 162"/>
              <a:gd name="T12" fmla="*/ 262 w 525"/>
              <a:gd name="T13" fmla="*/ 0 h 162"/>
              <a:gd name="T14" fmla="*/ 448 w 525"/>
              <a:gd name="T15" fmla="*/ 23 h 162"/>
              <a:gd name="T16" fmla="*/ 525 w 525"/>
              <a:gd name="T17" fmla="*/ 81 h 162"/>
              <a:gd name="T18" fmla="*/ 525 w 525"/>
              <a:gd name="T19" fmla="*/ 81 h 162"/>
              <a:gd name="T20" fmla="*/ 525 w 525"/>
              <a:gd name="T21" fmla="*/ 8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5" h="162">
                <a:moveTo>
                  <a:pt x="525" y="81"/>
                </a:moveTo>
                <a:cubicBezTo>
                  <a:pt x="525" y="103"/>
                  <a:pt x="499" y="122"/>
                  <a:pt x="448" y="138"/>
                </a:cubicBezTo>
                <a:cubicBezTo>
                  <a:pt x="397" y="154"/>
                  <a:pt x="335" y="162"/>
                  <a:pt x="262" y="162"/>
                </a:cubicBezTo>
                <a:cubicBezTo>
                  <a:pt x="190" y="162"/>
                  <a:pt x="128" y="154"/>
                  <a:pt x="76" y="138"/>
                </a:cubicBezTo>
                <a:cubicBezTo>
                  <a:pt x="25" y="122"/>
                  <a:pt x="0" y="103"/>
                  <a:pt x="0" y="81"/>
                </a:cubicBezTo>
                <a:cubicBezTo>
                  <a:pt x="0" y="58"/>
                  <a:pt x="25" y="39"/>
                  <a:pt x="76" y="23"/>
                </a:cubicBezTo>
                <a:cubicBezTo>
                  <a:pt x="128" y="7"/>
                  <a:pt x="190" y="0"/>
                  <a:pt x="262" y="0"/>
                </a:cubicBezTo>
                <a:cubicBezTo>
                  <a:pt x="335" y="0"/>
                  <a:pt x="397" y="7"/>
                  <a:pt x="448" y="23"/>
                </a:cubicBezTo>
                <a:cubicBezTo>
                  <a:pt x="499" y="39"/>
                  <a:pt x="525" y="58"/>
                  <a:pt x="525" y="81"/>
                </a:cubicBezTo>
                <a:lnTo>
                  <a:pt x="525" y="81"/>
                </a:lnTo>
                <a:lnTo>
                  <a:pt x="525" y="81"/>
                </a:lnTo>
                <a:close/>
              </a:path>
            </a:pathLst>
          </a:custGeom>
          <a:gradFill rotWithShape="0">
            <a:gsLst>
              <a:gs pos="0">
                <a:srgbClr val="E4E4E4"/>
              </a:gs>
              <a:gs pos="100000">
                <a:srgbClr val="BABABA"/>
              </a:gs>
            </a:gsLst>
            <a:lin ang="5400000"/>
          </a:gradFill>
          <a:ln w="6399">
            <a:solidFill>
              <a:srgbClr val="8A8D94"/>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8" name="Freeform 259"/>
          <p:cNvSpPr>
            <a:spLocks/>
          </p:cNvSpPr>
          <p:nvPr/>
        </p:nvSpPr>
        <p:spPr bwMode="auto">
          <a:xfrm>
            <a:off x="3041848" y="6051740"/>
            <a:ext cx="1212850" cy="336550"/>
          </a:xfrm>
          <a:custGeom>
            <a:avLst/>
            <a:gdLst>
              <a:gd name="T0" fmla="*/ 0 w 1516"/>
              <a:gd name="T1" fmla="*/ 0 h 421"/>
              <a:gd name="T2" fmla="*/ 1516 w 1516"/>
              <a:gd name="T3" fmla="*/ 421 h 421"/>
            </a:gdLst>
            <a:ahLst/>
            <a:cxnLst>
              <a:cxn ang="0">
                <a:pos x="T0" y="T1"/>
              </a:cxn>
              <a:cxn ang="0">
                <a:pos x="T2" y="T3"/>
              </a:cxn>
            </a:cxnLst>
            <a:rect l="0" t="0" r="r" b="b"/>
            <a:pathLst>
              <a:path w="1516" h="421">
                <a:moveTo>
                  <a:pt x="0" y="0"/>
                </a:moveTo>
                <a:lnTo>
                  <a:pt x="1516" y="421"/>
                </a:lnTo>
              </a:path>
            </a:pathLst>
          </a:custGeom>
          <a:noFill/>
          <a:ln w="12798">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79" name="Group -1024"/>
          <p:cNvGrpSpPr>
            <a:grpSpLocks/>
          </p:cNvGrpSpPr>
          <p:nvPr/>
        </p:nvGrpSpPr>
        <p:grpSpPr bwMode="auto">
          <a:xfrm>
            <a:off x="3294260" y="6142227"/>
            <a:ext cx="1155700" cy="215900"/>
            <a:chOff x="1784" y="3728"/>
            <a:chExt cx="728" cy="136"/>
          </a:xfrm>
        </p:grpSpPr>
        <p:sp>
          <p:nvSpPr>
            <p:cNvPr id="280" name="Freeform 262"/>
            <p:cNvSpPr>
              <a:spLocks/>
            </p:cNvSpPr>
            <p:nvPr/>
          </p:nvSpPr>
          <p:spPr bwMode="auto">
            <a:xfrm>
              <a:off x="1789" y="3734"/>
              <a:ext cx="718" cy="126"/>
            </a:xfrm>
            <a:custGeom>
              <a:avLst/>
              <a:gdLst>
                <a:gd name="T0" fmla="*/ 1424 w 1424"/>
                <a:gd name="T1" fmla="*/ 251 h 251"/>
                <a:gd name="T2" fmla="*/ 0 w 1424"/>
                <a:gd name="T3" fmla="*/ 251 h 251"/>
                <a:gd name="T4" fmla="*/ 0 w 1424"/>
                <a:gd name="T5" fmla="*/ 0 h 251"/>
                <a:gd name="T6" fmla="*/ 1424 w 1424"/>
                <a:gd name="T7" fmla="*/ 0 h 251"/>
                <a:gd name="T8" fmla="*/ 1424 w 1424"/>
                <a:gd name="T9" fmla="*/ 251 h 251"/>
                <a:gd name="T10" fmla="*/ 1424 w 1424"/>
                <a:gd name="T11" fmla="*/ 251 h 251"/>
              </a:gdLst>
              <a:ahLst/>
              <a:cxnLst>
                <a:cxn ang="0">
                  <a:pos x="T0" y="T1"/>
                </a:cxn>
                <a:cxn ang="0">
                  <a:pos x="T2" y="T3"/>
                </a:cxn>
                <a:cxn ang="0">
                  <a:pos x="T4" y="T5"/>
                </a:cxn>
                <a:cxn ang="0">
                  <a:pos x="T6" y="T7"/>
                </a:cxn>
                <a:cxn ang="0">
                  <a:pos x="T8" y="T9"/>
                </a:cxn>
                <a:cxn ang="0">
                  <a:pos x="T10" y="T11"/>
                </a:cxn>
              </a:cxnLst>
              <a:rect l="0" t="0" r="r" b="b"/>
              <a:pathLst>
                <a:path w="1424" h="251">
                  <a:moveTo>
                    <a:pt x="1424" y="251"/>
                  </a:moveTo>
                  <a:lnTo>
                    <a:pt x="0" y="251"/>
                  </a:lnTo>
                  <a:lnTo>
                    <a:pt x="0" y="0"/>
                  </a:lnTo>
                  <a:lnTo>
                    <a:pt x="1424" y="0"/>
                  </a:lnTo>
                  <a:lnTo>
                    <a:pt x="1424" y="251"/>
                  </a:lnTo>
                  <a:lnTo>
                    <a:pt x="1424" y="251"/>
                  </a:lnTo>
                  <a:close/>
                </a:path>
              </a:pathLst>
            </a:custGeom>
            <a:solidFill>
              <a:srgbClr val="C0C0C0"/>
            </a:solidFill>
            <a:ln w="12798">
              <a:solidFill>
                <a:srgbClr val="FFFFFF"/>
              </a:solidFill>
              <a:round/>
              <a:headEnd/>
              <a:tailEnd/>
            </a:ln>
            <a:effectLst>
              <a:outerShdw dist="38100" dir="2700000" rotWithShape="0">
                <a:srgbClr val="000000">
                  <a:alpha val="39999"/>
                </a:srgbClr>
              </a:outerShdw>
            </a:effectLst>
          </p:spPr>
          <p:txBody>
            <a:bodyPr/>
            <a:lstStyle/>
            <a:p>
              <a:endParaRPr lang="ja-JP" altLang="en-US"/>
            </a:p>
          </p:txBody>
        </p:sp>
      </p:grpSp>
      <p:sp>
        <p:nvSpPr>
          <p:cNvPr id="281" name="Freeform 261"/>
          <p:cNvSpPr>
            <a:spLocks/>
          </p:cNvSpPr>
          <p:nvPr/>
        </p:nvSpPr>
        <p:spPr bwMode="auto">
          <a:xfrm>
            <a:off x="3302198" y="6151752"/>
            <a:ext cx="1139825" cy="200025"/>
          </a:xfrm>
          <a:custGeom>
            <a:avLst/>
            <a:gdLst>
              <a:gd name="T0" fmla="*/ 1424 w 1424"/>
              <a:gd name="T1" fmla="*/ 251 h 251"/>
              <a:gd name="T2" fmla="*/ 0 w 1424"/>
              <a:gd name="T3" fmla="*/ 251 h 251"/>
              <a:gd name="T4" fmla="*/ 0 w 1424"/>
              <a:gd name="T5" fmla="*/ 0 h 251"/>
              <a:gd name="T6" fmla="*/ 1424 w 1424"/>
              <a:gd name="T7" fmla="*/ 0 h 251"/>
              <a:gd name="T8" fmla="*/ 1424 w 1424"/>
              <a:gd name="T9" fmla="*/ 251 h 251"/>
              <a:gd name="T10" fmla="*/ 1424 w 1424"/>
              <a:gd name="T11" fmla="*/ 251 h 251"/>
            </a:gdLst>
            <a:ahLst/>
            <a:cxnLst>
              <a:cxn ang="0">
                <a:pos x="T0" y="T1"/>
              </a:cxn>
              <a:cxn ang="0">
                <a:pos x="T2" y="T3"/>
              </a:cxn>
              <a:cxn ang="0">
                <a:pos x="T4" y="T5"/>
              </a:cxn>
              <a:cxn ang="0">
                <a:pos x="T6" y="T7"/>
              </a:cxn>
              <a:cxn ang="0">
                <a:pos x="T8" y="T9"/>
              </a:cxn>
              <a:cxn ang="0">
                <a:pos x="T10" y="T11"/>
              </a:cxn>
            </a:cxnLst>
            <a:rect l="0" t="0" r="r" b="b"/>
            <a:pathLst>
              <a:path w="1424" h="251">
                <a:moveTo>
                  <a:pt x="1424" y="251"/>
                </a:moveTo>
                <a:lnTo>
                  <a:pt x="0" y="251"/>
                </a:lnTo>
                <a:lnTo>
                  <a:pt x="0" y="0"/>
                </a:lnTo>
                <a:lnTo>
                  <a:pt x="1424" y="0"/>
                </a:lnTo>
                <a:lnTo>
                  <a:pt x="1424" y="251"/>
                </a:lnTo>
                <a:lnTo>
                  <a:pt x="1424" y="251"/>
                </a:lnTo>
                <a:close/>
              </a:path>
            </a:pathLst>
          </a:custGeom>
          <a:solidFill>
            <a:srgbClr val="5389D6"/>
          </a:solidFill>
          <a:ln w="12798">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82" name="Text Box 263"/>
          <p:cNvSpPr txBox="1">
            <a:spLocks noChangeArrowheads="1"/>
          </p:cNvSpPr>
          <p:nvPr/>
        </p:nvSpPr>
        <p:spPr bwMode="auto">
          <a:xfrm>
            <a:off x="3326010" y="6154927"/>
            <a:ext cx="1093788" cy="19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r>
              <a:rPr lang="ja-JP" altLang="en-US" sz="500">
                <a:solidFill>
                  <a:srgbClr val="FFFFFF"/>
                </a:solidFill>
                <a:ea typeface="ＭＳ Ｐゴシック" panose="020B0600070205080204" pitchFamily="50" charset="-128"/>
              </a:rPr>
              <a:t>バックアップサーバ</a:t>
            </a:r>
          </a:p>
        </p:txBody>
      </p:sp>
      <p:sp>
        <p:nvSpPr>
          <p:cNvPr id="283" name="Text Box 264"/>
          <p:cNvSpPr txBox="1">
            <a:spLocks noChangeArrowheads="1"/>
          </p:cNvSpPr>
          <p:nvPr/>
        </p:nvSpPr>
        <p:spPr bwMode="auto">
          <a:xfrm>
            <a:off x="5829498" y="4180077"/>
            <a:ext cx="1030287" cy="21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r>
              <a:rPr lang="en-US" altLang="ja-JP" sz="600" b="1">
                <a:solidFill>
                  <a:srgbClr val="000000"/>
                </a:solidFill>
                <a:ea typeface="ＭＳ Ｐゴシック" panose="020B0600070205080204" pitchFamily="50" charset="-128"/>
              </a:rPr>
              <a:t>HTTPS :443 Web</a:t>
            </a:r>
            <a:r>
              <a:rPr lang="ja-JP" altLang="en-US" sz="600" b="1">
                <a:solidFill>
                  <a:srgbClr val="000000"/>
                </a:solidFill>
                <a:ea typeface="ＭＳ Ｐゴシック" panose="020B0600070205080204" pitchFamily="50" charset="-128"/>
              </a:rPr>
              <a:t>ブラウザ</a:t>
            </a:r>
          </a:p>
        </p:txBody>
      </p:sp>
      <p:sp>
        <p:nvSpPr>
          <p:cNvPr id="284" name="Freeform 265"/>
          <p:cNvSpPr>
            <a:spLocks/>
          </p:cNvSpPr>
          <p:nvPr/>
        </p:nvSpPr>
        <p:spPr bwMode="auto">
          <a:xfrm>
            <a:off x="6443860" y="1314640"/>
            <a:ext cx="1588" cy="633412"/>
          </a:xfrm>
          <a:custGeom>
            <a:avLst/>
            <a:gdLst>
              <a:gd name="T0" fmla="*/ 0 h 794"/>
              <a:gd name="T1" fmla="*/ 794 h 794"/>
            </a:gdLst>
            <a:ahLst/>
            <a:cxnLst>
              <a:cxn ang="0">
                <a:pos x="0" y="T0"/>
              </a:cxn>
              <a:cxn ang="0">
                <a:pos x="0" y="T1"/>
              </a:cxn>
            </a:cxnLst>
            <a:rect l="0" t="0" r="r" b="b"/>
            <a:pathLst>
              <a:path h="794">
                <a:moveTo>
                  <a:pt x="0" y="0"/>
                </a:moveTo>
                <a:lnTo>
                  <a:pt x="0" y="794"/>
                </a:lnTo>
              </a:path>
            </a:pathLst>
          </a:custGeom>
          <a:noFill/>
          <a:ln w="12798">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85" name="Group -1024"/>
          <p:cNvGrpSpPr>
            <a:grpSpLocks/>
          </p:cNvGrpSpPr>
          <p:nvPr/>
        </p:nvGrpSpPr>
        <p:grpSpPr bwMode="auto">
          <a:xfrm>
            <a:off x="5707260" y="1608327"/>
            <a:ext cx="1473200" cy="241300"/>
            <a:chOff x="3304" y="872"/>
            <a:chExt cx="928" cy="152"/>
          </a:xfrm>
        </p:grpSpPr>
        <p:sp>
          <p:nvSpPr>
            <p:cNvPr id="286" name="Freeform 268"/>
            <p:cNvSpPr>
              <a:spLocks/>
            </p:cNvSpPr>
            <p:nvPr/>
          </p:nvSpPr>
          <p:spPr bwMode="auto">
            <a:xfrm>
              <a:off x="3309" y="876"/>
              <a:ext cx="921" cy="147"/>
            </a:xfrm>
            <a:custGeom>
              <a:avLst/>
              <a:gdLst>
                <a:gd name="T0" fmla="*/ 1827 w 1827"/>
                <a:gd name="T1" fmla="*/ 291 h 291"/>
                <a:gd name="T2" fmla="*/ 0 w 1827"/>
                <a:gd name="T3" fmla="*/ 291 h 291"/>
                <a:gd name="T4" fmla="*/ 0 w 1827"/>
                <a:gd name="T5" fmla="*/ 0 h 291"/>
                <a:gd name="T6" fmla="*/ 1827 w 1827"/>
                <a:gd name="T7" fmla="*/ 0 h 291"/>
                <a:gd name="T8" fmla="*/ 1827 w 1827"/>
                <a:gd name="T9" fmla="*/ 291 h 291"/>
                <a:gd name="T10" fmla="*/ 1827 w 1827"/>
                <a:gd name="T11" fmla="*/ 291 h 291"/>
              </a:gdLst>
              <a:ahLst/>
              <a:cxnLst>
                <a:cxn ang="0">
                  <a:pos x="T0" y="T1"/>
                </a:cxn>
                <a:cxn ang="0">
                  <a:pos x="T2" y="T3"/>
                </a:cxn>
                <a:cxn ang="0">
                  <a:pos x="T4" y="T5"/>
                </a:cxn>
                <a:cxn ang="0">
                  <a:pos x="T6" y="T7"/>
                </a:cxn>
                <a:cxn ang="0">
                  <a:pos x="T8" y="T9"/>
                </a:cxn>
                <a:cxn ang="0">
                  <a:pos x="T10" y="T11"/>
                </a:cxn>
              </a:cxnLst>
              <a:rect l="0" t="0" r="r" b="b"/>
              <a:pathLst>
                <a:path w="1827" h="291">
                  <a:moveTo>
                    <a:pt x="1827" y="291"/>
                  </a:moveTo>
                  <a:lnTo>
                    <a:pt x="0" y="291"/>
                  </a:lnTo>
                  <a:lnTo>
                    <a:pt x="0" y="0"/>
                  </a:lnTo>
                  <a:lnTo>
                    <a:pt x="1827" y="0"/>
                  </a:lnTo>
                  <a:lnTo>
                    <a:pt x="1827" y="291"/>
                  </a:lnTo>
                  <a:lnTo>
                    <a:pt x="1827" y="291"/>
                  </a:lnTo>
                  <a:close/>
                </a:path>
              </a:pathLst>
            </a:custGeom>
            <a:solidFill>
              <a:srgbClr val="C0C0C0"/>
            </a:solidFill>
            <a:ln w="12798">
              <a:solidFill>
                <a:srgbClr val="FFFFFF"/>
              </a:solidFill>
              <a:round/>
              <a:headEnd/>
              <a:tailEnd/>
            </a:ln>
            <a:effectLst>
              <a:outerShdw dist="38100" dir="2700000" rotWithShape="0">
                <a:srgbClr val="000000">
                  <a:alpha val="39999"/>
                </a:srgbClr>
              </a:outerShdw>
            </a:effectLst>
          </p:spPr>
          <p:txBody>
            <a:bodyPr/>
            <a:lstStyle/>
            <a:p>
              <a:endParaRPr lang="ja-JP" altLang="en-US"/>
            </a:p>
          </p:txBody>
        </p:sp>
      </p:grpSp>
      <p:sp>
        <p:nvSpPr>
          <p:cNvPr id="287" name="Freeform 267"/>
          <p:cNvSpPr>
            <a:spLocks/>
          </p:cNvSpPr>
          <p:nvPr/>
        </p:nvSpPr>
        <p:spPr bwMode="auto">
          <a:xfrm>
            <a:off x="5715198" y="1614677"/>
            <a:ext cx="1462087" cy="233363"/>
          </a:xfrm>
          <a:custGeom>
            <a:avLst/>
            <a:gdLst>
              <a:gd name="T0" fmla="*/ 1827 w 1827"/>
              <a:gd name="T1" fmla="*/ 291 h 291"/>
              <a:gd name="T2" fmla="*/ 0 w 1827"/>
              <a:gd name="T3" fmla="*/ 291 h 291"/>
              <a:gd name="T4" fmla="*/ 0 w 1827"/>
              <a:gd name="T5" fmla="*/ 0 h 291"/>
              <a:gd name="T6" fmla="*/ 1827 w 1827"/>
              <a:gd name="T7" fmla="*/ 0 h 291"/>
              <a:gd name="T8" fmla="*/ 1827 w 1827"/>
              <a:gd name="T9" fmla="*/ 291 h 291"/>
              <a:gd name="T10" fmla="*/ 1827 w 1827"/>
              <a:gd name="T11" fmla="*/ 291 h 291"/>
            </a:gdLst>
            <a:ahLst/>
            <a:cxnLst>
              <a:cxn ang="0">
                <a:pos x="T0" y="T1"/>
              </a:cxn>
              <a:cxn ang="0">
                <a:pos x="T2" y="T3"/>
              </a:cxn>
              <a:cxn ang="0">
                <a:pos x="T4" y="T5"/>
              </a:cxn>
              <a:cxn ang="0">
                <a:pos x="T6" y="T7"/>
              </a:cxn>
              <a:cxn ang="0">
                <a:pos x="T8" y="T9"/>
              </a:cxn>
              <a:cxn ang="0">
                <a:pos x="T10" y="T11"/>
              </a:cxn>
            </a:cxnLst>
            <a:rect l="0" t="0" r="r" b="b"/>
            <a:pathLst>
              <a:path w="1827" h="291">
                <a:moveTo>
                  <a:pt x="1827" y="291"/>
                </a:moveTo>
                <a:lnTo>
                  <a:pt x="0" y="291"/>
                </a:lnTo>
                <a:lnTo>
                  <a:pt x="0" y="0"/>
                </a:lnTo>
                <a:lnTo>
                  <a:pt x="1827" y="0"/>
                </a:lnTo>
                <a:lnTo>
                  <a:pt x="1827" y="291"/>
                </a:lnTo>
                <a:lnTo>
                  <a:pt x="1827" y="291"/>
                </a:lnTo>
                <a:close/>
              </a:path>
            </a:pathLst>
          </a:custGeom>
          <a:solidFill>
            <a:srgbClr val="5389D6"/>
          </a:solidFill>
          <a:ln w="12798">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88" name="Text Box 269"/>
          <p:cNvSpPr txBox="1">
            <a:spLocks noChangeArrowheads="1"/>
          </p:cNvSpPr>
          <p:nvPr/>
        </p:nvSpPr>
        <p:spPr bwMode="auto">
          <a:xfrm>
            <a:off x="5743773" y="1619440"/>
            <a:ext cx="1403350" cy="22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r>
              <a:rPr lang="ja-JP" altLang="en-US" sz="500">
                <a:solidFill>
                  <a:srgbClr val="FFFFFF"/>
                </a:solidFill>
                <a:ea typeface="ＭＳ Ｐゴシック" panose="020B0600070205080204" pitchFamily="50" charset="-128"/>
              </a:rPr>
              <a:t>予約チェックイン端末</a:t>
            </a:r>
          </a:p>
          <a:p>
            <a:pPr algn="ctr" eaLnBrk="1" hangingPunct="1"/>
            <a:r>
              <a:rPr lang="en-US" altLang="ja-JP" sz="500">
                <a:solidFill>
                  <a:srgbClr val="FFFFFF"/>
                </a:solidFill>
                <a:ea typeface="ＭＳ Ｐゴシック" panose="020B0600070205080204" pitchFamily="50" charset="-128"/>
              </a:rPr>
              <a:t>IOS11</a:t>
            </a:r>
            <a:r>
              <a:rPr lang="ja-JP" altLang="en-US" sz="500">
                <a:solidFill>
                  <a:srgbClr val="FFFFFF"/>
                </a:solidFill>
                <a:ea typeface="ＭＳ Ｐゴシック" panose="020B0600070205080204" pitchFamily="50" charset="-128"/>
              </a:rPr>
              <a:t>以降</a:t>
            </a:r>
          </a:p>
        </p:txBody>
      </p:sp>
      <p:sp>
        <p:nvSpPr>
          <p:cNvPr id="289" name="Freeform 270"/>
          <p:cNvSpPr>
            <a:spLocks/>
          </p:cNvSpPr>
          <p:nvPr/>
        </p:nvSpPr>
        <p:spPr bwMode="auto">
          <a:xfrm>
            <a:off x="7942460" y="1346390"/>
            <a:ext cx="0" cy="633412"/>
          </a:xfrm>
          <a:custGeom>
            <a:avLst/>
            <a:gdLst>
              <a:gd name="T0" fmla="*/ 0 h 794"/>
              <a:gd name="T1" fmla="*/ 794 h 794"/>
            </a:gdLst>
            <a:ahLst/>
            <a:cxnLst>
              <a:cxn ang="0">
                <a:pos x="0" y="T0"/>
              </a:cxn>
              <a:cxn ang="0">
                <a:pos x="0" y="T1"/>
              </a:cxn>
            </a:cxnLst>
            <a:rect l="0" t="0" r="r" b="b"/>
            <a:pathLst>
              <a:path h="794">
                <a:moveTo>
                  <a:pt x="0" y="0"/>
                </a:moveTo>
                <a:lnTo>
                  <a:pt x="0" y="794"/>
                </a:lnTo>
              </a:path>
            </a:pathLst>
          </a:custGeom>
          <a:noFill/>
          <a:ln w="12798">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90" name="Group -1024"/>
          <p:cNvGrpSpPr>
            <a:grpSpLocks/>
          </p:cNvGrpSpPr>
          <p:nvPr/>
        </p:nvGrpSpPr>
        <p:grpSpPr bwMode="auto">
          <a:xfrm>
            <a:off x="7231260" y="1608327"/>
            <a:ext cx="1473200" cy="241300"/>
            <a:chOff x="4264" y="872"/>
            <a:chExt cx="928" cy="152"/>
          </a:xfrm>
        </p:grpSpPr>
        <p:sp>
          <p:nvSpPr>
            <p:cNvPr id="291" name="Freeform 273"/>
            <p:cNvSpPr>
              <a:spLocks/>
            </p:cNvSpPr>
            <p:nvPr/>
          </p:nvSpPr>
          <p:spPr bwMode="auto">
            <a:xfrm>
              <a:off x="4268" y="876"/>
              <a:ext cx="921" cy="143"/>
            </a:xfrm>
            <a:custGeom>
              <a:avLst/>
              <a:gdLst>
                <a:gd name="T0" fmla="*/ 1827 w 1827"/>
                <a:gd name="T1" fmla="*/ 283 h 283"/>
                <a:gd name="T2" fmla="*/ 0 w 1827"/>
                <a:gd name="T3" fmla="*/ 283 h 283"/>
                <a:gd name="T4" fmla="*/ 0 w 1827"/>
                <a:gd name="T5" fmla="*/ 0 h 283"/>
                <a:gd name="T6" fmla="*/ 1827 w 1827"/>
                <a:gd name="T7" fmla="*/ 0 h 283"/>
                <a:gd name="T8" fmla="*/ 1827 w 1827"/>
                <a:gd name="T9" fmla="*/ 283 h 283"/>
                <a:gd name="T10" fmla="*/ 1827 w 1827"/>
                <a:gd name="T11" fmla="*/ 283 h 283"/>
              </a:gdLst>
              <a:ahLst/>
              <a:cxnLst>
                <a:cxn ang="0">
                  <a:pos x="T0" y="T1"/>
                </a:cxn>
                <a:cxn ang="0">
                  <a:pos x="T2" y="T3"/>
                </a:cxn>
                <a:cxn ang="0">
                  <a:pos x="T4" y="T5"/>
                </a:cxn>
                <a:cxn ang="0">
                  <a:pos x="T6" y="T7"/>
                </a:cxn>
                <a:cxn ang="0">
                  <a:pos x="T8" y="T9"/>
                </a:cxn>
                <a:cxn ang="0">
                  <a:pos x="T10" y="T11"/>
                </a:cxn>
              </a:cxnLst>
              <a:rect l="0" t="0" r="r" b="b"/>
              <a:pathLst>
                <a:path w="1827" h="283">
                  <a:moveTo>
                    <a:pt x="1827" y="283"/>
                  </a:moveTo>
                  <a:lnTo>
                    <a:pt x="0" y="283"/>
                  </a:lnTo>
                  <a:lnTo>
                    <a:pt x="0" y="0"/>
                  </a:lnTo>
                  <a:lnTo>
                    <a:pt x="1827" y="0"/>
                  </a:lnTo>
                  <a:lnTo>
                    <a:pt x="1827" y="283"/>
                  </a:lnTo>
                  <a:lnTo>
                    <a:pt x="1827" y="283"/>
                  </a:lnTo>
                  <a:close/>
                </a:path>
              </a:pathLst>
            </a:custGeom>
            <a:solidFill>
              <a:srgbClr val="C0C0C0"/>
            </a:solidFill>
            <a:ln w="12798">
              <a:solidFill>
                <a:srgbClr val="FFFFFF"/>
              </a:solidFill>
              <a:round/>
              <a:headEnd/>
              <a:tailEnd/>
            </a:ln>
            <a:effectLst>
              <a:outerShdw dist="38100" dir="2700000" rotWithShape="0">
                <a:srgbClr val="000000">
                  <a:alpha val="39999"/>
                </a:srgbClr>
              </a:outerShdw>
            </a:effectLst>
          </p:spPr>
          <p:txBody>
            <a:bodyPr/>
            <a:lstStyle/>
            <a:p>
              <a:endParaRPr lang="ja-JP" altLang="en-US"/>
            </a:p>
          </p:txBody>
        </p:sp>
      </p:grpSp>
      <p:sp>
        <p:nvSpPr>
          <p:cNvPr id="292" name="Freeform 272"/>
          <p:cNvSpPr>
            <a:spLocks/>
          </p:cNvSpPr>
          <p:nvPr/>
        </p:nvSpPr>
        <p:spPr bwMode="auto">
          <a:xfrm>
            <a:off x="7237610" y="1614677"/>
            <a:ext cx="1462088" cy="227013"/>
          </a:xfrm>
          <a:custGeom>
            <a:avLst/>
            <a:gdLst>
              <a:gd name="T0" fmla="*/ 1827 w 1827"/>
              <a:gd name="T1" fmla="*/ 283 h 283"/>
              <a:gd name="T2" fmla="*/ 0 w 1827"/>
              <a:gd name="T3" fmla="*/ 283 h 283"/>
              <a:gd name="T4" fmla="*/ 0 w 1827"/>
              <a:gd name="T5" fmla="*/ 0 h 283"/>
              <a:gd name="T6" fmla="*/ 1827 w 1827"/>
              <a:gd name="T7" fmla="*/ 0 h 283"/>
              <a:gd name="T8" fmla="*/ 1827 w 1827"/>
              <a:gd name="T9" fmla="*/ 283 h 283"/>
              <a:gd name="T10" fmla="*/ 1827 w 1827"/>
              <a:gd name="T11" fmla="*/ 283 h 283"/>
            </a:gdLst>
            <a:ahLst/>
            <a:cxnLst>
              <a:cxn ang="0">
                <a:pos x="T0" y="T1"/>
              </a:cxn>
              <a:cxn ang="0">
                <a:pos x="T2" y="T3"/>
              </a:cxn>
              <a:cxn ang="0">
                <a:pos x="T4" y="T5"/>
              </a:cxn>
              <a:cxn ang="0">
                <a:pos x="T6" y="T7"/>
              </a:cxn>
              <a:cxn ang="0">
                <a:pos x="T8" y="T9"/>
              </a:cxn>
              <a:cxn ang="0">
                <a:pos x="T10" y="T11"/>
              </a:cxn>
            </a:cxnLst>
            <a:rect l="0" t="0" r="r" b="b"/>
            <a:pathLst>
              <a:path w="1827" h="283">
                <a:moveTo>
                  <a:pt x="1827" y="283"/>
                </a:moveTo>
                <a:lnTo>
                  <a:pt x="0" y="283"/>
                </a:lnTo>
                <a:lnTo>
                  <a:pt x="0" y="0"/>
                </a:lnTo>
                <a:lnTo>
                  <a:pt x="1827" y="0"/>
                </a:lnTo>
                <a:lnTo>
                  <a:pt x="1827" y="283"/>
                </a:lnTo>
                <a:lnTo>
                  <a:pt x="1827" y="283"/>
                </a:lnTo>
                <a:close/>
              </a:path>
            </a:pathLst>
          </a:custGeom>
          <a:solidFill>
            <a:srgbClr val="5389D6"/>
          </a:solidFill>
          <a:ln w="12798">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93" name="Text Box 274"/>
          <p:cNvSpPr txBox="1">
            <a:spLocks noChangeArrowheads="1"/>
          </p:cNvSpPr>
          <p:nvPr/>
        </p:nvSpPr>
        <p:spPr bwMode="auto">
          <a:xfrm>
            <a:off x="7267773" y="1619440"/>
            <a:ext cx="1403350" cy="21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r>
              <a:rPr lang="ja-JP" altLang="en-US" sz="500">
                <a:solidFill>
                  <a:srgbClr val="FFFFFF"/>
                </a:solidFill>
                <a:ea typeface="ＭＳ Ｐゴシック" panose="020B0600070205080204" pitchFamily="50" charset="-128"/>
              </a:rPr>
              <a:t>予約状況表示サイネージ</a:t>
            </a:r>
          </a:p>
          <a:p>
            <a:pPr algn="ctr" eaLnBrk="1" hangingPunct="1"/>
            <a:r>
              <a:rPr lang="en-US" altLang="ja-JP" sz="500">
                <a:solidFill>
                  <a:srgbClr val="FFFFFF"/>
                </a:solidFill>
                <a:ea typeface="ＭＳ Ｐゴシック" panose="020B0600070205080204" pitchFamily="50" charset="-128"/>
              </a:rPr>
              <a:t>Windows 10 LTSB 2016</a:t>
            </a:r>
          </a:p>
        </p:txBody>
      </p:sp>
      <p:pic>
        <p:nvPicPr>
          <p:cNvPr id="294" name="Picture 27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16798" y="725677"/>
            <a:ext cx="1266825" cy="844550"/>
          </a:xfrm>
          <a:prstGeom prst="rect">
            <a:avLst/>
          </a:prstGeom>
          <a:noFill/>
          <a:extLst>
            <a:ext uri="{909E8E84-426E-40DD-AFC4-6F175D3DCCD1}">
              <a14:hiddenFill xmlns:a14="http://schemas.microsoft.com/office/drawing/2010/main">
                <a:solidFill>
                  <a:srgbClr val="FFFFFF"/>
                </a:solidFill>
              </a14:hiddenFill>
            </a:ext>
          </a:extLst>
        </p:spPr>
      </p:pic>
      <p:pic>
        <p:nvPicPr>
          <p:cNvPr id="295" name="Picture 27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13835" y="757427"/>
            <a:ext cx="785813" cy="741363"/>
          </a:xfrm>
          <a:prstGeom prst="rect">
            <a:avLst/>
          </a:prstGeom>
          <a:noFill/>
          <a:extLst>
            <a:ext uri="{909E8E84-426E-40DD-AFC4-6F175D3DCCD1}">
              <a14:hiddenFill xmlns:a14="http://schemas.microsoft.com/office/drawing/2010/main">
                <a:solidFill>
                  <a:srgbClr val="FFFFFF"/>
                </a:solidFill>
              </a14:hiddenFill>
            </a:ext>
          </a:extLst>
        </p:spPr>
      </p:pic>
      <p:sp>
        <p:nvSpPr>
          <p:cNvPr id="296" name="Freeform 277"/>
          <p:cNvSpPr>
            <a:spLocks/>
          </p:cNvSpPr>
          <p:nvPr/>
        </p:nvSpPr>
        <p:spPr bwMode="auto">
          <a:xfrm>
            <a:off x="3843535" y="1879790"/>
            <a:ext cx="5316538" cy="179387"/>
          </a:xfrm>
          <a:custGeom>
            <a:avLst/>
            <a:gdLst>
              <a:gd name="T0" fmla="*/ 6648 w 6648"/>
              <a:gd name="T1" fmla="*/ 0 h 224"/>
              <a:gd name="T2" fmla="*/ 6648 w 6648"/>
              <a:gd name="T3" fmla="*/ 224 h 224"/>
              <a:gd name="T4" fmla="*/ 48 w 6648"/>
              <a:gd name="T5" fmla="*/ 224 h 224"/>
              <a:gd name="T6" fmla="*/ 14 w 6648"/>
              <a:gd name="T7" fmla="*/ 191 h 224"/>
              <a:gd name="T8" fmla="*/ 0 w 6648"/>
              <a:gd name="T9" fmla="*/ 112 h 224"/>
              <a:gd name="T10" fmla="*/ 14 w 6648"/>
              <a:gd name="T11" fmla="*/ 32 h 224"/>
              <a:gd name="T12" fmla="*/ 48 w 6648"/>
              <a:gd name="T13" fmla="*/ 0 h 224"/>
              <a:gd name="T14" fmla="*/ 6648 w 6648"/>
              <a:gd name="T15" fmla="*/ 0 h 224"/>
              <a:gd name="T16" fmla="*/ 6648 w 6648"/>
              <a:gd name="T17"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8" h="224">
                <a:moveTo>
                  <a:pt x="6648" y="0"/>
                </a:moveTo>
                <a:lnTo>
                  <a:pt x="6648" y="224"/>
                </a:lnTo>
                <a:lnTo>
                  <a:pt x="48" y="224"/>
                </a:lnTo>
                <a:cubicBezTo>
                  <a:pt x="34" y="224"/>
                  <a:pt x="23" y="213"/>
                  <a:pt x="14" y="191"/>
                </a:cubicBezTo>
                <a:cubicBezTo>
                  <a:pt x="4" y="169"/>
                  <a:pt x="0" y="142"/>
                  <a:pt x="0" y="112"/>
                </a:cubicBezTo>
                <a:cubicBezTo>
                  <a:pt x="0" y="81"/>
                  <a:pt x="4" y="54"/>
                  <a:pt x="14" y="32"/>
                </a:cubicBezTo>
                <a:cubicBezTo>
                  <a:pt x="23" y="10"/>
                  <a:pt x="34" y="0"/>
                  <a:pt x="48" y="0"/>
                </a:cubicBezTo>
                <a:lnTo>
                  <a:pt x="6648" y="0"/>
                </a:lnTo>
                <a:lnTo>
                  <a:pt x="6648" y="0"/>
                </a:lnTo>
                <a:close/>
              </a:path>
            </a:pathLst>
          </a:custGeom>
          <a:gradFill rotWithShape="0">
            <a:gsLst>
              <a:gs pos="0">
                <a:srgbClr val="FAFAFA"/>
              </a:gs>
              <a:gs pos="100000">
                <a:srgbClr val="BABABA"/>
              </a:gs>
            </a:gsLst>
            <a:lin ang="5400000"/>
          </a:gradFill>
          <a:ln w="6399">
            <a:solidFill>
              <a:srgbClr val="8A8D94"/>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97" name="Freeform 278"/>
          <p:cNvSpPr>
            <a:spLocks/>
          </p:cNvSpPr>
          <p:nvPr/>
        </p:nvSpPr>
        <p:spPr bwMode="auto">
          <a:xfrm>
            <a:off x="9121973" y="1879790"/>
            <a:ext cx="77787" cy="179387"/>
          </a:xfrm>
          <a:custGeom>
            <a:avLst/>
            <a:gdLst>
              <a:gd name="T0" fmla="*/ 48 w 96"/>
              <a:gd name="T1" fmla="*/ 224 h 224"/>
              <a:gd name="T2" fmla="*/ 14 w 96"/>
              <a:gd name="T3" fmla="*/ 191 h 224"/>
              <a:gd name="T4" fmla="*/ 0 w 96"/>
              <a:gd name="T5" fmla="*/ 112 h 224"/>
              <a:gd name="T6" fmla="*/ 14 w 96"/>
              <a:gd name="T7" fmla="*/ 32 h 224"/>
              <a:gd name="T8" fmla="*/ 48 w 96"/>
              <a:gd name="T9" fmla="*/ 0 h 224"/>
              <a:gd name="T10" fmla="*/ 81 w 96"/>
              <a:gd name="T11" fmla="*/ 32 h 224"/>
              <a:gd name="T12" fmla="*/ 96 w 96"/>
              <a:gd name="T13" fmla="*/ 112 h 224"/>
              <a:gd name="T14" fmla="*/ 81 w 96"/>
              <a:gd name="T15" fmla="*/ 191 h 224"/>
              <a:gd name="T16" fmla="*/ 48 w 96"/>
              <a:gd name="T17" fmla="*/ 224 h 224"/>
              <a:gd name="T18" fmla="*/ 48 w 96"/>
              <a:gd name="T19"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224">
                <a:moveTo>
                  <a:pt x="48" y="224"/>
                </a:moveTo>
                <a:cubicBezTo>
                  <a:pt x="34" y="224"/>
                  <a:pt x="23" y="213"/>
                  <a:pt x="14" y="191"/>
                </a:cubicBezTo>
                <a:cubicBezTo>
                  <a:pt x="4" y="169"/>
                  <a:pt x="0" y="142"/>
                  <a:pt x="0" y="112"/>
                </a:cubicBezTo>
                <a:cubicBezTo>
                  <a:pt x="0" y="81"/>
                  <a:pt x="4" y="54"/>
                  <a:pt x="14" y="32"/>
                </a:cubicBezTo>
                <a:cubicBezTo>
                  <a:pt x="23" y="10"/>
                  <a:pt x="34" y="0"/>
                  <a:pt x="48" y="0"/>
                </a:cubicBezTo>
                <a:cubicBezTo>
                  <a:pt x="61" y="0"/>
                  <a:pt x="72" y="10"/>
                  <a:pt x="81" y="32"/>
                </a:cubicBezTo>
                <a:cubicBezTo>
                  <a:pt x="91" y="54"/>
                  <a:pt x="96" y="81"/>
                  <a:pt x="96" y="112"/>
                </a:cubicBezTo>
                <a:cubicBezTo>
                  <a:pt x="96" y="142"/>
                  <a:pt x="91" y="169"/>
                  <a:pt x="81" y="191"/>
                </a:cubicBezTo>
                <a:cubicBezTo>
                  <a:pt x="72" y="213"/>
                  <a:pt x="61" y="224"/>
                  <a:pt x="48" y="224"/>
                </a:cubicBezTo>
                <a:lnTo>
                  <a:pt x="48" y="224"/>
                </a:lnTo>
                <a:close/>
              </a:path>
            </a:pathLst>
          </a:custGeom>
          <a:gradFill rotWithShape="0">
            <a:gsLst>
              <a:gs pos="0">
                <a:srgbClr val="FAFAFA"/>
              </a:gs>
              <a:gs pos="100000">
                <a:srgbClr val="BABABA"/>
              </a:gs>
            </a:gsLst>
            <a:lin ang="5400000"/>
          </a:gradFill>
          <a:ln w="6399">
            <a:solidFill>
              <a:srgbClr val="8A8D94"/>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98" name="Text Box 280"/>
          <p:cNvSpPr txBox="1">
            <a:spLocks noChangeArrowheads="1"/>
          </p:cNvSpPr>
          <p:nvPr/>
        </p:nvSpPr>
        <p:spPr bwMode="auto">
          <a:xfrm>
            <a:off x="8069460" y="1859254"/>
            <a:ext cx="1030288" cy="21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eaLnBrk="1" hangingPunct="1"/>
            <a:r>
              <a:rPr lang="ja-JP" altLang="en-US" sz="600" b="1" dirty="0">
                <a:solidFill>
                  <a:srgbClr val="000000"/>
                </a:solidFill>
                <a:ea typeface="ＭＳ Ｐゴシック" panose="020B0600070205080204" pitchFamily="50" charset="-128"/>
              </a:rPr>
              <a:t>学内ネットワーク</a:t>
            </a:r>
          </a:p>
        </p:txBody>
      </p:sp>
      <p:sp>
        <p:nvSpPr>
          <p:cNvPr id="299" name="Freeform 281"/>
          <p:cNvSpPr>
            <a:spLocks noChangeArrowheads="1"/>
          </p:cNvSpPr>
          <p:nvPr/>
        </p:nvSpPr>
        <p:spPr bwMode="auto">
          <a:xfrm>
            <a:off x="5754885" y="2797365"/>
            <a:ext cx="63500" cy="290512"/>
          </a:xfrm>
          <a:custGeom>
            <a:avLst/>
            <a:gdLst>
              <a:gd name="T0" fmla="*/ 78 w 78"/>
              <a:gd name="T1" fmla="*/ 0 h 362"/>
              <a:gd name="T2" fmla="*/ 0 w 78"/>
              <a:gd name="T3" fmla="*/ 52 h 362"/>
              <a:gd name="T4" fmla="*/ 3 w 78"/>
              <a:gd name="T5" fmla="*/ 362 h 362"/>
              <a:gd name="T6" fmla="*/ 78 w 78"/>
              <a:gd name="T7" fmla="*/ 305 h 362"/>
              <a:gd name="T8" fmla="*/ 78 w 78"/>
              <a:gd name="T9" fmla="*/ 0 h 362"/>
              <a:gd name="T10" fmla="*/ 78 w 78"/>
              <a:gd name="T11" fmla="*/ 0 h 362"/>
              <a:gd name="T12" fmla="*/ 78 w 78"/>
              <a:gd name="T13" fmla="*/ 0 h 362"/>
            </a:gdLst>
            <a:ahLst/>
            <a:cxnLst>
              <a:cxn ang="0">
                <a:pos x="T0" y="T1"/>
              </a:cxn>
              <a:cxn ang="0">
                <a:pos x="T2" y="T3"/>
              </a:cxn>
              <a:cxn ang="0">
                <a:pos x="T4" y="T5"/>
              </a:cxn>
              <a:cxn ang="0">
                <a:pos x="T6" y="T7"/>
              </a:cxn>
              <a:cxn ang="0">
                <a:pos x="T8" y="T9"/>
              </a:cxn>
              <a:cxn ang="0">
                <a:pos x="T10" y="T11"/>
              </a:cxn>
              <a:cxn ang="0">
                <a:pos x="T12" y="T13"/>
              </a:cxn>
            </a:cxnLst>
            <a:rect l="0" t="0" r="r" b="b"/>
            <a:pathLst>
              <a:path w="78" h="362">
                <a:moveTo>
                  <a:pt x="78" y="0"/>
                </a:moveTo>
                <a:lnTo>
                  <a:pt x="0" y="52"/>
                </a:lnTo>
                <a:lnTo>
                  <a:pt x="3" y="362"/>
                </a:lnTo>
                <a:lnTo>
                  <a:pt x="78" y="305"/>
                </a:lnTo>
                <a:lnTo>
                  <a:pt x="78" y="0"/>
                </a:lnTo>
                <a:lnTo>
                  <a:pt x="78" y="0"/>
                </a:lnTo>
                <a:lnTo>
                  <a:pt x="78" y="0"/>
                </a:lnTo>
                <a:close/>
              </a:path>
            </a:pathLst>
          </a:custGeom>
          <a:solidFill>
            <a:srgbClr val="EBDDB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0" name="Freeform 282"/>
          <p:cNvSpPr>
            <a:spLocks noChangeArrowheads="1"/>
          </p:cNvSpPr>
          <p:nvPr/>
        </p:nvSpPr>
        <p:spPr bwMode="auto">
          <a:xfrm>
            <a:off x="5450085" y="2779902"/>
            <a:ext cx="307975" cy="309563"/>
          </a:xfrm>
          <a:custGeom>
            <a:avLst/>
            <a:gdLst>
              <a:gd name="T0" fmla="*/ 0 w 386"/>
              <a:gd name="T1" fmla="*/ 0 h 387"/>
              <a:gd name="T2" fmla="*/ 386 w 386"/>
              <a:gd name="T3" fmla="*/ 76 h 387"/>
              <a:gd name="T4" fmla="*/ 386 w 386"/>
              <a:gd name="T5" fmla="*/ 387 h 387"/>
              <a:gd name="T6" fmla="*/ 0 w 386"/>
              <a:gd name="T7" fmla="*/ 309 h 387"/>
              <a:gd name="T8" fmla="*/ 0 w 386"/>
              <a:gd name="T9" fmla="*/ 0 h 387"/>
              <a:gd name="T10" fmla="*/ 0 w 386"/>
              <a:gd name="T11" fmla="*/ 0 h 387"/>
              <a:gd name="T12" fmla="*/ 0 w 386"/>
              <a:gd name="T13" fmla="*/ 0 h 387"/>
            </a:gdLst>
            <a:ahLst/>
            <a:cxnLst>
              <a:cxn ang="0">
                <a:pos x="T0" y="T1"/>
              </a:cxn>
              <a:cxn ang="0">
                <a:pos x="T2" y="T3"/>
              </a:cxn>
              <a:cxn ang="0">
                <a:pos x="T4" y="T5"/>
              </a:cxn>
              <a:cxn ang="0">
                <a:pos x="T6" y="T7"/>
              </a:cxn>
              <a:cxn ang="0">
                <a:pos x="T8" y="T9"/>
              </a:cxn>
              <a:cxn ang="0">
                <a:pos x="T10" y="T11"/>
              </a:cxn>
              <a:cxn ang="0">
                <a:pos x="T12" y="T13"/>
              </a:cxn>
            </a:cxnLst>
            <a:rect l="0" t="0" r="r" b="b"/>
            <a:pathLst>
              <a:path w="386" h="387">
                <a:moveTo>
                  <a:pt x="0" y="0"/>
                </a:moveTo>
                <a:lnTo>
                  <a:pt x="386" y="76"/>
                </a:lnTo>
                <a:lnTo>
                  <a:pt x="386" y="387"/>
                </a:lnTo>
                <a:lnTo>
                  <a:pt x="0" y="309"/>
                </a:lnTo>
                <a:lnTo>
                  <a:pt x="0" y="0"/>
                </a:lnTo>
                <a:lnTo>
                  <a:pt x="0" y="0"/>
                </a:lnTo>
                <a:lnTo>
                  <a:pt x="0" y="0"/>
                </a:lnTo>
                <a:close/>
              </a:path>
            </a:pathLst>
          </a:custGeom>
          <a:solidFill>
            <a:srgbClr val="FFF0C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1" name="Freeform 283"/>
          <p:cNvSpPr>
            <a:spLocks noChangeArrowheads="1"/>
          </p:cNvSpPr>
          <p:nvPr/>
        </p:nvSpPr>
        <p:spPr bwMode="auto">
          <a:xfrm>
            <a:off x="5450085" y="2781490"/>
            <a:ext cx="22225" cy="57150"/>
          </a:xfrm>
          <a:custGeom>
            <a:avLst/>
            <a:gdLst>
              <a:gd name="T0" fmla="*/ 28 w 28"/>
              <a:gd name="T1" fmla="*/ 5 h 70"/>
              <a:gd name="T2" fmla="*/ 0 w 28"/>
              <a:gd name="T3" fmla="*/ 0 h 70"/>
              <a:gd name="T4" fmla="*/ 0 w 28"/>
              <a:gd name="T5" fmla="*/ 64 h 70"/>
              <a:gd name="T6" fmla="*/ 28 w 28"/>
              <a:gd name="T7" fmla="*/ 70 h 70"/>
              <a:gd name="T8" fmla="*/ 28 w 28"/>
              <a:gd name="T9" fmla="*/ 5 h 70"/>
              <a:gd name="T10" fmla="*/ 28 w 28"/>
              <a:gd name="T11" fmla="*/ 5 h 70"/>
              <a:gd name="T12" fmla="*/ 28 w 28"/>
              <a:gd name="T13" fmla="*/ 5 h 70"/>
            </a:gdLst>
            <a:ahLst/>
            <a:cxnLst>
              <a:cxn ang="0">
                <a:pos x="T0" y="T1"/>
              </a:cxn>
              <a:cxn ang="0">
                <a:pos x="T2" y="T3"/>
              </a:cxn>
              <a:cxn ang="0">
                <a:pos x="T4" y="T5"/>
              </a:cxn>
              <a:cxn ang="0">
                <a:pos x="T6" y="T7"/>
              </a:cxn>
              <a:cxn ang="0">
                <a:pos x="T8" y="T9"/>
              </a:cxn>
              <a:cxn ang="0">
                <a:pos x="T10" y="T11"/>
              </a:cxn>
              <a:cxn ang="0">
                <a:pos x="T12" y="T13"/>
              </a:cxn>
            </a:cxnLst>
            <a:rect l="0" t="0" r="r" b="b"/>
            <a:pathLst>
              <a:path w="28" h="70">
                <a:moveTo>
                  <a:pt x="28" y="5"/>
                </a:moveTo>
                <a:lnTo>
                  <a:pt x="0" y="0"/>
                </a:lnTo>
                <a:lnTo>
                  <a:pt x="0" y="64"/>
                </a:lnTo>
                <a:lnTo>
                  <a:pt x="28" y="70"/>
                </a:lnTo>
                <a:lnTo>
                  <a:pt x="28" y="5"/>
                </a:lnTo>
                <a:lnTo>
                  <a:pt x="28" y="5"/>
                </a:lnTo>
                <a:lnTo>
                  <a:pt x="28" y="5"/>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2" name="Freeform 284"/>
          <p:cNvSpPr>
            <a:spLocks noChangeArrowheads="1"/>
          </p:cNvSpPr>
          <p:nvPr/>
        </p:nvSpPr>
        <p:spPr bwMode="auto">
          <a:xfrm>
            <a:off x="5653285" y="3016440"/>
            <a:ext cx="104775" cy="73025"/>
          </a:xfrm>
          <a:custGeom>
            <a:avLst/>
            <a:gdLst>
              <a:gd name="T0" fmla="*/ 0 w 131"/>
              <a:gd name="T1" fmla="*/ 0 h 89"/>
              <a:gd name="T2" fmla="*/ 0 w 131"/>
              <a:gd name="T3" fmla="*/ 63 h 89"/>
              <a:gd name="T4" fmla="*/ 131 w 131"/>
              <a:gd name="T5" fmla="*/ 89 h 89"/>
              <a:gd name="T6" fmla="*/ 131 w 131"/>
              <a:gd name="T7" fmla="*/ 25 h 89"/>
              <a:gd name="T8" fmla="*/ 0 w 131"/>
              <a:gd name="T9" fmla="*/ 0 h 89"/>
              <a:gd name="T10" fmla="*/ 0 w 131"/>
              <a:gd name="T11" fmla="*/ 0 h 89"/>
              <a:gd name="T12" fmla="*/ 0 w 131"/>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31" h="89">
                <a:moveTo>
                  <a:pt x="0" y="0"/>
                </a:moveTo>
                <a:lnTo>
                  <a:pt x="0" y="63"/>
                </a:lnTo>
                <a:lnTo>
                  <a:pt x="131" y="89"/>
                </a:lnTo>
                <a:lnTo>
                  <a:pt x="131" y="25"/>
                </a:lnTo>
                <a:lnTo>
                  <a:pt x="0" y="0"/>
                </a:lnTo>
                <a:lnTo>
                  <a:pt x="0" y="0"/>
                </a:lnTo>
                <a:lnTo>
                  <a:pt x="0" y="0"/>
                </a:lnTo>
                <a:close/>
              </a:path>
            </a:pathLst>
          </a:custGeom>
          <a:solidFill>
            <a:srgbClr val="A4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3" name="Freeform 285"/>
          <p:cNvSpPr>
            <a:spLocks noChangeArrowheads="1"/>
          </p:cNvSpPr>
          <p:nvPr/>
        </p:nvSpPr>
        <p:spPr bwMode="auto">
          <a:xfrm>
            <a:off x="5542160" y="2995802"/>
            <a:ext cx="95250" cy="68263"/>
          </a:xfrm>
          <a:custGeom>
            <a:avLst/>
            <a:gdLst>
              <a:gd name="T0" fmla="*/ 0 w 118"/>
              <a:gd name="T1" fmla="*/ 0 h 87"/>
              <a:gd name="T2" fmla="*/ 0 w 118"/>
              <a:gd name="T3" fmla="*/ 63 h 87"/>
              <a:gd name="T4" fmla="*/ 118 w 118"/>
              <a:gd name="T5" fmla="*/ 87 h 87"/>
              <a:gd name="T6" fmla="*/ 118 w 118"/>
              <a:gd name="T7" fmla="*/ 23 h 87"/>
              <a:gd name="T8" fmla="*/ 0 w 118"/>
              <a:gd name="T9" fmla="*/ 0 h 87"/>
              <a:gd name="T10" fmla="*/ 0 w 118"/>
              <a:gd name="T11" fmla="*/ 0 h 87"/>
              <a:gd name="T12" fmla="*/ 0 w 118"/>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118" h="87">
                <a:moveTo>
                  <a:pt x="0" y="0"/>
                </a:moveTo>
                <a:lnTo>
                  <a:pt x="0" y="63"/>
                </a:lnTo>
                <a:lnTo>
                  <a:pt x="118" y="87"/>
                </a:lnTo>
                <a:lnTo>
                  <a:pt x="118" y="23"/>
                </a:lnTo>
                <a:lnTo>
                  <a:pt x="0" y="0"/>
                </a:lnTo>
                <a:lnTo>
                  <a:pt x="0" y="0"/>
                </a:lnTo>
                <a:lnTo>
                  <a:pt x="0" y="0"/>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4" name="Freeform 286"/>
          <p:cNvSpPr>
            <a:spLocks noChangeArrowheads="1"/>
          </p:cNvSpPr>
          <p:nvPr/>
        </p:nvSpPr>
        <p:spPr bwMode="auto">
          <a:xfrm>
            <a:off x="5450085" y="2976752"/>
            <a:ext cx="76200" cy="66675"/>
          </a:xfrm>
          <a:custGeom>
            <a:avLst/>
            <a:gdLst>
              <a:gd name="T0" fmla="*/ 97 w 97"/>
              <a:gd name="T1" fmla="*/ 19 h 82"/>
              <a:gd name="T2" fmla="*/ 0 w 97"/>
              <a:gd name="T3" fmla="*/ 0 h 82"/>
              <a:gd name="T4" fmla="*/ 0 w 97"/>
              <a:gd name="T5" fmla="*/ 63 h 82"/>
              <a:gd name="T6" fmla="*/ 97 w 97"/>
              <a:gd name="T7" fmla="*/ 82 h 82"/>
              <a:gd name="T8" fmla="*/ 97 w 97"/>
              <a:gd name="T9" fmla="*/ 19 h 82"/>
              <a:gd name="T10" fmla="*/ 97 w 97"/>
              <a:gd name="T11" fmla="*/ 19 h 82"/>
              <a:gd name="T12" fmla="*/ 97 w 97"/>
              <a:gd name="T13" fmla="*/ 19 h 82"/>
            </a:gdLst>
            <a:ahLst/>
            <a:cxnLst>
              <a:cxn ang="0">
                <a:pos x="T0" y="T1"/>
              </a:cxn>
              <a:cxn ang="0">
                <a:pos x="T2" y="T3"/>
              </a:cxn>
              <a:cxn ang="0">
                <a:pos x="T4" y="T5"/>
              </a:cxn>
              <a:cxn ang="0">
                <a:pos x="T6" y="T7"/>
              </a:cxn>
              <a:cxn ang="0">
                <a:pos x="T8" y="T9"/>
              </a:cxn>
              <a:cxn ang="0">
                <a:pos x="T10" y="T11"/>
              </a:cxn>
              <a:cxn ang="0">
                <a:pos x="T12" y="T13"/>
              </a:cxn>
            </a:cxnLst>
            <a:rect l="0" t="0" r="r" b="b"/>
            <a:pathLst>
              <a:path w="97" h="82">
                <a:moveTo>
                  <a:pt x="97" y="19"/>
                </a:moveTo>
                <a:lnTo>
                  <a:pt x="0" y="0"/>
                </a:lnTo>
                <a:lnTo>
                  <a:pt x="0" y="63"/>
                </a:lnTo>
                <a:lnTo>
                  <a:pt x="97" y="82"/>
                </a:lnTo>
                <a:lnTo>
                  <a:pt x="97" y="19"/>
                </a:lnTo>
                <a:lnTo>
                  <a:pt x="97" y="19"/>
                </a:lnTo>
                <a:lnTo>
                  <a:pt x="97" y="19"/>
                </a:lnTo>
                <a:close/>
              </a:path>
            </a:pathLst>
          </a:custGeom>
          <a:solidFill>
            <a:srgbClr val="A4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5" name="Freeform 287"/>
          <p:cNvSpPr>
            <a:spLocks noChangeArrowheads="1"/>
          </p:cNvSpPr>
          <p:nvPr/>
        </p:nvSpPr>
        <p:spPr bwMode="auto">
          <a:xfrm>
            <a:off x="5758060" y="2991040"/>
            <a:ext cx="60325" cy="98425"/>
          </a:xfrm>
          <a:custGeom>
            <a:avLst/>
            <a:gdLst>
              <a:gd name="T0" fmla="*/ 75 w 75"/>
              <a:gd name="T1" fmla="*/ 0 h 122"/>
              <a:gd name="T2" fmla="*/ 75 w 75"/>
              <a:gd name="T3" fmla="*/ 63 h 122"/>
              <a:gd name="T4" fmla="*/ 0 w 75"/>
              <a:gd name="T5" fmla="*/ 122 h 122"/>
              <a:gd name="T6" fmla="*/ 0 w 75"/>
              <a:gd name="T7" fmla="*/ 57 h 122"/>
              <a:gd name="T8" fmla="*/ 75 w 75"/>
              <a:gd name="T9" fmla="*/ 0 h 122"/>
              <a:gd name="T10" fmla="*/ 75 w 75"/>
              <a:gd name="T11" fmla="*/ 0 h 122"/>
              <a:gd name="T12" fmla="*/ 75 w 75"/>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75" h="122">
                <a:moveTo>
                  <a:pt x="75" y="0"/>
                </a:moveTo>
                <a:lnTo>
                  <a:pt x="75" y="63"/>
                </a:lnTo>
                <a:lnTo>
                  <a:pt x="0" y="122"/>
                </a:lnTo>
                <a:lnTo>
                  <a:pt x="0" y="57"/>
                </a:lnTo>
                <a:lnTo>
                  <a:pt x="75" y="0"/>
                </a:lnTo>
                <a:lnTo>
                  <a:pt x="75" y="0"/>
                </a:lnTo>
                <a:lnTo>
                  <a:pt x="75" y="0"/>
                </a:lnTo>
                <a:close/>
              </a:path>
            </a:pathLst>
          </a:custGeom>
          <a:solidFill>
            <a:srgbClr val="95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6" name="Freeform 288"/>
          <p:cNvSpPr>
            <a:spLocks noChangeArrowheads="1"/>
          </p:cNvSpPr>
          <p:nvPr/>
        </p:nvSpPr>
        <p:spPr bwMode="auto">
          <a:xfrm>
            <a:off x="5758060" y="2925952"/>
            <a:ext cx="60325" cy="98425"/>
          </a:xfrm>
          <a:custGeom>
            <a:avLst/>
            <a:gdLst>
              <a:gd name="T0" fmla="*/ 75 w 75"/>
              <a:gd name="T1" fmla="*/ 0 h 122"/>
              <a:gd name="T2" fmla="*/ 75 w 75"/>
              <a:gd name="T3" fmla="*/ 63 h 122"/>
              <a:gd name="T4" fmla="*/ 0 w 75"/>
              <a:gd name="T5" fmla="*/ 122 h 122"/>
              <a:gd name="T6" fmla="*/ 0 w 75"/>
              <a:gd name="T7" fmla="*/ 57 h 122"/>
              <a:gd name="T8" fmla="*/ 75 w 75"/>
              <a:gd name="T9" fmla="*/ 0 h 122"/>
              <a:gd name="T10" fmla="*/ 75 w 75"/>
              <a:gd name="T11" fmla="*/ 0 h 122"/>
              <a:gd name="T12" fmla="*/ 75 w 75"/>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75" h="122">
                <a:moveTo>
                  <a:pt x="75" y="0"/>
                </a:moveTo>
                <a:lnTo>
                  <a:pt x="75" y="63"/>
                </a:lnTo>
                <a:lnTo>
                  <a:pt x="0" y="122"/>
                </a:lnTo>
                <a:lnTo>
                  <a:pt x="0" y="57"/>
                </a:lnTo>
                <a:lnTo>
                  <a:pt x="75" y="0"/>
                </a:lnTo>
                <a:lnTo>
                  <a:pt x="75" y="0"/>
                </a:lnTo>
                <a:lnTo>
                  <a:pt x="75" y="0"/>
                </a:lnTo>
                <a:close/>
              </a:path>
            </a:pathLst>
          </a:custGeom>
          <a:solidFill>
            <a:srgbClr val="95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7" name="Freeform 289"/>
          <p:cNvSpPr>
            <a:spLocks noChangeArrowheads="1"/>
          </p:cNvSpPr>
          <p:nvPr/>
        </p:nvSpPr>
        <p:spPr bwMode="auto">
          <a:xfrm>
            <a:off x="5758060" y="2862452"/>
            <a:ext cx="60325" cy="98425"/>
          </a:xfrm>
          <a:custGeom>
            <a:avLst/>
            <a:gdLst>
              <a:gd name="T0" fmla="*/ 75 w 75"/>
              <a:gd name="T1" fmla="*/ 0 h 122"/>
              <a:gd name="T2" fmla="*/ 75 w 75"/>
              <a:gd name="T3" fmla="*/ 63 h 122"/>
              <a:gd name="T4" fmla="*/ 0 w 75"/>
              <a:gd name="T5" fmla="*/ 122 h 122"/>
              <a:gd name="T6" fmla="*/ 0 w 75"/>
              <a:gd name="T7" fmla="*/ 57 h 122"/>
              <a:gd name="T8" fmla="*/ 75 w 75"/>
              <a:gd name="T9" fmla="*/ 0 h 122"/>
              <a:gd name="T10" fmla="*/ 75 w 75"/>
              <a:gd name="T11" fmla="*/ 0 h 122"/>
              <a:gd name="T12" fmla="*/ 75 w 75"/>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75" h="122">
                <a:moveTo>
                  <a:pt x="75" y="0"/>
                </a:moveTo>
                <a:lnTo>
                  <a:pt x="75" y="63"/>
                </a:lnTo>
                <a:lnTo>
                  <a:pt x="0" y="122"/>
                </a:lnTo>
                <a:lnTo>
                  <a:pt x="0" y="57"/>
                </a:lnTo>
                <a:lnTo>
                  <a:pt x="75" y="0"/>
                </a:lnTo>
                <a:lnTo>
                  <a:pt x="75" y="0"/>
                </a:lnTo>
                <a:lnTo>
                  <a:pt x="75" y="0"/>
                </a:lnTo>
                <a:close/>
              </a:path>
            </a:pathLst>
          </a:custGeom>
          <a:solidFill>
            <a:srgbClr val="95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8" name="Freeform 290"/>
          <p:cNvSpPr>
            <a:spLocks noChangeArrowheads="1"/>
          </p:cNvSpPr>
          <p:nvPr/>
        </p:nvSpPr>
        <p:spPr bwMode="auto">
          <a:xfrm>
            <a:off x="5653285" y="2887852"/>
            <a:ext cx="104775" cy="73025"/>
          </a:xfrm>
          <a:custGeom>
            <a:avLst/>
            <a:gdLst>
              <a:gd name="T0" fmla="*/ 0 w 131"/>
              <a:gd name="T1" fmla="*/ 0 h 89"/>
              <a:gd name="T2" fmla="*/ 0 w 131"/>
              <a:gd name="T3" fmla="*/ 63 h 89"/>
              <a:gd name="T4" fmla="*/ 131 w 131"/>
              <a:gd name="T5" fmla="*/ 89 h 89"/>
              <a:gd name="T6" fmla="*/ 131 w 131"/>
              <a:gd name="T7" fmla="*/ 25 h 89"/>
              <a:gd name="T8" fmla="*/ 0 w 131"/>
              <a:gd name="T9" fmla="*/ 0 h 89"/>
              <a:gd name="T10" fmla="*/ 0 w 131"/>
              <a:gd name="T11" fmla="*/ 0 h 89"/>
              <a:gd name="T12" fmla="*/ 0 w 131"/>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31" h="89">
                <a:moveTo>
                  <a:pt x="0" y="0"/>
                </a:moveTo>
                <a:lnTo>
                  <a:pt x="0" y="63"/>
                </a:lnTo>
                <a:lnTo>
                  <a:pt x="131" y="89"/>
                </a:lnTo>
                <a:lnTo>
                  <a:pt x="131" y="25"/>
                </a:lnTo>
                <a:lnTo>
                  <a:pt x="0" y="0"/>
                </a:lnTo>
                <a:lnTo>
                  <a:pt x="0" y="0"/>
                </a:lnTo>
                <a:lnTo>
                  <a:pt x="0" y="0"/>
                </a:lnTo>
                <a:close/>
              </a:path>
            </a:pathLst>
          </a:custGeom>
          <a:solidFill>
            <a:srgbClr val="A4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9" name="Freeform 291"/>
          <p:cNvSpPr>
            <a:spLocks noChangeArrowheads="1"/>
          </p:cNvSpPr>
          <p:nvPr/>
        </p:nvSpPr>
        <p:spPr bwMode="auto">
          <a:xfrm>
            <a:off x="5542160" y="2867215"/>
            <a:ext cx="95250" cy="69850"/>
          </a:xfrm>
          <a:custGeom>
            <a:avLst/>
            <a:gdLst>
              <a:gd name="T0" fmla="*/ 0 w 118"/>
              <a:gd name="T1" fmla="*/ 0 h 87"/>
              <a:gd name="T2" fmla="*/ 0 w 118"/>
              <a:gd name="T3" fmla="*/ 63 h 87"/>
              <a:gd name="T4" fmla="*/ 118 w 118"/>
              <a:gd name="T5" fmla="*/ 87 h 87"/>
              <a:gd name="T6" fmla="*/ 118 w 118"/>
              <a:gd name="T7" fmla="*/ 23 h 87"/>
              <a:gd name="T8" fmla="*/ 0 w 118"/>
              <a:gd name="T9" fmla="*/ 0 h 87"/>
              <a:gd name="T10" fmla="*/ 0 w 118"/>
              <a:gd name="T11" fmla="*/ 0 h 87"/>
              <a:gd name="T12" fmla="*/ 0 w 118"/>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118" h="87">
                <a:moveTo>
                  <a:pt x="0" y="0"/>
                </a:moveTo>
                <a:lnTo>
                  <a:pt x="0" y="63"/>
                </a:lnTo>
                <a:lnTo>
                  <a:pt x="118" y="87"/>
                </a:lnTo>
                <a:lnTo>
                  <a:pt x="118" y="23"/>
                </a:lnTo>
                <a:lnTo>
                  <a:pt x="0" y="0"/>
                </a:lnTo>
                <a:lnTo>
                  <a:pt x="0" y="0"/>
                </a:lnTo>
                <a:lnTo>
                  <a:pt x="0" y="0"/>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0" name="Freeform 292"/>
          <p:cNvSpPr>
            <a:spLocks noChangeArrowheads="1"/>
          </p:cNvSpPr>
          <p:nvPr/>
        </p:nvSpPr>
        <p:spPr bwMode="auto">
          <a:xfrm>
            <a:off x="5450085" y="2848165"/>
            <a:ext cx="76200" cy="66675"/>
          </a:xfrm>
          <a:custGeom>
            <a:avLst/>
            <a:gdLst>
              <a:gd name="T0" fmla="*/ 97 w 97"/>
              <a:gd name="T1" fmla="*/ 19 h 82"/>
              <a:gd name="T2" fmla="*/ 0 w 97"/>
              <a:gd name="T3" fmla="*/ 0 h 82"/>
              <a:gd name="T4" fmla="*/ 0 w 97"/>
              <a:gd name="T5" fmla="*/ 63 h 82"/>
              <a:gd name="T6" fmla="*/ 97 w 97"/>
              <a:gd name="T7" fmla="*/ 82 h 82"/>
              <a:gd name="T8" fmla="*/ 97 w 97"/>
              <a:gd name="T9" fmla="*/ 19 h 82"/>
              <a:gd name="T10" fmla="*/ 97 w 97"/>
              <a:gd name="T11" fmla="*/ 19 h 82"/>
              <a:gd name="T12" fmla="*/ 97 w 97"/>
              <a:gd name="T13" fmla="*/ 19 h 82"/>
            </a:gdLst>
            <a:ahLst/>
            <a:cxnLst>
              <a:cxn ang="0">
                <a:pos x="T0" y="T1"/>
              </a:cxn>
              <a:cxn ang="0">
                <a:pos x="T2" y="T3"/>
              </a:cxn>
              <a:cxn ang="0">
                <a:pos x="T4" y="T5"/>
              </a:cxn>
              <a:cxn ang="0">
                <a:pos x="T6" y="T7"/>
              </a:cxn>
              <a:cxn ang="0">
                <a:pos x="T8" y="T9"/>
              </a:cxn>
              <a:cxn ang="0">
                <a:pos x="T10" y="T11"/>
              </a:cxn>
              <a:cxn ang="0">
                <a:pos x="T12" y="T13"/>
              </a:cxn>
            </a:cxnLst>
            <a:rect l="0" t="0" r="r" b="b"/>
            <a:pathLst>
              <a:path w="97" h="82">
                <a:moveTo>
                  <a:pt x="97" y="19"/>
                </a:moveTo>
                <a:lnTo>
                  <a:pt x="0" y="0"/>
                </a:lnTo>
                <a:lnTo>
                  <a:pt x="0" y="63"/>
                </a:lnTo>
                <a:lnTo>
                  <a:pt x="97" y="82"/>
                </a:lnTo>
                <a:lnTo>
                  <a:pt x="97" y="19"/>
                </a:lnTo>
                <a:lnTo>
                  <a:pt x="97" y="19"/>
                </a:lnTo>
                <a:lnTo>
                  <a:pt x="97" y="19"/>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1" name="Freeform 293"/>
          <p:cNvSpPr>
            <a:spLocks noChangeArrowheads="1"/>
          </p:cNvSpPr>
          <p:nvPr/>
        </p:nvSpPr>
        <p:spPr bwMode="auto">
          <a:xfrm>
            <a:off x="5704085" y="2787840"/>
            <a:ext cx="114300" cy="77787"/>
          </a:xfrm>
          <a:custGeom>
            <a:avLst/>
            <a:gdLst>
              <a:gd name="T0" fmla="*/ 73 w 143"/>
              <a:gd name="T1" fmla="*/ 0 h 98"/>
              <a:gd name="T2" fmla="*/ 0 w 143"/>
              <a:gd name="T3" fmla="*/ 55 h 98"/>
              <a:gd name="T4" fmla="*/ 38 w 143"/>
              <a:gd name="T5" fmla="*/ 85 h 98"/>
              <a:gd name="T6" fmla="*/ 73 w 143"/>
              <a:gd name="T7" fmla="*/ 98 h 98"/>
              <a:gd name="T8" fmla="*/ 143 w 143"/>
              <a:gd name="T9" fmla="*/ 14 h 98"/>
              <a:gd name="T10" fmla="*/ 73 w 143"/>
              <a:gd name="T11" fmla="*/ 0 h 98"/>
              <a:gd name="T12" fmla="*/ 73 w 143"/>
              <a:gd name="T13" fmla="*/ 0 h 98"/>
              <a:gd name="T14" fmla="*/ 73 w 14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3" h="98">
                <a:moveTo>
                  <a:pt x="73" y="0"/>
                </a:moveTo>
                <a:lnTo>
                  <a:pt x="0" y="55"/>
                </a:lnTo>
                <a:lnTo>
                  <a:pt x="38" y="85"/>
                </a:lnTo>
                <a:lnTo>
                  <a:pt x="73" y="98"/>
                </a:lnTo>
                <a:lnTo>
                  <a:pt x="143" y="14"/>
                </a:lnTo>
                <a:lnTo>
                  <a:pt x="73" y="0"/>
                </a:lnTo>
                <a:lnTo>
                  <a:pt x="73" y="0"/>
                </a:lnTo>
                <a:lnTo>
                  <a:pt x="73" y="0"/>
                </a:lnTo>
                <a:close/>
              </a:path>
            </a:pathLst>
          </a:custGeom>
          <a:solidFill>
            <a:srgbClr val="9E323A"/>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2" name="Freeform 294"/>
          <p:cNvSpPr>
            <a:spLocks noChangeArrowheads="1"/>
          </p:cNvSpPr>
          <p:nvPr/>
        </p:nvSpPr>
        <p:spPr bwMode="auto">
          <a:xfrm>
            <a:off x="5758060" y="2797365"/>
            <a:ext cx="60325" cy="96837"/>
          </a:xfrm>
          <a:custGeom>
            <a:avLst/>
            <a:gdLst>
              <a:gd name="T0" fmla="*/ 75 w 75"/>
              <a:gd name="T1" fmla="*/ 0 h 121"/>
              <a:gd name="T2" fmla="*/ 75 w 75"/>
              <a:gd name="T3" fmla="*/ 62 h 121"/>
              <a:gd name="T4" fmla="*/ 0 w 75"/>
              <a:gd name="T5" fmla="*/ 121 h 121"/>
              <a:gd name="T6" fmla="*/ 0 w 75"/>
              <a:gd name="T7" fmla="*/ 54 h 121"/>
              <a:gd name="T8" fmla="*/ 75 w 75"/>
              <a:gd name="T9" fmla="*/ 0 h 121"/>
              <a:gd name="T10" fmla="*/ 75 w 75"/>
              <a:gd name="T11" fmla="*/ 0 h 121"/>
              <a:gd name="T12" fmla="*/ 75 w 75"/>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75" h="121">
                <a:moveTo>
                  <a:pt x="75" y="0"/>
                </a:moveTo>
                <a:lnTo>
                  <a:pt x="75" y="62"/>
                </a:lnTo>
                <a:lnTo>
                  <a:pt x="0" y="121"/>
                </a:lnTo>
                <a:lnTo>
                  <a:pt x="0" y="54"/>
                </a:lnTo>
                <a:lnTo>
                  <a:pt x="75" y="0"/>
                </a:lnTo>
                <a:lnTo>
                  <a:pt x="75" y="0"/>
                </a:lnTo>
                <a:lnTo>
                  <a:pt x="75" y="0"/>
                </a:lnTo>
                <a:close/>
              </a:path>
            </a:pathLst>
          </a:custGeom>
          <a:solidFill>
            <a:srgbClr val="95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3" name="Freeform 295"/>
          <p:cNvSpPr>
            <a:spLocks noChangeArrowheads="1"/>
          </p:cNvSpPr>
          <p:nvPr/>
        </p:nvSpPr>
        <p:spPr bwMode="auto">
          <a:xfrm>
            <a:off x="5450085" y="2740215"/>
            <a:ext cx="84138" cy="47625"/>
          </a:xfrm>
          <a:custGeom>
            <a:avLst/>
            <a:gdLst>
              <a:gd name="T0" fmla="*/ 73 w 106"/>
              <a:gd name="T1" fmla="*/ 0 h 59"/>
              <a:gd name="T2" fmla="*/ 0 w 106"/>
              <a:gd name="T3" fmla="*/ 52 h 59"/>
              <a:gd name="T4" fmla="*/ 27 w 106"/>
              <a:gd name="T5" fmla="*/ 59 h 59"/>
              <a:gd name="T6" fmla="*/ 106 w 106"/>
              <a:gd name="T7" fmla="*/ 4 h 59"/>
              <a:gd name="T8" fmla="*/ 73 w 106"/>
              <a:gd name="T9" fmla="*/ 0 h 59"/>
              <a:gd name="T10" fmla="*/ 73 w 106"/>
              <a:gd name="T11" fmla="*/ 0 h 59"/>
              <a:gd name="T12" fmla="*/ 73 w 106"/>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106" h="59">
                <a:moveTo>
                  <a:pt x="73" y="0"/>
                </a:moveTo>
                <a:lnTo>
                  <a:pt x="0" y="52"/>
                </a:lnTo>
                <a:lnTo>
                  <a:pt x="27" y="59"/>
                </a:lnTo>
                <a:lnTo>
                  <a:pt x="106" y="4"/>
                </a:lnTo>
                <a:lnTo>
                  <a:pt x="73" y="0"/>
                </a:lnTo>
                <a:lnTo>
                  <a:pt x="73" y="0"/>
                </a:lnTo>
                <a:lnTo>
                  <a:pt x="73" y="0"/>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4" name="Freeform 296"/>
          <p:cNvSpPr>
            <a:spLocks noChangeArrowheads="1"/>
          </p:cNvSpPr>
          <p:nvPr/>
        </p:nvSpPr>
        <p:spPr bwMode="auto">
          <a:xfrm>
            <a:off x="5597723" y="2767202"/>
            <a:ext cx="149225" cy="68263"/>
          </a:xfrm>
          <a:custGeom>
            <a:avLst/>
            <a:gdLst>
              <a:gd name="T0" fmla="*/ 73 w 187"/>
              <a:gd name="T1" fmla="*/ 0 h 85"/>
              <a:gd name="T2" fmla="*/ 0 w 187"/>
              <a:gd name="T3" fmla="*/ 55 h 85"/>
              <a:gd name="T4" fmla="*/ 53 w 187"/>
              <a:gd name="T5" fmla="*/ 85 h 85"/>
              <a:gd name="T6" fmla="*/ 113 w 187"/>
              <a:gd name="T7" fmla="*/ 78 h 85"/>
              <a:gd name="T8" fmla="*/ 187 w 187"/>
              <a:gd name="T9" fmla="*/ 22 h 85"/>
              <a:gd name="T10" fmla="*/ 73 w 187"/>
              <a:gd name="T11" fmla="*/ 0 h 85"/>
              <a:gd name="T12" fmla="*/ 73 w 187"/>
              <a:gd name="T13" fmla="*/ 0 h 85"/>
              <a:gd name="T14" fmla="*/ 73 w 18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 h="85">
                <a:moveTo>
                  <a:pt x="73" y="0"/>
                </a:moveTo>
                <a:lnTo>
                  <a:pt x="0" y="55"/>
                </a:lnTo>
                <a:lnTo>
                  <a:pt x="53" y="85"/>
                </a:lnTo>
                <a:lnTo>
                  <a:pt x="113" y="78"/>
                </a:lnTo>
                <a:lnTo>
                  <a:pt x="187" y="22"/>
                </a:lnTo>
                <a:lnTo>
                  <a:pt x="73" y="0"/>
                </a:lnTo>
                <a:lnTo>
                  <a:pt x="73" y="0"/>
                </a:lnTo>
                <a:lnTo>
                  <a:pt x="73" y="0"/>
                </a:lnTo>
                <a:close/>
              </a:path>
            </a:pathLst>
          </a:custGeom>
          <a:solidFill>
            <a:srgbClr val="B53037"/>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5" name="Freeform 297"/>
          <p:cNvSpPr>
            <a:spLocks noChangeArrowheads="1"/>
          </p:cNvSpPr>
          <p:nvPr/>
        </p:nvSpPr>
        <p:spPr bwMode="auto">
          <a:xfrm>
            <a:off x="5489773" y="2746565"/>
            <a:ext cx="147637" cy="68262"/>
          </a:xfrm>
          <a:custGeom>
            <a:avLst/>
            <a:gdLst>
              <a:gd name="T0" fmla="*/ 71 w 185"/>
              <a:gd name="T1" fmla="*/ 0 h 85"/>
              <a:gd name="T2" fmla="*/ 0 w 185"/>
              <a:gd name="T3" fmla="*/ 52 h 85"/>
              <a:gd name="T4" fmla="*/ 57 w 185"/>
              <a:gd name="T5" fmla="*/ 85 h 85"/>
              <a:gd name="T6" fmla="*/ 113 w 185"/>
              <a:gd name="T7" fmla="*/ 75 h 85"/>
              <a:gd name="T8" fmla="*/ 185 w 185"/>
              <a:gd name="T9" fmla="*/ 22 h 85"/>
              <a:gd name="T10" fmla="*/ 71 w 185"/>
              <a:gd name="T11" fmla="*/ 0 h 85"/>
              <a:gd name="T12" fmla="*/ 71 w 185"/>
              <a:gd name="T13" fmla="*/ 0 h 85"/>
              <a:gd name="T14" fmla="*/ 71 w 185"/>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5" h="85">
                <a:moveTo>
                  <a:pt x="71" y="0"/>
                </a:moveTo>
                <a:lnTo>
                  <a:pt x="0" y="52"/>
                </a:lnTo>
                <a:lnTo>
                  <a:pt x="57" y="85"/>
                </a:lnTo>
                <a:lnTo>
                  <a:pt x="113" y="75"/>
                </a:lnTo>
                <a:lnTo>
                  <a:pt x="185" y="22"/>
                </a:lnTo>
                <a:lnTo>
                  <a:pt x="71" y="0"/>
                </a:lnTo>
                <a:lnTo>
                  <a:pt x="71" y="0"/>
                </a:lnTo>
                <a:lnTo>
                  <a:pt x="71" y="0"/>
                </a:lnTo>
                <a:close/>
              </a:path>
            </a:pathLst>
          </a:custGeom>
          <a:solidFill>
            <a:srgbClr val="B53037"/>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6" name="Freeform 298"/>
          <p:cNvSpPr>
            <a:spLocks noChangeArrowheads="1"/>
          </p:cNvSpPr>
          <p:nvPr/>
        </p:nvSpPr>
        <p:spPr bwMode="auto">
          <a:xfrm>
            <a:off x="5704085" y="2962465"/>
            <a:ext cx="53975" cy="63500"/>
          </a:xfrm>
          <a:custGeom>
            <a:avLst/>
            <a:gdLst>
              <a:gd name="T0" fmla="*/ 0 w 67"/>
              <a:gd name="T1" fmla="*/ 0 h 79"/>
              <a:gd name="T2" fmla="*/ 0 w 67"/>
              <a:gd name="T3" fmla="*/ 65 h 79"/>
              <a:gd name="T4" fmla="*/ 67 w 67"/>
              <a:gd name="T5" fmla="*/ 79 h 79"/>
              <a:gd name="T6" fmla="*/ 67 w 67"/>
              <a:gd name="T7" fmla="*/ 13 h 79"/>
              <a:gd name="T8" fmla="*/ 0 w 67"/>
              <a:gd name="T9" fmla="*/ 0 h 79"/>
              <a:gd name="T10" fmla="*/ 0 w 67"/>
              <a:gd name="T11" fmla="*/ 0 h 79"/>
              <a:gd name="T12" fmla="*/ 0 w 67"/>
              <a:gd name="T13" fmla="*/ 0 h 79"/>
            </a:gdLst>
            <a:ahLst/>
            <a:cxnLst>
              <a:cxn ang="0">
                <a:pos x="T0" y="T1"/>
              </a:cxn>
              <a:cxn ang="0">
                <a:pos x="T2" y="T3"/>
              </a:cxn>
              <a:cxn ang="0">
                <a:pos x="T4" y="T5"/>
              </a:cxn>
              <a:cxn ang="0">
                <a:pos x="T6" y="T7"/>
              </a:cxn>
              <a:cxn ang="0">
                <a:pos x="T8" y="T9"/>
              </a:cxn>
              <a:cxn ang="0">
                <a:pos x="T10" y="T11"/>
              </a:cxn>
              <a:cxn ang="0">
                <a:pos x="T12" y="T13"/>
              </a:cxn>
            </a:cxnLst>
            <a:rect l="0" t="0" r="r" b="b"/>
            <a:pathLst>
              <a:path w="67" h="79">
                <a:moveTo>
                  <a:pt x="0" y="0"/>
                </a:moveTo>
                <a:lnTo>
                  <a:pt x="0" y="65"/>
                </a:lnTo>
                <a:lnTo>
                  <a:pt x="67" y="79"/>
                </a:lnTo>
                <a:lnTo>
                  <a:pt x="67" y="13"/>
                </a:lnTo>
                <a:lnTo>
                  <a:pt x="0" y="0"/>
                </a:lnTo>
                <a:lnTo>
                  <a:pt x="0" y="0"/>
                </a:lnTo>
                <a:lnTo>
                  <a:pt x="0" y="0"/>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7" name="Freeform 299"/>
          <p:cNvSpPr>
            <a:spLocks noChangeArrowheads="1"/>
          </p:cNvSpPr>
          <p:nvPr/>
        </p:nvSpPr>
        <p:spPr bwMode="auto">
          <a:xfrm>
            <a:off x="5596135" y="2940240"/>
            <a:ext cx="92075" cy="71437"/>
          </a:xfrm>
          <a:custGeom>
            <a:avLst/>
            <a:gdLst>
              <a:gd name="T0" fmla="*/ 0 w 114"/>
              <a:gd name="T1" fmla="*/ 0 h 88"/>
              <a:gd name="T2" fmla="*/ 0 w 114"/>
              <a:gd name="T3" fmla="*/ 65 h 88"/>
              <a:gd name="T4" fmla="*/ 114 w 114"/>
              <a:gd name="T5" fmla="*/ 88 h 88"/>
              <a:gd name="T6" fmla="*/ 114 w 114"/>
              <a:gd name="T7" fmla="*/ 22 h 88"/>
              <a:gd name="T8" fmla="*/ 0 w 114"/>
              <a:gd name="T9" fmla="*/ 0 h 88"/>
              <a:gd name="T10" fmla="*/ 0 w 114"/>
              <a:gd name="T11" fmla="*/ 0 h 88"/>
              <a:gd name="T12" fmla="*/ 0 w 114"/>
              <a:gd name="T13" fmla="*/ 0 h 88"/>
            </a:gdLst>
            <a:ahLst/>
            <a:cxnLst>
              <a:cxn ang="0">
                <a:pos x="T0" y="T1"/>
              </a:cxn>
              <a:cxn ang="0">
                <a:pos x="T2" y="T3"/>
              </a:cxn>
              <a:cxn ang="0">
                <a:pos x="T4" y="T5"/>
              </a:cxn>
              <a:cxn ang="0">
                <a:pos x="T6" y="T7"/>
              </a:cxn>
              <a:cxn ang="0">
                <a:pos x="T8" y="T9"/>
              </a:cxn>
              <a:cxn ang="0">
                <a:pos x="T10" y="T11"/>
              </a:cxn>
              <a:cxn ang="0">
                <a:pos x="T12" y="T13"/>
              </a:cxn>
            </a:cxnLst>
            <a:rect l="0" t="0" r="r" b="b"/>
            <a:pathLst>
              <a:path w="114" h="88">
                <a:moveTo>
                  <a:pt x="0" y="0"/>
                </a:moveTo>
                <a:lnTo>
                  <a:pt x="0" y="65"/>
                </a:lnTo>
                <a:lnTo>
                  <a:pt x="114" y="88"/>
                </a:lnTo>
                <a:lnTo>
                  <a:pt x="114" y="22"/>
                </a:lnTo>
                <a:lnTo>
                  <a:pt x="0" y="0"/>
                </a:lnTo>
                <a:lnTo>
                  <a:pt x="0" y="0"/>
                </a:lnTo>
                <a:lnTo>
                  <a:pt x="0" y="0"/>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8" name="Freeform 300"/>
          <p:cNvSpPr>
            <a:spLocks noChangeArrowheads="1"/>
          </p:cNvSpPr>
          <p:nvPr/>
        </p:nvSpPr>
        <p:spPr bwMode="auto">
          <a:xfrm>
            <a:off x="5450085" y="2911665"/>
            <a:ext cx="22225" cy="57150"/>
          </a:xfrm>
          <a:custGeom>
            <a:avLst/>
            <a:gdLst>
              <a:gd name="T0" fmla="*/ 28 w 28"/>
              <a:gd name="T1" fmla="*/ 5 h 70"/>
              <a:gd name="T2" fmla="*/ 0 w 28"/>
              <a:gd name="T3" fmla="*/ 0 h 70"/>
              <a:gd name="T4" fmla="*/ 0 w 28"/>
              <a:gd name="T5" fmla="*/ 64 h 70"/>
              <a:gd name="T6" fmla="*/ 28 w 28"/>
              <a:gd name="T7" fmla="*/ 70 h 70"/>
              <a:gd name="T8" fmla="*/ 28 w 28"/>
              <a:gd name="T9" fmla="*/ 5 h 70"/>
              <a:gd name="T10" fmla="*/ 28 w 28"/>
              <a:gd name="T11" fmla="*/ 5 h 70"/>
              <a:gd name="T12" fmla="*/ 28 w 28"/>
              <a:gd name="T13" fmla="*/ 5 h 70"/>
            </a:gdLst>
            <a:ahLst/>
            <a:cxnLst>
              <a:cxn ang="0">
                <a:pos x="T0" y="T1"/>
              </a:cxn>
              <a:cxn ang="0">
                <a:pos x="T2" y="T3"/>
              </a:cxn>
              <a:cxn ang="0">
                <a:pos x="T4" y="T5"/>
              </a:cxn>
              <a:cxn ang="0">
                <a:pos x="T6" y="T7"/>
              </a:cxn>
              <a:cxn ang="0">
                <a:pos x="T8" y="T9"/>
              </a:cxn>
              <a:cxn ang="0">
                <a:pos x="T10" y="T11"/>
              </a:cxn>
              <a:cxn ang="0">
                <a:pos x="T12" y="T13"/>
              </a:cxn>
            </a:cxnLst>
            <a:rect l="0" t="0" r="r" b="b"/>
            <a:pathLst>
              <a:path w="28" h="70">
                <a:moveTo>
                  <a:pt x="28" y="5"/>
                </a:moveTo>
                <a:lnTo>
                  <a:pt x="0" y="0"/>
                </a:lnTo>
                <a:lnTo>
                  <a:pt x="0" y="64"/>
                </a:lnTo>
                <a:lnTo>
                  <a:pt x="28" y="70"/>
                </a:lnTo>
                <a:lnTo>
                  <a:pt x="28" y="5"/>
                </a:lnTo>
                <a:lnTo>
                  <a:pt x="28" y="5"/>
                </a:lnTo>
                <a:lnTo>
                  <a:pt x="28" y="5"/>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9" name="Freeform 301"/>
          <p:cNvSpPr>
            <a:spLocks noChangeArrowheads="1"/>
          </p:cNvSpPr>
          <p:nvPr/>
        </p:nvSpPr>
        <p:spPr bwMode="auto">
          <a:xfrm>
            <a:off x="5488185" y="2919602"/>
            <a:ext cx="92075" cy="69850"/>
          </a:xfrm>
          <a:custGeom>
            <a:avLst/>
            <a:gdLst>
              <a:gd name="T0" fmla="*/ 0 w 114"/>
              <a:gd name="T1" fmla="*/ 0 h 88"/>
              <a:gd name="T2" fmla="*/ 0 w 114"/>
              <a:gd name="T3" fmla="*/ 65 h 88"/>
              <a:gd name="T4" fmla="*/ 114 w 114"/>
              <a:gd name="T5" fmla="*/ 88 h 88"/>
              <a:gd name="T6" fmla="*/ 114 w 114"/>
              <a:gd name="T7" fmla="*/ 22 h 88"/>
              <a:gd name="T8" fmla="*/ 0 w 114"/>
              <a:gd name="T9" fmla="*/ 0 h 88"/>
              <a:gd name="T10" fmla="*/ 0 w 114"/>
              <a:gd name="T11" fmla="*/ 0 h 88"/>
              <a:gd name="T12" fmla="*/ 0 w 114"/>
              <a:gd name="T13" fmla="*/ 0 h 88"/>
            </a:gdLst>
            <a:ahLst/>
            <a:cxnLst>
              <a:cxn ang="0">
                <a:pos x="T0" y="T1"/>
              </a:cxn>
              <a:cxn ang="0">
                <a:pos x="T2" y="T3"/>
              </a:cxn>
              <a:cxn ang="0">
                <a:pos x="T4" y="T5"/>
              </a:cxn>
              <a:cxn ang="0">
                <a:pos x="T6" y="T7"/>
              </a:cxn>
              <a:cxn ang="0">
                <a:pos x="T8" y="T9"/>
              </a:cxn>
              <a:cxn ang="0">
                <a:pos x="T10" y="T11"/>
              </a:cxn>
              <a:cxn ang="0">
                <a:pos x="T12" y="T13"/>
              </a:cxn>
            </a:cxnLst>
            <a:rect l="0" t="0" r="r" b="b"/>
            <a:pathLst>
              <a:path w="114" h="88">
                <a:moveTo>
                  <a:pt x="0" y="0"/>
                </a:moveTo>
                <a:lnTo>
                  <a:pt x="0" y="65"/>
                </a:lnTo>
                <a:lnTo>
                  <a:pt x="114" y="88"/>
                </a:lnTo>
                <a:lnTo>
                  <a:pt x="114" y="22"/>
                </a:lnTo>
                <a:lnTo>
                  <a:pt x="0" y="0"/>
                </a:lnTo>
                <a:lnTo>
                  <a:pt x="0" y="0"/>
                </a:lnTo>
                <a:lnTo>
                  <a:pt x="0" y="0"/>
                </a:lnTo>
                <a:close/>
              </a:path>
            </a:pathLst>
          </a:custGeom>
          <a:solidFill>
            <a:srgbClr val="A4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20" name="Freeform 302"/>
          <p:cNvSpPr>
            <a:spLocks noChangeArrowheads="1"/>
          </p:cNvSpPr>
          <p:nvPr/>
        </p:nvSpPr>
        <p:spPr bwMode="auto">
          <a:xfrm>
            <a:off x="5488185" y="2789427"/>
            <a:ext cx="92075" cy="71438"/>
          </a:xfrm>
          <a:custGeom>
            <a:avLst/>
            <a:gdLst>
              <a:gd name="T0" fmla="*/ 0 w 114"/>
              <a:gd name="T1" fmla="*/ 0 h 89"/>
              <a:gd name="T2" fmla="*/ 0 w 114"/>
              <a:gd name="T3" fmla="*/ 66 h 89"/>
              <a:gd name="T4" fmla="*/ 114 w 114"/>
              <a:gd name="T5" fmla="*/ 89 h 89"/>
              <a:gd name="T6" fmla="*/ 114 w 114"/>
              <a:gd name="T7" fmla="*/ 22 h 89"/>
              <a:gd name="T8" fmla="*/ 0 w 114"/>
              <a:gd name="T9" fmla="*/ 0 h 89"/>
              <a:gd name="T10" fmla="*/ 0 w 114"/>
              <a:gd name="T11" fmla="*/ 0 h 89"/>
              <a:gd name="T12" fmla="*/ 0 w 11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14" h="89">
                <a:moveTo>
                  <a:pt x="0" y="0"/>
                </a:moveTo>
                <a:lnTo>
                  <a:pt x="0" y="66"/>
                </a:lnTo>
                <a:lnTo>
                  <a:pt x="114" y="89"/>
                </a:lnTo>
                <a:lnTo>
                  <a:pt x="114" y="22"/>
                </a:lnTo>
                <a:lnTo>
                  <a:pt x="0" y="0"/>
                </a:lnTo>
                <a:lnTo>
                  <a:pt x="0" y="0"/>
                </a:lnTo>
                <a:lnTo>
                  <a:pt x="0" y="0"/>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21" name="Freeform 303"/>
          <p:cNvSpPr>
            <a:spLocks noChangeArrowheads="1"/>
          </p:cNvSpPr>
          <p:nvPr/>
        </p:nvSpPr>
        <p:spPr bwMode="auto">
          <a:xfrm>
            <a:off x="5596135" y="2811652"/>
            <a:ext cx="92075" cy="69850"/>
          </a:xfrm>
          <a:custGeom>
            <a:avLst/>
            <a:gdLst>
              <a:gd name="T0" fmla="*/ 0 w 114"/>
              <a:gd name="T1" fmla="*/ 0 h 88"/>
              <a:gd name="T2" fmla="*/ 0 w 114"/>
              <a:gd name="T3" fmla="*/ 65 h 88"/>
              <a:gd name="T4" fmla="*/ 114 w 114"/>
              <a:gd name="T5" fmla="*/ 88 h 88"/>
              <a:gd name="T6" fmla="*/ 114 w 114"/>
              <a:gd name="T7" fmla="*/ 22 h 88"/>
              <a:gd name="T8" fmla="*/ 0 w 114"/>
              <a:gd name="T9" fmla="*/ 0 h 88"/>
              <a:gd name="T10" fmla="*/ 0 w 114"/>
              <a:gd name="T11" fmla="*/ 0 h 88"/>
              <a:gd name="T12" fmla="*/ 0 w 114"/>
              <a:gd name="T13" fmla="*/ 0 h 88"/>
            </a:gdLst>
            <a:ahLst/>
            <a:cxnLst>
              <a:cxn ang="0">
                <a:pos x="T0" y="T1"/>
              </a:cxn>
              <a:cxn ang="0">
                <a:pos x="T2" y="T3"/>
              </a:cxn>
              <a:cxn ang="0">
                <a:pos x="T4" y="T5"/>
              </a:cxn>
              <a:cxn ang="0">
                <a:pos x="T6" y="T7"/>
              </a:cxn>
              <a:cxn ang="0">
                <a:pos x="T8" y="T9"/>
              </a:cxn>
              <a:cxn ang="0">
                <a:pos x="T10" y="T11"/>
              </a:cxn>
              <a:cxn ang="0">
                <a:pos x="T12" y="T13"/>
              </a:cxn>
            </a:cxnLst>
            <a:rect l="0" t="0" r="r" b="b"/>
            <a:pathLst>
              <a:path w="114" h="88">
                <a:moveTo>
                  <a:pt x="0" y="0"/>
                </a:moveTo>
                <a:lnTo>
                  <a:pt x="0" y="65"/>
                </a:lnTo>
                <a:lnTo>
                  <a:pt x="114" y="88"/>
                </a:lnTo>
                <a:lnTo>
                  <a:pt x="114" y="22"/>
                </a:lnTo>
                <a:lnTo>
                  <a:pt x="0" y="0"/>
                </a:lnTo>
                <a:lnTo>
                  <a:pt x="0" y="0"/>
                </a:lnTo>
                <a:lnTo>
                  <a:pt x="0" y="0"/>
                </a:lnTo>
                <a:close/>
              </a:path>
            </a:pathLst>
          </a:custGeom>
          <a:solidFill>
            <a:srgbClr val="BD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22" name="Freeform 304"/>
          <p:cNvSpPr>
            <a:spLocks noChangeArrowheads="1"/>
          </p:cNvSpPr>
          <p:nvPr/>
        </p:nvSpPr>
        <p:spPr bwMode="auto">
          <a:xfrm>
            <a:off x="5704085" y="2830702"/>
            <a:ext cx="53975" cy="65088"/>
          </a:xfrm>
          <a:custGeom>
            <a:avLst/>
            <a:gdLst>
              <a:gd name="T0" fmla="*/ 0 w 67"/>
              <a:gd name="T1" fmla="*/ 0 h 80"/>
              <a:gd name="T2" fmla="*/ 0 w 67"/>
              <a:gd name="T3" fmla="*/ 67 h 80"/>
              <a:gd name="T4" fmla="*/ 67 w 67"/>
              <a:gd name="T5" fmla="*/ 80 h 80"/>
              <a:gd name="T6" fmla="*/ 67 w 67"/>
              <a:gd name="T7" fmla="*/ 13 h 80"/>
              <a:gd name="T8" fmla="*/ 0 w 67"/>
              <a:gd name="T9" fmla="*/ 0 h 80"/>
              <a:gd name="T10" fmla="*/ 0 w 67"/>
              <a:gd name="T11" fmla="*/ 0 h 80"/>
              <a:gd name="T12" fmla="*/ 0 w 67"/>
              <a:gd name="T13" fmla="*/ 0 h 80"/>
            </a:gdLst>
            <a:ahLst/>
            <a:cxnLst>
              <a:cxn ang="0">
                <a:pos x="T0" y="T1"/>
              </a:cxn>
              <a:cxn ang="0">
                <a:pos x="T2" y="T3"/>
              </a:cxn>
              <a:cxn ang="0">
                <a:pos x="T4" y="T5"/>
              </a:cxn>
              <a:cxn ang="0">
                <a:pos x="T6" y="T7"/>
              </a:cxn>
              <a:cxn ang="0">
                <a:pos x="T8" y="T9"/>
              </a:cxn>
              <a:cxn ang="0">
                <a:pos x="T10" y="T11"/>
              </a:cxn>
              <a:cxn ang="0">
                <a:pos x="T12" y="T13"/>
              </a:cxn>
            </a:cxnLst>
            <a:rect l="0" t="0" r="r" b="b"/>
            <a:pathLst>
              <a:path w="67" h="80">
                <a:moveTo>
                  <a:pt x="0" y="0"/>
                </a:moveTo>
                <a:lnTo>
                  <a:pt x="0" y="67"/>
                </a:lnTo>
                <a:lnTo>
                  <a:pt x="67" y="80"/>
                </a:lnTo>
                <a:lnTo>
                  <a:pt x="67" y="13"/>
                </a:lnTo>
                <a:lnTo>
                  <a:pt x="0" y="0"/>
                </a:lnTo>
                <a:lnTo>
                  <a:pt x="0" y="0"/>
                </a:lnTo>
                <a:lnTo>
                  <a:pt x="0" y="0"/>
                </a:lnTo>
                <a:close/>
              </a:path>
            </a:pathLst>
          </a:custGeom>
          <a:solidFill>
            <a:srgbClr val="A43235"/>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23" name="Freeform 305"/>
          <p:cNvSpPr>
            <a:spLocks/>
          </p:cNvSpPr>
          <p:nvPr/>
        </p:nvSpPr>
        <p:spPr bwMode="auto">
          <a:xfrm>
            <a:off x="5450085" y="2740215"/>
            <a:ext cx="368300" cy="349250"/>
          </a:xfrm>
          <a:custGeom>
            <a:avLst/>
            <a:gdLst>
              <a:gd name="T0" fmla="*/ 74 w 460"/>
              <a:gd name="T1" fmla="*/ 0 h 436"/>
              <a:gd name="T2" fmla="*/ 0 w 460"/>
              <a:gd name="T3" fmla="*/ 52 h 436"/>
              <a:gd name="T4" fmla="*/ 0 w 460"/>
              <a:gd name="T5" fmla="*/ 358 h 436"/>
              <a:gd name="T6" fmla="*/ 386 w 460"/>
              <a:gd name="T7" fmla="*/ 436 h 436"/>
              <a:gd name="T8" fmla="*/ 460 w 460"/>
              <a:gd name="T9" fmla="*/ 377 h 436"/>
              <a:gd name="T10" fmla="*/ 460 w 460"/>
              <a:gd name="T11" fmla="*/ 72 h 436"/>
              <a:gd name="T12" fmla="*/ 74 w 460"/>
              <a:gd name="T13" fmla="*/ 0 h 436"/>
              <a:gd name="T14" fmla="*/ 74 w 460"/>
              <a:gd name="T15" fmla="*/ 0 h 436"/>
              <a:gd name="T16" fmla="*/ 74 w 460"/>
              <a:gd name="T17" fmla="*/ 0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0" h="436">
                <a:moveTo>
                  <a:pt x="74" y="0"/>
                </a:moveTo>
                <a:lnTo>
                  <a:pt x="0" y="52"/>
                </a:lnTo>
                <a:lnTo>
                  <a:pt x="0" y="358"/>
                </a:lnTo>
                <a:lnTo>
                  <a:pt x="386" y="436"/>
                </a:lnTo>
                <a:lnTo>
                  <a:pt x="460" y="377"/>
                </a:lnTo>
                <a:lnTo>
                  <a:pt x="460" y="72"/>
                </a:lnTo>
                <a:lnTo>
                  <a:pt x="74" y="0"/>
                </a:lnTo>
                <a:lnTo>
                  <a:pt x="74" y="0"/>
                </a:lnTo>
                <a:lnTo>
                  <a:pt x="74" y="0"/>
                </a:lnTo>
                <a:close/>
              </a:path>
            </a:pathLst>
          </a:custGeom>
          <a:noFill/>
          <a:ln w="6399">
            <a:solidFill>
              <a:srgbClr val="AAAAA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24" name="Freeform 306"/>
          <p:cNvSpPr>
            <a:spLocks noChangeArrowheads="1"/>
          </p:cNvSpPr>
          <p:nvPr/>
        </p:nvSpPr>
        <p:spPr bwMode="auto">
          <a:xfrm>
            <a:off x="5361185" y="2590990"/>
            <a:ext cx="220663" cy="327025"/>
          </a:xfrm>
          <a:custGeom>
            <a:avLst/>
            <a:gdLst>
              <a:gd name="T0" fmla="*/ 168 w 277"/>
              <a:gd name="T1" fmla="*/ 403 h 415"/>
              <a:gd name="T2" fmla="*/ 52 w 277"/>
              <a:gd name="T3" fmla="*/ 389 h 415"/>
              <a:gd name="T4" fmla="*/ 2 w 277"/>
              <a:gd name="T5" fmla="*/ 297 h 415"/>
              <a:gd name="T6" fmla="*/ 14 w 277"/>
              <a:gd name="T7" fmla="*/ 248 h 415"/>
              <a:gd name="T8" fmla="*/ 36 w 277"/>
              <a:gd name="T9" fmla="*/ 215 h 415"/>
              <a:gd name="T10" fmla="*/ 53 w 277"/>
              <a:gd name="T11" fmla="*/ 169 h 415"/>
              <a:gd name="T12" fmla="*/ 59 w 277"/>
              <a:gd name="T13" fmla="*/ 173 h 415"/>
              <a:gd name="T14" fmla="*/ 70 w 277"/>
              <a:gd name="T15" fmla="*/ 185 h 415"/>
              <a:gd name="T16" fmla="*/ 78 w 277"/>
              <a:gd name="T17" fmla="*/ 219 h 415"/>
              <a:gd name="T18" fmla="*/ 81 w 277"/>
              <a:gd name="T19" fmla="*/ 234 h 415"/>
              <a:gd name="T20" fmla="*/ 96 w 277"/>
              <a:gd name="T21" fmla="*/ 237 h 415"/>
              <a:gd name="T22" fmla="*/ 111 w 277"/>
              <a:gd name="T23" fmla="*/ 190 h 415"/>
              <a:gd name="T24" fmla="*/ 108 w 277"/>
              <a:gd name="T25" fmla="*/ 178 h 415"/>
              <a:gd name="T26" fmla="*/ 105 w 277"/>
              <a:gd name="T27" fmla="*/ 166 h 415"/>
              <a:gd name="T28" fmla="*/ 100 w 277"/>
              <a:gd name="T29" fmla="*/ 142 h 415"/>
              <a:gd name="T30" fmla="*/ 95 w 277"/>
              <a:gd name="T31" fmla="*/ 97 h 415"/>
              <a:gd name="T32" fmla="*/ 130 w 277"/>
              <a:gd name="T33" fmla="*/ 30 h 415"/>
              <a:gd name="T34" fmla="*/ 177 w 277"/>
              <a:gd name="T35" fmla="*/ 4 h 415"/>
              <a:gd name="T36" fmla="*/ 185 w 277"/>
              <a:gd name="T37" fmla="*/ 0 h 415"/>
              <a:gd name="T38" fmla="*/ 176 w 277"/>
              <a:gd name="T39" fmla="*/ 11 h 415"/>
              <a:gd name="T40" fmla="*/ 158 w 277"/>
              <a:gd name="T41" fmla="*/ 39 h 415"/>
              <a:gd name="T42" fmla="*/ 166 w 277"/>
              <a:gd name="T43" fmla="*/ 98 h 415"/>
              <a:gd name="T44" fmla="*/ 200 w 277"/>
              <a:gd name="T45" fmla="*/ 139 h 415"/>
              <a:gd name="T46" fmla="*/ 204 w 277"/>
              <a:gd name="T47" fmla="*/ 173 h 415"/>
              <a:gd name="T48" fmla="*/ 245 w 277"/>
              <a:gd name="T49" fmla="*/ 113 h 415"/>
              <a:gd name="T50" fmla="*/ 244 w 277"/>
              <a:gd name="T51" fmla="*/ 134 h 415"/>
              <a:gd name="T52" fmla="*/ 252 w 277"/>
              <a:gd name="T53" fmla="*/ 184 h 415"/>
              <a:gd name="T54" fmla="*/ 255 w 277"/>
              <a:gd name="T55" fmla="*/ 192 h 415"/>
              <a:gd name="T56" fmla="*/ 259 w 277"/>
              <a:gd name="T57" fmla="*/ 202 h 415"/>
              <a:gd name="T58" fmla="*/ 268 w 277"/>
              <a:gd name="T59" fmla="*/ 227 h 415"/>
              <a:gd name="T60" fmla="*/ 276 w 277"/>
              <a:gd name="T61" fmla="*/ 289 h 415"/>
              <a:gd name="T62" fmla="*/ 252 w 277"/>
              <a:gd name="T63" fmla="*/ 353 h 415"/>
              <a:gd name="T64" fmla="*/ 168 w 277"/>
              <a:gd name="T65" fmla="*/ 403 h 415"/>
              <a:gd name="T66" fmla="*/ 168 w 277"/>
              <a:gd name="T67" fmla="*/ 403 h 415"/>
              <a:gd name="T68" fmla="*/ 168 w 277"/>
              <a:gd name="T69" fmla="*/ 40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7" h="415">
                <a:moveTo>
                  <a:pt x="168" y="403"/>
                </a:moveTo>
                <a:cubicBezTo>
                  <a:pt x="126" y="415"/>
                  <a:pt x="87" y="411"/>
                  <a:pt x="52" y="389"/>
                </a:cubicBezTo>
                <a:cubicBezTo>
                  <a:pt x="16" y="366"/>
                  <a:pt x="0" y="336"/>
                  <a:pt x="2" y="297"/>
                </a:cubicBezTo>
                <a:cubicBezTo>
                  <a:pt x="3" y="279"/>
                  <a:pt x="7" y="263"/>
                  <a:pt x="14" y="248"/>
                </a:cubicBezTo>
                <a:cubicBezTo>
                  <a:pt x="19" y="238"/>
                  <a:pt x="26" y="227"/>
                  <a:pt x="36" y="215"/>
                </a:cubicBezTo>
                <a:cubicBezTo>
                  <a:pt x="52" y="194"/>
                  <a:pt x="58" y="178"/>
                  <a:pt x="53" y="169"/>
                </a:cubicBezTo>
                <a:cubicBezTo>
                  <a:pt x="55" y="170"/>
                  <a:pt x="56" y="172"/>
                  <a:pt x="59" y="173"/>
                </a:cubicBezTo>
                <a:cubicBezTo>
                  <a:pt x="63" y="177"/>
                  <a:pt x="67" y="181"/>
                  <a:pt x="70" y="185"/>
                </a:cubicBezTo>
                <a:cubicBezTo>
                  <a:pt x="80" y="198"/>
                  <a:pt x="83" y="209"/>
                  <a:pt x="78" y="219"/>
                </a:cubicBezTo>
                <a:cubicBezTo>
                  <a:pt x="76" y="225"/>
                  <a:pt x="77" y="230"/>
                  <a:pt x="81" y="234"/>
                </a:cubicBezTo>
                <a:cubicBezTo>
                  <a:pt x="85" y="237"/>
                  <a:pt x="90" y="239"/>
                  <a:pt x="96" y="237"/>
                </a:cubicBezTo>
                <a:cubicBezTo>
                  <a:pt x="112" y="234"/>
                  <a:pt x="117" y="218"/>
                  <a:pt x="111" y="190"/>
                </a:cubicBezTo>
                <a:cubicBezTo>
                  <a:pt x="110" y="189"/>
                  <a:pt x="109" y="185"/>
                  <a:pt x="108" y="178"/>
                </a:cubicBezTo>
                <a:cubicBezTo>
                  <a:pt x="107" y="173"/>
                  <a:pt x="106" y="169"/>
                  <a:pt x="105" y="166"/>
                </a:cubicBezTo>
                <a:cubicBezTo>
                  <a:pt x="103" y="157"/>
                  <a:pt x="101" y="149"/>
                  <a:pt x="100" y="142"/>
                </a:cubicBezTo>
                <a:cubicBezTo>
                  <a:pt x="97" y="125"/>
                  <a:pt x="95" y="109"/>
                  <a:pt x="95" y="97"/>
                </a:cubicBezTo>
                <a:cubicBezTo>
                  <a:pt x="95" y="65"/>
                  <a:pt x="107" y="43"/>
                  <a:pt x="130" y="30"/>
                </a:cubicBezTo>
                <a:cubicBezTo>
                  <a:pt x="152" y="17"/>
                  <a:pt x="168" y="9"/>
                  <a:pt x="177" y="4"/>
                </a:cubicBezTo>
                <a:cubicBezTo>
                  <a:pt x="182" y="1"/>
                  <a:pt x="185" y="0"/>
                  <a:pt x="185" y="0"/>
                </a:cubicBezTo>
                <a:cubicBezTo>
                  <a:pt x="182" y="2"/>
                  <a:pt x="179" y="6"/>
                  <a:pt x="176" y="11"/>
                </a:cubicBezTo>
                <a:cubicBezTo>
                  <a:pt x="168" y="21"/>
                  <a:pt x="163" y="30"/>
                  <a:pt x="158" y="39"/>
                </a:cubicBezTo>
                <a:cubicBezTo>
                  <a:pt x="144" y="67"/>
                  <a:pt x="147" y="87"/>
                  <a:pt x="166" y="98"/>
                </a:cubicBezTo>
                <a:cubicBezTo>
                  <a:pt x="181" y="107"/>
                  <a:pt x="193" y="120"/>
                  <a:pt x="200" y="139"/>
                </a:cubicBezTo>
                <a:cubicBezTo>
                  <a:pt x="206" y="154"/>
                  <a:pt x="207" y="166"/>
                  <a:pt x="204" y="173"/>
                </a:cubicBezTo>
                <a:cubicBezTo>
                  <a:pt x="212" y="140"/>
                  <a:pt x="225" y="120"/>
                  <a:pt x="245" y="113"/>
                </a:cubicBezTo>
                <a:cubicBezTo>
                  <a:pt x="244" y="119"/>
                  <a:pt x="243" y="126"/>
                  <a:pt x="244" y="134"/>
                </a:cubicBezTo>
                <a:cubicBezTo>
                  <a:pt x="244" y="151"/>
                  <a:pt x="247" y="168"/>
                  <a:pt x="252" y="184"/>
                </a:cubicBezTo>
                <a:cubicBezTo>
                  <a:pt x="253" y="185"/>
                  <a:pt x="254" y="188"/>
                  <a:pt x="255" y="192"/>
                </a:cubicBezTo>
                <a:cubicBezTo>
                  <a:pt x="257" y="197"/>
                  <a:pt x="259" y="200"/>
                  <a:pt x="259" y="202"/>
                </a:cubicBezTo>
                <a:cubicBezTo>
                  <a:pt x="263" y="211"/>
                  <a:pt x="265" y="220"/>
                  <a:pt x="268" y="227"/>
                </a:cubicBezTo>
                <a:cubicBezTo>
                  <a:pt x="274" y="250"/>
                  <a:pt x="277" y="271"/>
                  <a:pt x="276" y="289"/>
                </a:cubicBezTo>
                <a:cubicBezTo>
                  <a:pt x="275" y="314"/>
                  <a:pt x="266" y="335"/>
                  <a:pt x="252" y="353"/>
                </a:cubicBezTo>
                <a:cubicBezTo>
                  <a:pt x="234" y="375"/>
                  <a:pt x="206" y="391"/>
                  <a:pt x="168" y="403"/>
                </a:cubicBezTo>
                <a:lnTo>
                  <a:pt x="168" y="403"/>
                </a:lnTo>
                <a:lnTo>
                  <a:pt x="168" y="403"/>
                </a:lnTo>
                <a:close/>
              </a:path>
            </a:pathLst>
          </a:custGeom>
          <a:solidFill>
            <a:srgbClr val="FF0000"/>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25" name="Freeform 307"/>
          <p:cNvSpPr>
            <a:spLocks noChangeArrowheads="1"/>
          </p:cNvSpPr>
          <p:nvPr/>
        </p:nvSpPr>
        <p:spPr bwMode="auto">
          <a:xfrm>
            <a:off x="5350073" y="2605277"/>
            <a:ext cx="55562" cy="100013"/>
          </a:xfrm>
          <a:custGeom>
            <a:avLst/>
            <a:gdLst>
              <a:gd name="T0" fmla="*/ 42 w 77"/>
              <a:gd name="T1" fmla="*/ 125 h 125"/>
              <a:gd name="T2" fmla="*/ 33 w 77"/>
              <a:gd name="T3" fmla="*/ 119 h 125"/>
              <a:gd name="T4" fmla="*/ 15 w 77"/>
              <a:gd name="T5" fmla="*/ 103 h 125"/>
              <a:gd name="T6" fmla="*/ 15 w 77"/>
              <a:gd name="T7" fmla="*/ 50 h 125"/>
              <a:gd name="T8" fmla="*/ 46 w 77"/>
              <a:gd name="T9" fmla="*/ 9 h 125"/>
              <a:gd name="T10" fmla="*/ 50 w 77"/>
              <a:gd name="T11" fmla="*/ 0 h 125"/>
              <a:gd name="T12" fmla="*/ 56 w 77"/>
              <a:gd name="T13" fmla="*/ 7 h 125"/>
              <a:gd name="T14" fmla="*/ 68 w 77"/>
              <a:gd name="T15" fmla="*/ 25 h 125"/>
              <a:gd name="T16" fmla="*/ 63 w 77"/>
              <a:gd name="T17" fmla="*/ 72 h 125"/>
              <a:gd name="T18" fmla="*/ 45 w 77"/>
              <a:gd name="T19" fmla="*/ 105 h 125"/>
              <a:gd name="T20" fmla="*/ 42 w 77"/>
              <a:gd name="T21" fmla="*/ 125 h 125"/>
              <a:gd name="T22" fmla="*/ 42 w 77"/>
              <a:gd name="T23" fmla="*/ 125 h 125"/>
              <a:gd name="T24" fmla="*/ 42 w 77"/>
              <a:gd name="T25"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125">
                <a:moveTo>
                  <a:pt x="42" y="125"/>
                </a:moveTo>
                <a:cubicBezTo>
                  <a:pt x="40" y="123"/>
                  <a:pt x="36" y="121"/>
                  <a:pt x="33" y="119"/>
                </a:cubicBezTo>
                <a:cubicBezTo>
                  <a:pt x="26" y="114"/>
                  <a:pt x="20" y="108"/>
                  <a:pt x="15" y="103"/>
                </a:cubicBezTo>
                <a:cubicBezTo>
                  <a:pt x="0" y="85"/>
                  <a:pt x="0" y="67"/>
                  <a:pt x="15" y="50"/>
                </a:cubicBezTo>
                <a:cubicBezTo>
                  <a:pt x="30" y="32"/>
                  <a:pt x="41" y="19"/>
                  <a:pt x="46" y="9"/>
                </a:cubicBezTo>
                <a:cubicBezTo>
                  <a:pt x="49" y="4"/>
                  <a:pt x="50" y="1"/>
                  <a:pt x="50" y="0"/>
                </a:cubicBezTo>
                <a:cubicBezTo>
                  <a:pt x="51" y="1"/>
                  <a:pt x="54" y="4"/>
                  <a:pt x="56" y="7"/>
                </a:cubicBezTo>
                <a:cubicBezTo>
                  <a:pt x="61" y="13"/>
                  <a:pt x="65" y="19"/>
                  <a:pt x="68" y="25"/>
                </a:cubicBezTo>
                <a:cubicBezTo>
                  <a:pt x="77" y="45"/>
                  <a:pt x="75" y="60"/>
                  <a:pt x="63" y="72"/>
                </a:cubicBezTo>
                <a:cubicBezTo>
                  <a:pt x="54" y="80"/>
                  <a:pt x="48" y="91"/>
                  <a:pt x="45" y="105"/>
                </a:cubicBezTo>
                <a:cubicBezTo>
                  <a:pt x="43" y="113"/>
                  <a:pt x="42" y="119"/>
                  <a:pt x="42" y="125"/>
                </a:cubicBezTo>
                <a:lnTo>
                  <a:pt x="42" y="125"/>
                </a:lnTo>
                <a:lnTo>
                  <a:pt x="42" y="125"/>
                </a:lnTo>
                <a:close/>
              </a:path>
            </a:pathLst>
          </a:custGeom>
          <a:solidFill>
            <a:srgbClr val="FF0000"/>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26" name="Freeform 308"/>
          <p:cNvSpPr>
            <a:spLocks noChangeArrowheads="1"/>
          </p:cNvSpPr>
          <p:nvPr/>
        </p:nvSpPr>
        <p:spPr bwMode="auto">
          <a:xfrm>
            <a:off x="5415160" y="2733865"/>
            <a:ext cx="136525" cy="171450"/>
          </a:xfrm>
          <a:custGeom>
            <a:avLst/>
            <a:gdLst>
              <a:gd name="T0" fmla="*/ 78 w 173"/>
              <a:gd name="T1" fmla="*/ 210 h 215"/>
              <a:gd name="T2" fmla="*/ 28 w 173"/>
              <a:gd name="T3" fmla="*/ 204 h 215"/>
              <a:gd name="T4" fmla="*/ 2 w 173"/>
              <a:gd name="T5" fmla="*/ 159 h 215"/>
              <a:gd name="T6" fmla="*/ 15 w 173"/>
              <a:gd name="T7" fmla="*/ 123 h 215"/>
              <a:gd name="T8" fmla="*/ 22 w 173"/>
              <a:gd name="T9" fmla="*/ 120 h 215"/>
              <a:gd name="T10" fmla="*/ 33 w 173"/>
              <a:gd name="T11" fmla="*/ 123 h 215"/>
              <a:gd name="T12" fmla="*/ 52 w 173"/>
              <a:gd name="T13" fmla="*/ 112 h 215"/>
              <a:gd name="T14" fmla="*/ 61 w 173"/>
              <a:gd name="T15" fmla="*/ 99 h 215"/>
              <a:gd name="T16" fmla="*/ 70 w 173"/>
              <a:gd name="T17" fmla="*/ 85 h 215"/>
              <a:gd name="T18" fmla="*/ 78 w 173"/>
              <a:gd name="T19" fmla="*/ 43 h 215"/>
              <a:gd name="T20" fmla="*/ 88 w 173"/>
              <a:gd name="T21" fmla="*/ 7 h 215"/>
              <a:gd name="T22" fmla="*/ 99 w 173"/>
              <a:gd name="T23" fmla="*/ 0 h 215"/>
              <a:gd name="T24" fmla="*/ 100 w 173"/>
              <a:gd name="T25" fmla="*/ 13 h 215"/>
              <a:gd name="T26" fmla="*/ 104 w 173"/>
              <a:gd name="T27" fmla="*/ 43 h 215"/>
              <a:gd name="T28" fmla="*/ 128 w 173"/>
              <a:gd name="T29" fmla="*/ 71 h 215"/>
              <a:gd name="T30" fmla="*/ 154 w 173"/>
              <a:gd name="T31" fmla="*/ 51 h 215"/>
              <a:gd name="T32" fmla="*/ 162 w 173"/>
              <a:gd name="T33" fmla="*/ 46 h 215"/>
              <a:gd name="T34" fmla="*/ 168 w 173"/>
              <a:gd name="T35" fmla="*/ 65 h 215"/>
              <a:gd name="T36" fmla="*/ 171 w 173"/>
              <a:gd name="T37" fmla="*/ 111 h 215"/>
              <a:gd name="T38" fmla="*/ 149 w 173"/>
              <a:gd name="T39" fmla="*/ 166 h 215"/>
              <a:gd name="T40" fmla="*/ 78 w 173"/>
              <a:gd name="T41" fmla="*/ 210 h 215"/>
              <a:gd name="T42" fmla="*/ 78 w 173"/>
              <a:gd name="T43" fmla="*/ 210 h 215"/>
              <a:gd name="T44" fmla="*/ 78 w 173"/>
              <a:gd name="T45" fmla="*/ 21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3" h="215">
                <a:moveTo>
                  <a:pt x="78" y="210"/>
                </a:moveTo>
                <a:cubicBezTo>
                  <a:pt x="63" y="215"/>
                  <a:pt x="46" y="213"/>
                  <a:pt x="28" y="204"/>
                </a:cubicBezTo>
                <a:cubicBezTo>
                  <a:pt x="8" y="194"/>
                  <a:pt x="0" y="179"/>
                  <a:pt x="2" y="159"/>
                </a:cubicBezTo>
                <a:cubicBezTo>
                  <a:pt x="5" y="141"/>
                  <a:pt x="9" y="129"/>
                  <a:pt x="15" y="123"/>
                </a:cubicBezTo>
                <a:cubicBezTo>
                  <a:pt x="17" y="121"/>
                  <a:pt x="20" y="120"/>
                  <a:pt x="22" y="120"/>
                </a:cubicBezTo>
                <a:cubicBezTo>
                  <a:pt x="25" y="122"/>
                  <a:pt x="28" y="123"/>
                  <a:pt x="33" y="123"/>
                </a:cubicBezTo>
                <a:cubicBezTo>
                  <a:pt x="41" y="123"/>
                  <a:pt x="47" y="120"/>
                  <a:pt x="52" y="112"/>
                </a:cubicBezTo>
                <a:cubicBezTo>
                  <a:pt x="52" y="111"/>
                  <a:pt x="55" y="107"/>
                  <a:pt x="61" y="99"/>
                </a:cubicBezTo>
                <a:cubicBezTo>
                  <a:pt x="65" y="94"/>
                  <a:pt x="68" y="89"/>
                  <a:pt x="70" y="85"/>
                </a:cubicBezTo>
                <a:cubicBezTo>
                  <a:pt x="76" y="73"/>
                  <a:pt x="79" y="59"/>
                  <a:pt x="78" y="43"/>
                </a:cubicBezTo>
                <a:cubicBezTo>
                  <a:pt x="78" y="27"/>
                  <a:pt x="81" y="15"/>
                  <a:pt x="88" y="7"/>
                </a:cubicBezTo>
                <a:cubicBezTo>
                  <a:pt x="92" y="3"/>
                  <a:pt x="95" y="0"/>
                  <a:pt x="99" y="0"/>
                </a:cubicBezTo>
                <a:cubicBezTo>
                  <a:pt x="99" y="3"/>
                  <a:pt x="99" y="8"/>
                  <a:pt x="100" y="13"/>
                </a:cubicBezTo>
                <a:cubicBezTo>
                  <a:pt x="101" y="24"/>
                  <a:pt x="102" y="34"/>
                  <a:pt x="104" y="43"/>
                </a:cubicBezTo>
                <a:cubicBezTo>
                  <a:pt x="110" y="70"/>
                  <a:pt x="117" y="79"/>
                  <a:pt x="128" y="71"/>
                </a:cubicBezTo>
                <a:cubicBezTo>
                  <a:pt x="138" y="63"/>
                  <a:pt x="147" y="57"/>
                  <a:pt x="154" y="51"/>
                </a:cubicBezTo>
                <a:cubicBezTo>
                  <a:pt x="158" y="49"/>
                  <a:pt x="160" y="47"/>
                  <a:pt x="162" y="46"/>
                </a:cubicBezTo>
                <a:cubicBezTo>
                  <a:pt x="164" y="51"/>
                  <a:pt x="166" y="57"/>
                  <a:pt x="168" y="65"/>
                </a:cubicBezTo>
                <a:cubicBezTo>
                  <a:pt x="172" y="81"/>
                  <a:pt x="173" y="96"/>
                  <a:pt x="171" y="111"/>
                </a:cubicBezTo>
                <a:cubicBezTo>
                  <a:pt x="169" y="132"/>
                  <a:pt x="162" y="150"/>
                  <a:pt x="149" y="166"/>
                </a:cubicBezTo>
                <a:cubicBezTo>
                  <a:pt x="133" y="185"/>
                  <a:pt x="110" y="200"/>
                  <a:pt x="78" y="210"/>
                </a:cubicBezTo>
                <a:lnTo>
                  <a:pt x="78" y="210"/>
                </a:lnTo>
                <a:lnTo>
                  <a:pt x="78" y="210"/>
                </a:lnTo>
                <a:close/>
              </a:path>
            </a:pathLst>
          </a:custGeom>
          <a:solidFill>
            <a:srgbClr val="FC8B00"/>
          </a:solidFill>
          <a:ln>
            <a:noFill/>
          </a:ln>
          <a:effectLst/>
          <a:extLst>
            <a:ext uri="{91240B29-F687-4F45-9708-019B960494DF}">
              <a14:hiddenLine xmlns:a14="http://schemas.microsoft.com/office/drawing/2010/main" w="6399">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327" name="Group -1024"/>
          <p:cNvGrpSpPr>
            <a:grpSpLocks/>
          </p:cNvGrpSpPr>
          <p:nvPr/>
        </p:nvGrpSpPr>
        <p:grpSpPr bwMode="auto">
          <a:xfrm>
            <a:off x="4056260" y="3475227"/>
            <a:ext cx="2019300" cy="711200"/>
            <a:chOff x="2264" y="2048"/>
            <a:chExt cx="1272" cy="448"/>
          </a:xfrm>
        </p:grpSpPr>
        <p:sp>
          <p:nvSpPr>
            <p:cNvPr id="328" name="Freeform 311"/>
            <p:cNvSpPr>
              <a:spLocks/>
            </p:cNvSpPr>
            <p:nvPr/>
          </p:nvSpPr>
          <p:spPr bwMode="auto">
            <a:xfrm>
              <a:off x="2269" y="2053"/>
              <a:ext cx="1269" cy="442"/>
            </a:xfrm>
            <a:custGeom>
              <a:avLst/>
              <a:gdLst>
                <a:gd name="T0" fmla="*/ 2425 w 2519"/>
                <a:gd name="T1" fmla="*/ 455 h 877"/>
                <a:gd name="T2" fmla="*/ 2509 w 2519"/>
                <a:gd name="T3" fmla="*/ 334 h 877"/>
                <a:gd name="T4" fmla="*/ 2401 w 2519"/>
                <a:gd name="T5" fmla="*/ 199 h 877"/>
                <a:gd name="T6" fmla="*/ 2140 w 2519"/>
                <a:gd name="T7" fmla="*/ 143 h 877"/>
                <a:gd name="T8" fmla="*/ 2139 w 2519"/>
                <a:gd name="T9" fmla="*/ 143 h 877"/>
                <a:gd name="T10" fmla="*/ 1821 w 2519"/>
                <a:gd name="T11" fmla="*/ 48 h 877"/>
                <a:gd name="T12" fmla="*/ 1609 w 2519"/>
                <a:gd name="T13" fmla="*/ 83 h 877"/>
                <a:gd name="T14" fmla="*/ 1304 w 2519"/>
                <a:gd name="T15" fmla="*/ 0 h 877"/>
                <a:gd name="T16" fmla="*/ 987 w 2519"/>
                <a:gd name="T17" fmla="*/ 93 h 877"/>
                <a:gd name="T18" fmla="*/ 750 w 2519"/>
                <a:gd name="T19" fmla="*/ 48 h 877"/>
                <a:gd name="T20" fmla="*/ 401 w 2519"/>
                <a:gd name="T21" fmla="*/ 177 h 877"/>
                <a:gd name="T22" fmla="*/ 363 w 2519"/>
                <a:gd name="T23" fmla="*/ 176 h 877"/>
                <a:gd name="T24" fmla="*/ 78 w 2519"/>
                <a:gd name="T25" fmla="*/ 324 h 877"/>
                <a:gd name="T26" fmla="*/ 115 w 2519"/>
                <a:gd name="T27" fmla="*/ 396 h 877"/>
                <a:gd name="T28" fmla="*/ 0 w 2519"/>
                <a:gd name="T29" fmla="*/ 535 h 877"/>
                <a:gd name="T30" fmla="*/ 107 w 2519"/>
                <a:gd name="T31" fmla="*/ 670 h 877"/>
                <a:gd name="T32" fmla="*/ 368 w 2519"/>
                <a:gd name="T33" fmla="*/ 726 h 877"/>
                <a:gd name="T34" fmla="*/ 410 w 2519"/>
                <a:gd name="T35" fmla="*/ 725 h 877"/>
                <a:gd name="T36" fmla="*/ 724 w 2519"/>
                <a:gd name="T37" fmla="*/ 816 h 877"/>
                <a:gd name="T38" fmla="*/ 972 w 2519"/>
                <a:gd name="T39" fmla="*/ 765 h 877"/>
                <a:gd name="T40" fmla="*/ 1306 w 2519"/>
                <a:gd name="T41" fmla="*/ 877 h 877"/>
                <a:gd name="T42" fmla="*/ 1642 w 2519"/>
                <a:gd name="T43" fmla="*/ 764 h 877"/>
                <a:gd name="T44" fmla="*/ 1894 w 2519"/>
                <a:gd name="T45" fmla="*/ 816 h 877"/>
                <a:gd name="T46" fmla="*/ 2222 w 2519"/>
                <a:gd name="T47" fmla="*/ 712 h 877"/>
                <a:gd name="T48" fmla="*/ 2234 w 2519"/>
                <a:gd name="T49" fmla="*/ 713 h 877"/>
                <a:gd name="T50" fmla="*/ 2519 w 2519"/>
                <a:gd name="T51" fmla="*/ 565 h 877"/>
                <a:gd name="T52" fmla="*/ 2425 w 2519"/>
                <a:gd name="T53" fmla="*/ 455 h 877"/>
                <a:gd name="T54" fmla="*/ 2425 w 2519"/>
                <a:gd name="T55" fmla="*/ 455 h 877"/>
                <a:gd name="T56" fmla="*/ 2425 w 2519"/>
                <a:gd name="T57" fmla="*/ 45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19" h="877">
                  <a:moveTo>
                    <a:pt x="2425" y="455"/>
                  </a:moveTo>
                  <a:cubicBezTo>
                    <a:pt x="2481" y="420"/>
                    <a:pt x="2509" y="380"/>
                    <a:pt x="2509" y="334"/>
                  </a:cubicBezTo>
                  <a:cubicBezTo>
                    <a:pt x="2509" y="282"/>
                    <a:pt x="2473" y="237"/>
                    <a:pt x="2401" y="199"/>
                  </a:cubicBezTo>
                  <a:cubicBezTo>
                    <a:pt x="2329" y="162"/>
                    <a:pt x="2242" y="143"/>
                    <a:pt x="2140" y="143"/>
                  </a:cubicBezTo>
                  <a:cubicBezTo>
                    <a:pt x="2140" y="143"/>
                    <a:pt x="2140" y="143"/>
                    <a:pt x="2139" y="143"/>
                  </a:cubicBezTo>
                  <a:cubicBezTo>
                    <a:pt x="2068" y="80"/>
                    <a:pt x="1962" y="48"/>
                    <a:pt x="1821" y="48"/>
                  </a:cubicBezTo>
                  <a:cubicBezTo>
                    <a:pt x="1743" y="48"/>
                    <a:pt x="1672" y="60"/>
                    <a:pt x="1609" y="83"/>
                  </a:cubicBezTo>
                  <a:cubicBezTo>
                    <a:pt x="1536" y="27"/>
                    <a:pt x="1434" y="0"/>
                    <a:pt x="1304" y="0"/>
                  </a:cubicBezTo>
                  <a:cubicBezTo>
                    <a:pt x="1164" y="0"/>
                    <a:pt x="1059" y="31"/>
                    <a:pt x="987" y="93"/>
                  </a:cubicBezTo>
                  <a:cubicBezTo>
                    <a:pt x="918" y="63"/>
                    <a:pt x="839" y="48"/>
                    <a:pt x="750" y="48"/>
                  </a:cubicBezTo>
                  <a:cubicBezTo>
                    <a:pt x="575" y="48"/>
                    <a:pt x="459" y="91"/>
                    <a:pt x="401" y="177"/>
                  </a:cubicBezTo>
                  <a:cubicBezTo>
                    <a:pt x="387" y="176"/>
                    <a:pt x="374" y="176"/>
                    <a:pt x="363" y="176"/>
                  </a:cubicBezTo>
                  <a:cubicBezTo>
                    <a:pt x="173" y="176"/>
                    <a:pt x="78" y="225"/>
                    <a:pt x="78" y="324"/>
                  </a:cubicBezTo>
                  <a:cubicBezTo>
                    <a:pt x="78" y="349"/>
                    <a:pt x="90" y="374"/>
                    <a:pt x="115" y="396"/>
                  </a:cubicBezTo>
                  <a:cubicBezTo>
                    <a:pt x="38" y="434"/>
                    <a:pt x="0" y="480"/>
                    <a:pt x="0" y="535"/>
                  </a:cubicBezTo>
                  <a:cubicBezTo>
                    <a:pt x="0" y="588"/>
                    <a:pt x="35" y="633"/>
                    <a:pt x="107" y="670"/>
                  </a:cubicBezTo>
                  <a:cubicBezTo>
                    <a:pt x="179" y="708"/>
                    <a:pt x="266" y="726"/>
                    <a:pt x="368" y="726"/>
                  </a:cubicBezTo>
                  <a:cubicBezTo>
                    <a:pt x="381" y="726"/>
                    <a:pt x="395" y="726"/>
                    <a:pt x="410" y="725"/>
                  </a:cubicBezTo>
                  <a:cubicBezTo>
                    <a:pt x="483" y="785"/>
                    <a:pt x="587" y="816"/>
                    <a:pt x="724" y="816"/>
                  </a:cubicBezTo>
                  <a:cubicBezTo>
                    <a:pt x="818" y="816"/>
                    <a:pt x="901" y="799"/>
                    <a:pt x="972" y="765"/>
                  </a:cubicBezTo>
                  <a:cubicBezTo>
                    <a:pt x="1038" y="840"/>
                    <a:pt x="1149" y="877"/>
                    <a:pt x="1306" y="877"/>
                  </a:cubicBezTo>
                  <a:cubicBezTo>
                    <a:pt x="1465" y="877"/>
                    <a:pt x="1577" y="839"/>
                    <a:pt x="1642" y="764"/>
                  </a:cubicBezTo>
                  <a:cubicBezTo>
                    <a:pt x="1713" y="798"/>
                    <a:pt x="1797" y="816"/>
                    <a:pt x="1894" y="816"/>
                  </a:cubicBezTo>
                  <a:cubicBezTo>
                    <a:pt x="2044" y="816"/>
                    <a:pt x="2153" y="781"/>
                    <a:pt x="2222" y="712"/>
                  </a:cubicBezTo>
                  <a:cubicBezTo>
                    <a:pt x="2230" y="713"/>
                    <a:pt x="2234" y="713"/>
                    <a:pt x="2234" y="713"/>
                  </a:cubicBezTo>
                  <a:cubicBezTo>
                    <a:pt x="2424" y="713"/>
                    <a:pt x="2519" y="663"/>
                    <a:pt x="2519" y="565"/>
                  </a:cubicBezTo>
                  <a:cubicBezTo>
                    <a:pt x="2519" y="521"/>
                    <a:pt x="2488" y="485"/>
                    <a:pt x="2425" y="455"/>
                  </a:cubicBezTo>
                  <a:lnTo>
                    <a:pt x="2425" y="455"/>
                  </a:lnTo>
                  <a:lnTo>
                    <a:pt x="2425" y="455"/>
                  </a:lnTo>
                  <a:close/>
                </a:path>
              </a:pathLst>
            </a:custGeom>
            <a:solidFill>
              <a:srgbClr val="C0C0C0"/>
            </a:solidFill>
            <a:ln w="6399">
              <a:solidFill>
                <a:srgbClr val="666666"/>
              </a:solidFill>
              <a:round/>
              <a:headEnd/>
              <a:tailEnd/>
            </a:ln>
            <a:effectLst>
              <a:outerShdw dist="38100" dir="2700000" rotWithShape="0">
                <a:srgbClr val="000000">
                  <a:alpha val="39999"/>
                </a:srgbClr>
              </a:outerShdw>
            </a:effectLst>
          </p:spPr>
          <p:txBody>
            <a:bodyPr/>
            <a:lstStyle/>
            <a:p>
              <a:endParaRPr lang="ja-JP" altLang="en-US"/>
            </a:p>
          </p:txBody>
        </p:sp>
        <p:sp>
          <p:nvSpPr>
            <p:cNvPr id="329" name="Freeform 313"/>
            <p:cNvSpPr>
              <a:spLocks/>
            </p:cNvSpPr>
            <p:nvPr/>
          </p:nvSpPr>
          <p:spPr bwMode="auto">
            <a:xfrm>
              <a:off x="2448" y="2359"/>
              <a:ext cx="28" cy="60"/>
            </a:xfrm>
            <a:custGeom>
              <a:avLst/>
              <a:gdLst>
                <a:gd name="T0" fmla="*/ 54 w 54"/>
                <a:gd name="T1" fmla="*/ 118 h 118"/>
                <a:gd name="T2" fmla="*/ 0 w 54"/>
                <a:gd name="T3" fmla="*/ 17 h 118"/>
                <a:gd name="T4" fmla="*/ 1 w 54"/>
                <a:gd name="T5" fmla="*/ 0 h 118"/>
              </a:gdLst>
              <a:ahLst/>
              <a:cxnLst>
                <a:cxn ang="0">
                  <a:pos x="T0" y="T1"/>
                </a:cxn>
                <a:cxn ang="0">
                  <a:pos x="T2" y="T3"/>
                </a:cxn>
                <a:cxn ang="0">
                  <a:pos x="T4" y="T5"/>
                </a:cxn>
              </a:cxnLst>
              <a:rect l="0" t="0" r="r" b="b"/>
              <a:pathLst>
                <a:path w="54" h="118">
                  <a:moveTo>
                    <a:pt x="54" y="118"/>
                  </a:moveTo>
                  <a:cubicBezTo>
                    <a:pt x="18" y="87"/>
                    <a:pt x="0" y="53"/>
                    <a:pt x="0" y="17"/>
                  </a:cubicBezTo>
                  <a:cubicBezTo>
                    <a:pt x="0" y="11"/>
                    <a:pt x="0" y="5"/>
                    <a:pt x="1" y="0"/>
                  </a:cubicBezTo>
                </a:path>
              </a:pathLst>
            </a:custGeom>
            <a:solidFill>
              <a:srgbClr val="C0C0C0"/>
            </a:solidFill>
            <a:ln w="6399">
              <a:solidFill>
                <a:srgbClr val="666666"/>
              </a:solidFill>
              <a:round/>
              <a:headEnd/>
              <a:tailEnd/>
            </a:ln>
            <a:effectLst>
              <a:outerShdw dist="38100" dir="2700000" rotWithShape="0">
                <a:srgbClr val="000000">
                  <a:alpha val="39999"/>
                </a:srgbClr>
              </a:outerShdw>
            </a:effectLst>
          </p:spPr>
          <p:txBody>
            <a:bodyPr/>
            <a:lstStyle/>
            <a:p>
              <a:endParaRPr lang="ja-JP" altLang="en-US"/>
            </a:p>
          </p:txBody>
        </p:sp>
        <p:sp>
          <p:nvSpPr>
            <p:cNvPr id="330" name="Freeform 315"/>
            <p:cNvSpPr>
              <a:spLocks/>
            </p:cNvSpPr>
            <p:nvPr/>
          </p:nvSpPr>
          <p:spPr bwMode="auto">
            <a:xfrm>
              <a:off x="3057" y="2410"/>
              <a:ext cx="45" cy="31"/>
            </a:xfrm>
            <a:custGeom>
              <a:avLst/>
              <a:gdLst>
                <a:gd name="T0" fmla="*/ 89 w 89"/>
                <a:gd name="T1" fmla="*/ 60 h 60"/>
                <a:gd name="T2" fmla="*/ 0 w 89"/>
                <a:gd name="T3" fmla="*/ 0 h 60"/>
              </a:gdLst>
              <a:ahLst/>
              <a:cxnLst>
                <a:cxn ang="0">
                  <a:pos x="T0" y="T1"/>
                </a:cxn>
                <a:cxn ang="0">
                  <a:pos x="T2" y="T3"/>
                </a:cxn>
              </a:cxnLst>
              <a:rect l="0" t="0" r="r" b="b"/>
              <a:pathLst>
                <a:path w="89" h="60">
                  <a:moveTo>
                    <a:pt x="89" y="60"/>
                  </a:moveTo>
                  <a:cubicBezTo>
                    <a:pt x="51" y="43"/>
                    <a:pt x="21" y="23"/>
                    <a:pt x="0" y="0"/>
                  </a:cubicBezTo>
                </a:path>
              </a:pathLst>
            </a:custGeom>
            <a:solidFill>
              <a:srgbClr val="C0C0C0"/>
            </a:solidFill>
            <a:ln w="6399">
              <a:solidFill>
                <a:srgbClr val="666666"/>
              </a:solidFill>
              <a:round/>
              <a:headEnd/>
              <a:tailEnd/>
            </a:ln>
            <a:effectLst>
              <a:outerShdw dist="38100" dir="2700000" rotWithShape="0">
                <a:srgbClr val="000000">
                  <a:alpha val="39999"/>
                </a:srgbClr>
              </a:outerShdw>
            </a:effectLst>
          </p:spPr>
          <p:txBody>
            <a:bodyPr/>
            <a:lstStyle/>
            <a:p>
              <a:endParaRPr lang="ja-JP" altLang="en-US"/>
            </a:p>
          </p:txBody>
        </p:sp>
        <p:sp>
          <p:nvSpPr>
            <p:cNvPr id="331" name="Freeform 317"/>
            <p:cNvSpPr>
              <a:spLocks/>
            </p:cNvSpPr>
            <p:nvPr/>
          </p:nvSpPr>
          <p:spPr bwMode="auto">
            <a:xfrm>
              <a:off x="2647" y="2078"/>
              <a:ext cx="178" cy="70"/>
            </a:xfrm>
            <a:custGeom>
              <a:avLst/>
              <a:gdLst>
                <a:gd name="T0" fmla="*/ 0 w 354"/>
                <a:gd name="T1" fmla="*/ 0 h 138"/>
                <a:gd name="T2" fmla="*/ 354 w 354"/>
                <a:gd name="T3" fmla="*/ 138 h 138"/>
              </a:gdLst>
              <a:ahLst/>
              <a:cxnLst>
                <a:cxn ang="0">
                  <a:pos x="T0" y="T1"/>
                </a:cxn>
                <a:cxn ang="0">
                  <a:pos x="T2" y="T3"/>
                </a:cxn>
              </a:cxnLst>
              <a:rect l="0" t="0" r="r" b="b"/>
              <a:pathLst>
                <a:path w="354" h="138">
                  <a:moveTo>
                    <a:pt x="0" y="0"/>
                  </a:moveTo>
                  <a:cubicBezTo>
                    <a:pt x="185" y="0"/>
                    <a:pt x="303" y="46"/>
                    <a:pt x="354" y="138"/>
                  </a:cubicBezTo>
                </a:path>
              </a:pathLst>
            </a:custGeom>
            <a:solidFill>
              <a:srgbClr val="C0C0C0"/>
            </a:solidFill>
            <a:ln w="6399">
              <a:solidFill>
                <a:srgbClr val="666666"/>
              </a:solidFill>
              <a:round/>
              <a:headEnd/>
              <a:tailEnd/>
            </a:ln>
            <a:effectLst>
              <a:outerShdw dist="38100" dir="2700000" rotWithShape="0">
                <a:srgbClr val="000000">
                  <a:alpha val="39999"/>
                </a:srgbClr>
              </a:outerShdw>
            </a:effectLst>
          </p:spPr>
          <p:txBody>
            <a:bodyPr/>
            <a:lstStyle/>
            <a:p>
              <a:endParaRPr lang="ja-JP" altLang="en-US"/>
            </a:p>
          </p:txBody>
        </p:sp>
        <p:sp>
          <p:nvSpPr>
            <p:cNvPr id="332" name="Freeform 319"/>
            <p:cNvSpPr>
              <a:spLocks/>
            </p:cNvSpPr>
            <p:nvPr/>
          </p:nvSpPr>
          <p:spPr bwMode="auto">
            <a:xfrm>
              <a:off x="3411" y="2283"/>
              <a:ext cx="80" cy="29"/>
            </a:xfrm>
            <a:custGeom>
              <a:avLst/>
              <a:gdLst>
                <a:gd name="T0" fmla="*/ 159 w 159"/>
                <a:gd name="T1" fmla="*/ 0 h 58"/>
                <a:gd name="T2" fmla="*/ 0 w 159"/>
                <a:gd name="T3" fmla="*/ 58 h 58"/>
              </a:gdLst>
              <a:ahLst/>
              <a:cxnLst>
                <a:cxn ang="0">
                  <a:pos x="T0" y="T1"/>
                </a:cxn>
                <a:cxn ang="0">
                  <a:pos x="T2" y="T3"/>
                </a:cxn>
              </a:cxnLst>
              <a:rect l="0" t="0" r="r" b="b"/>
              <a:pathLst>
                <a:path w="159" h="58">
                  <a:moveTo>
                    <a:pt x="159" y="0"/>
                  </a:moveTo>
                  <a:cubicBezTo>
                    <a:pt x="116" y="27"/>
                    <a:pt x="63" y="46"/>
                    <a:pt x="0" y="58"/>
                  </a:cubicBezTo>
                </a:path>
              </a:pathLst>
            </a:custGeom>
            <a:solidFill>
              <a:srgbClr val="C0C0C0"/>
            </a:solidFill>
            <a:ln w="6399">
              <a:solidFill>
                <a:srgbClr val="666666"/>
              </a:solidFill>
              <a:round/>
              <a:headEnd/>
              <a:tailEnd/>
            </a:ln>
            <a:effectLst>
              <a:outerShdw dist="38100" dir="2700000" rotWithShape="0">
                <a:srgbClr val="000000">
                  <a:alpha val="39999"/>
                </a:srgbClr>
              </a:outerShdw>
            </a:effectLst>
          </p:spPr>
          <p:txBody>
            <a:bodyPr/>
            <a:lstStyle/>
            <a:p>
              <a:endParaRPr lang="ja-JP" altLang="en-US"/>
            </a:p>
          </p:txBody>
        </p:sp>
      </p:grpSp>
      <p:sp>
        <p:nvSpPr>
          <p:cNvPr id="333" name="Freeform 310"/>
          <p:cNvSpPr>
            <a:spLocks/>
          </p:cNvSpPr>
          <p:nvPr/>
        </p:nvSpPr>
        <p:spPr bwMode="auto">
          <a:xfrm>
            <a:off x="4064198" y="3483165"/>
            <a:ext cx="2014537" cy="701675"/>
          </a:xfrm>
          <a:custGeom>
            <a:avLst/>
            <a:gdLst>
              <a:gd name="T0" fmla="*/ 2425 w 2519"/>
              <a:gd name="T1" fmla="*/ 455 h 877"/>
              <a:gd name="T2" fmla="*/ 2509 w 2519"/>
              <a:gd name="T3" fmla="*/ 334 h 877"/>
              <a:gd name="T4" fmla="*/ 2401 w 2519"/>
              <a:gd name="T5" fmla="*/ 199 h 877"/>
              <a:gd name="T6" fmla="*/ 2140 w 2519"/>
              <a:gd name="T7" fmla="*/ 143 h 877"/>
              <a:gd name="T8" fmla="*/ 2139 w 2519"/>
              <a:gd name="T9" fmla="*/ 143 h 877"/>
              <a:gd name="T10" fmla="*/ 1821 w 2519"/>
              <a:gd name="T11" fmla="*/ 48 h 877"/>
              <a:gd name="T12" fmla="*/ 1609 w 2519"/>
              <a:gd name="T13" fmla="*/ 83 h 877"/>
              <a:gd name="T14" fmla="*/ 1304 w 2519"/>
              <a:gd name="T15" fmla="*/ 0 h 877"/>
              <a:gd name="T16" fmla="*/ 987 w 2519"/>
              <a:gd name="T17" fmla="*/ 93 h 877"/>
              <a:gd name="T18" fmla="*/ 750 w 2519"/>
              <a:gd name="T19" fmla="*/ 48 h 877"/>
              <a:gd name="T20" fmla="*/ 401 w 2519"/>
              <a:gd name="T21" fmla="*/ 177 h 877"/>
              <a:gd name="T22" fmla="*/ 363 w 2519"/>
              <a:gd name="T23" fmla="*/ 176 h 877"/>
              <a:gd name="T24" fmla="*/ 78 w 2519"/>
              <a:gd name="T25" fmla="*/ 324 h 877"/>
              <a:gd name="T26" fmla="*/ 115 w 2519"/>
              <a:gd name="T27" fmla="*/ 396 h 877"/>
              <a:gd name="T28" fmla="*/ 0 w 2519"/>
              <a:gd name="T29" fmla="*/ 535 h 877"/>
              <a:gd name="T30" fmla="*/ 107 w 2519"/>
              <a:gd name="T31" fmla="*/ 670 h 877"/>
              <a:gd name="T32" fmla="*/ 368 w 2519"/>
              <a:gd name="T33" fmla="*/ 726 h 877"/>
              <a:gd name="T34" fmla="*/ 410 w 2519"/>
              <a:gd name="T35" fmla="*/ 725 h 877"/>
              <a:gd name="T36" fmla="*/ 724 w 2519"/>
              <a:gd name="T37" fmla="*/ 816 h 877"/>
              <a:gd name="T38" fmla="*/ 972 w 2519"/>
              <a:gd name="T39" fmla="*/ 765 h 877"/>
              <a:gd name="T40" fmla="*/ 1306 w 2519"/>
              <a:gd name="T41" fmla="*/ 877 h 877"/>
              <a:gd name="T42" fmla="*/ 1642 w 2519"/>
              <a:gd name="T43" fmla="*/ 764 h 877"/>
              <a:gd name="T44" fmla="*/ 1894 w 2519"/>
              <a:gd name="T45" fmla="*/ 816 h 877"/>
              <a:gd name="T46" fmla="*/ 2222 w 2519"/>
              <a:gd name="T47" fmla="*/ 712 h 877"/>
              <a:gd name="T48" fmla="*/ 2234 w 2519"/>
              <a:gd name="T49" fmla="*/ 713 h 877"/>
              <a:gd name="T50" fmla="*/ 2519 w 2519"/>
              <a:gd name="T51" fmla="*/ 565 h 877"/>
              <a:gd name="T52" fmla="*/ 2425 w 2519"/>
              <a:gd name="T53" fmla="*/ 455 h 877"/>
              <a:gd name="T54" fmla="*/ 2425 w 2519"/>
              <a:gd name="T55" fmla="*/ 455 h 877"/>
              <a:gd name="T56" fmla="*/ 2425 w 2519"/>
              <a:gd name="T57" fmla="*/ 45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19" h="877">
                <a:moveTo>
                  <a:pt x="2425" y="455"/>
                </a:moveTo>
                <a:cubicBezTo>
                  <a:pt x="2481" y="420"/>
                  <a:pt x="2509" y="380"/>
                  <a:pt x="2509" y="334"/>
                </a:cubicBezTo>
                <a:cubicBezTo>
                  <a:pt x="2509" y="282"/>
                  <a:pt x="2473" y="237"/>
                  <a:pt x="2401" y="199"/>
                </a:cubicBezTo>
                <a:cubicBezTo>
                  <a:pt x="2329" y="162"/>
                  <a:pt x="2242" y="143"/>
                  <a:pt x="2140" y="143"/>
                </a:cubicBezTo>
                <a:cubicBezTo>
                  <a:pt x="2140" y="143"/>
                  <a:pt x="2140" y="143"/>
                  <a:pt x="2139" y="143"/>
                </a:cubicBezTo>
                <a:cubicBezTo>
                  <a:pt x="2068" y="80"/>
                  <a:pt x="1962" y="48"/>
                  <a:pt x="1821" y="48"/>
                </a:cubicBezTo>
                <a:cubicBezTo>
                  <a:pt x="1743" y="48"/>
                  <a:pt x="1672" y="60"/>
                  <a:pt x="1609" y="83"/>
                </a:cubicBezTo>
                <a:cubicBezTo>
                  <a:pt x="1536" y="27"/>
                  <a:pt x="1434" y="0"/>
                  <a:pt x="1304" y="0"/>
                </a:cubicBezTo>
                <a:cubicBezTo>
                  <a:pt x="1164" y="0"/>
                  <a:pt x="1059" y="31"/>
                  <a:pt x="987" y="93"/>
                </a:cubicBezTo>
                <a:cubicBezTo>
                  <a:pt x="918" y="63"/>
                  <a:pt x="839" y="48"/>
                  <a:pt x="750" y="48"/>
                </a:cubicBezTo>
                <a:cubicBezTo>
                  <a:pt x="575" y="48"/>
                  <a:pt x="459" y="91"/>
                  <a:pt x="401" y="177"/>
                </a:cubicBezTo>
                <a:cubicBezTo>
                  <a:pt x="387" y="176"/>
                  <a:pt x="374" y="176"/>
                  <a:pt x="363" y="176"/>
                </a:cubicBezTo>
                <a:cubicBezTo>
                  <a:pt x="173" y="176"/>
                  <a:pt x="78" y="225"/>
                  <a:pt x="78" y="324"/>
                </a:cubicBezTo>
                <a:cubicBezTo>
                  <a:pt x="78" y="349"/>
                  <a:pt x="90" y="374"/>
                  <a:pt x="115" y="396"/>
                </a:cubicBezTo>
                <a:cubicBezTo>
                  <a:pt x="38" y="434"/>
                  <a:pt x="0" y="480"/>
                  <a:pt x="0" y="535"/>
                </a:cubicBezTo>
                <a:cubicBezTo>
                  <a:pt x="0" y="588"/>
                  <a:pt x="35" y="633"/>
                  <a:pt x="107" y="670"/>
                </a:cubicBezTo>
                <a:cubicBezTo>
                  <a:pt x="179" y="708"/>
                  <a:pt x="266" y="726"/>
                  <a:pt x="368" y="726"/>
                </a:cubicBezTo>
                <a:cubicBezTo>
                  <a:pt x="381" y="726"/>
                  <a:pt x="395" y="726"/>
                  <a:pt x="410" y="725"/>
                </a:cubicBezTo>
                <a:cubicBezTo>
                  <a:pt x="483" y="785"/>
                  <a:pt x="587" y="816"/>
                  <a:pt x="724" y="816"/>
                </a:cubicBezTo>
                <a:cubicBezTo>
                  <a:pt x="818" y="816"/>
                  <a:pt x="901" y="799"/>
                  <a:pt x="972" y="765"/>
                </a:cubicBezTo>
                <a:cubicBezTo>
                  <a:pt x="1038" y="840"/>
                  <a:pt x="1149" y="877"/>
                  <a:pt x="1306" y="877"/>
                </a:cubicBezTo>
                <a:cubicBezTo>
                  <a:pt x="1465" y="877"/>
                  <a:pt x="1577" y="839"/>
                  <a:pt x="1642" y="764"/>
                </a:cubicBezTo>
                <a:cubicBezTo>
                  <a:pt x="1713" y="798"/>
                  <a:pt x="1797" y="816"/>
                  <a:pt x="1894" y="816"/>
                </a:cubicBezTo>
                <a:cubicBezTo>
                  <a:pt x="2044" y="816"/>
                  <a:pt x="2153" y="781"/>
                  <a:pt x="2222" y="712"/>
                </a:cubicBezTo>
                <a:cubicBezTo>
                  <a:pt x="2230" y="713"/>
                  <a:pt x="2234" y="713"/>
                  <a:pt x="2234" y="713"/>
                </a:cubicBezTo>
                <a:cubicBezTo>
                  <a:pt x="2424" y="713"/>
                  <a:pt x="2519" y="663"/>
                  <a:pt x="2519" y="565"/>
                </a:cubicBezTo>
                <a:cubicBezTo>
                  <a:pt x="2519" y="521"/>
                  <a:pt x="2488" y="485"/>
                  <a:pt x="2425" y="455"/>
                </a:cubicBezTo>
                <a:lnTo>
                  <a:pt x="2425" y="455"/>
                </a:lnTo>
                <a:lnTo>
                  <a:pt x="2425" y="455"/>
                </a:lnTo>
                <a:close/>
              </a:path>
            </a:pathLst>
          </a:custGeom>
          <a:gradFill rotWithShape="0">
            <a:gsLst>
              <a:gs pos="0">
                <a:srgbClr val="FFFFFF"/>
              </a:gs>
              <a:gs pos="100000">
                <a:srgbClr val="999999"/>
              </a:gs>
            </a:gsLst>
            <a:lin ang="5400000"/>
          </a:gradFill>
          <a:ln w="6399">
            <a:solidFill>
              <a:srgbClr val="6666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4" name="Freeform 312"/>
          <p:cNvSpPr>
            <a:spLocks/>
          </p:cNvSpPr>
          <p:nvPr/>
        </p:nvSpPr>
        <p:spPr bwMode="auto">
          <a:xfrm>
            <a:off x="4348360" y="3968940"/>
            <a:ext cx="44450" cy="95250"/>
          </a:xfrm>
          <a:custGeom>
            <a:avLst/>
            <a:gdLst>
              <a:gd name="T0" fmla="*/ 54 w 54"/>
              <a:gd name="T1" fmla="*/ 118 h 118"/>
              <a:gd name="T2" fmla="*/ 0 w 54"/>
              <a:gd name="T3" fmla="*/ 17 h 118"/>
              <a:gd name="T4" fmla="*/ 1 w 54"/>
              <a:gd name="T5" fmla="*/ 0 h 118"/>
            </a:gdLst>
            <a:ahLst/>
            <a:cxnLst>
              <a:cxn ang="0">
                <a:pos x="T0" y="T1"/>
              </a:cxn>
              <a:cxn ang="0">
                <a:pos x="T2" y="T3"/>
              </a:cxn>
              <a:cxn ang="0">
                <a:pos x="T4" y="T5"/>
              </a:cxn>
            </a:cxnLst>
            <a:rect l="0" t="0" r="r" b="b"/>
            <a:pathLst>
              <a:path w="54" h="118">
                <a:moveTo>
                  <a:pt x="54" y="118"/>
                </a:moveTo>
                <a:cubicBezTo>
                  <a:pt x="18" y="87"/>
                  <a:pt x="0" y="53"/>
                  <a:pt x="0" y="17"/>
                </a:cubicBezTo>
                <a:cubicBezTo>
                  <a:pt x="0" y="11"/>
                  <a:pt x="0" y="5"/>
                  <a:pt x="1" y="0"/>
                </a:cubicBezTo>
              </a:path>
            </a:pathLst>
          </a:custGeom>
          <a:gradFill rotWithShape="0">
            <a:gsLst>
              <a:gs pos="0">
                <a:srgbClr val="FFFFFF"/>
              </a:gs>
              <a:gs pos="100000">
                <a:srgbClr val="999999"/>
              </a:gs>
            </a:gsLst>
            <a:lin ang="5400000"/>
          </a:gradFill>
          <a:ln w="6399">
            <a:solidFill>
              <a:srgbClr val="6666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5" name="Freeform 314"/>
          <p:cNvSpPr>
            <a:spLocks/>
          </p:cNvSpPr>
          <p:nvPr/>
        </p:nvSpPr>
        <p:spPr bwMode="auto">
          <a:xfrm>
            <a:off x="5315148" y="4049902"/>
            <a:ext cx="71437" cy="49213"/>
          </a:xfrm>
          <a:custGeom>
            <a:avLst/>
            <a:gdLst>
              <a:gd name="T0" fmla="*/ 89 w 89"/>
              <a:gd name="T1" fmla="*/ 60 h 60"/>
              <a:gd name="T2" fmla="*/ 0 w 89"/>
              <a:gd name="T3" fmla="*/ 0 h 60"/>
            </a:gdLst>
            <a:ahLst/>
            <a:cxnLst>
              <a:cxn ang="0">
                <a:pos x="T0" y="T1"/>
              </a:cxn>
              <a:cxn ang="0">
                <a:pos x="T2" y="T3"/>
              </a:cxn>
            </a:cxnLst>
            <a:rect l="0" t="0" r="r" b="b"/>
            <a:pathLst>
              <a:path w="89" h="60">
                <a:moveTo>
                  <a:pt x="89" y="60"/>
                </a:moveTo>
                <a:cubicBezTo>
                  <a:pt x="51" y="43"/>
                  <a:pt x="21" y="23"/>
                  <a:pt x="0" y="0"/>
                </a:cubicBezTo>
              </a:path>
            </a:pathLst>
          </a:custGeom>
          <a:gradFill rotWithShape="0">
            <a:gsLst>
              <a:gs pos="0">
                <a:srgbClr val="FFFFFF"/>
              </a:gs>
              <a:gs pos="100000">
                <a:srgbClr val="999999"/>
              </a:gs>
            </a:gsLst>
            <a:lin ang="5400000"/>
          </a:gradFill>
          <a:ln w="6399">
            <a:solidFill>
              <a:srgbClr val="6666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6" name="Freeform 316"/>
          <p:cNvSpPr>
            <a:spLocks/>
          </p:cNvSpPr>
          <p:nvPr/>
        </p:nvSpPr>
        <p:spPr bwMode="auto">
          <a:xfrm>
            <a:off x="4664273" y="3522852"/>
            <a:ext cx="282575" cy="111125"/>
          </a:xfrm>
          <a:custGeom>
            <a:avLst/>
            <a:gdLst>
              <a:gd name="T0" fmla="*/ 0 w 354"/>
              <a:gd name="T1" fmla="*/ 0 h 138"/>
              <a:gd name="T2" fmla="*/ 354 w 354"/>
              <a:gd name="T3" fmla="*/ 138 h 138"/>
            </a:gdLst>
            <a:ahLst/>
            <a:cxnLst>
              <a:cxn ang="0">
                <a:pos x="T0" y="T1"/>
              </a:cxn>
              <a:cxn ang="0">
                <a:pos x="T2" y="T3"/>
              </a:cxn>
            </a:cxnLst>
            <a:rect l="0" t="0" r="r" b="b"/>
            <a:pathLst>
              <a:path w="354" h="138">
                <a:moveTo>
                  <a:pt x="0" y="0"/>
                </a:moveTo>
                <a:cubicBezTo>
                  <a:pt x="185" y="0"/>
                  <a:pt x="303" y="46"/>
                  <a:pt x="354" y="138"/>
                </a:cubicBezTo>
              </a:path>
            </a:pathLst>
          </a:custGeom>
          <a:gradFill rotWithShape="0">
            <a:gsLst>
              <a:gs pos="0">
                <a:srgbClr val="FFFFFF"/>
              </a:gs>
              <a:gs pos="100000">
                <a:srgbClr val="999999"/>
              </a:gs>
            </a:gsLst>
            <a:lin ang="5400000"/>
          </a:gradFill>
          <a:ln w="6399">
            <a:solidFill>
              <a:srgbClr val="6666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7" name="Freeform 318"/>
          <p:cNvSpPr>
            <a:spLocks/>
          </p:cNvSpPr>
          <p:nvPr/>
        </p:nvSpPr>
        <p:spPr bwMode="auto">
          <a:xfrm>
            <a:off x="5877123" y="3848290"/>
            <a:ext cx="127000" cy="46037"/>
          </a:xfrm>
          <a:custGeom>
            <a:avLst/>
            <a:gdLst>
              <a:gd name="T0" fmla="*/ 159 w 159"/>
              <a:gd name="T1" fmla="*/ 0 h 58"/>
              <a:gd name="T2" fmla="*/ 0 w 159"/>
              <a:gd name="T3" fmla="*/ 58 h 58"/>
            </a:gdLst>
            <a:ahLst/>
            <a:cxnLst>
              <a:cxn ang="0">
                <a:pos x="T0" y="T1"/>
              </a:cxn>
              <a:cxn ang="0">
                <a:pos x="T2" y="T3"/>
              </a:cxn>
            </a:cxnLst>
            <a:rect l="0" t="0" r="r" b="b"/>
            <a:pathLst>
              <a:path w="159" h="58">
                <a:moveTo>
                  <a:pt x="159" y="0"/>
                </a:moveTo>
                <a:cubicBezTo>
                  <a:pt x="116" y="27"/>
                  <a:pt x="63" y="46"/>
                  <a:pt x="0" y="58"/>
                </a:cubicBezTo>
              </a:path>
            </a:pathLst>
          </a:custGeom>
          <a:gradFill rotWithShape="0">
            <a:gsLst>
              <a:gs pos="0">
                <a:srgbClr val="FFFFFF"/>
              </a:gs>
              <a:gs pos="100000">
                <a:srgbClr val="999999"/>
              </a:gs>
            </a:gsLst>
            <a:lin ang="5400000"/>
          </a:gradFill>
          <a:ln w="6399">
            <a:solidFill>
              <a:srgbClr val="6666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 name="Text Box 320"/>
          <p:cNvSpPr txBox="1">
            <a:spLocks noChangeArrowheads="1"/>
          </p:cNvSpPr>
          <p:nvPr/>
        </p:nvSpPr>
        <p:spPr bwMode="auto">
          <a:xfrm>
            <a:off x="4346773" y="3621277"/>
            <a:ext cx="1493837"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r>
              <a:rPr lang="ja-JP" altLang="en-US" sz="1000">
                <a:solidFill>
                  <a:srgbClr val="000000"/>
                </a:solidFill>
                <a:ea typeface="ＭＳ Ｐゴシック" panose="020B0600070205080204" pitchFamily="50" charset="-128"/>
              </a:rPr>
              <a:t>インターネット</a:t>
            </a:r>
          </a:p>
        </p:txBody>
      </p:sp>
      <p:grpSp>
        <p:nvGrpSpPr>
          <p:cNvPr id="339" name="Group -1024"/>
          <p:cNvGrpSpPr>
            <a:grpSpLocks/>
          </p:cNvGrpSpPr>
          <p:nvPr/>
        </p:nvGrpSpPr>
        <p:grpSpPr bwMode="auto">
          <a:xfrm>
            <a:off x="4018160" y="2598927"/>
            <a:ext cx="1155700" cy="254000"/>
            <a:chOff x="2240" y="1496"/>
            <a:chExt cx="728" cy="160"/>
          </a:xfrm>
        </p:grpSpPr>
        <p:sp>
          <p:nvSpPr>
            <p:cNvPr id="340" name="Freeform 323"/>
            <p:cNvSpPr>
              <a:spLocks/>
            </p:cNvSpPr>
            <p:nvPr/>
          </p:nvSpPr>
          <p:spPr bwMode="auto">
            <a:xfrm>
              <a:off x="2245" y="1501"/>
              <a:ext cx="717" cy="147"/>
            </a:xfrm>
            <a:custGeom>
              <a:avLst/>
              <a:gdLst>
                <a:gd name="T0" fmla="*/ 1424 w 1424"/>
                <a:gd name="T1" fmla="*/ 291 h 291"/>
                <a:gd name="T2" fmla="*/ 0 w 1424"/>
                <a:gd name="T3" fmla="*/ 291 h 291"/>
                <a:gd name="T4" fmla="*/ 0 w 1424"/>
                <a:gd name="T5" fmla="*/ 0 h 291"/>
                <a:gd name="T6" fmla="*/ 1424 w 1424"/>
                <a:gd name="T7" fmla="*/ 0 h 291"/>
                <a:gd name="T8" fmla="*/ 1424 w 1424"/>
                <a:gd name="T9" fmla="*/ 291 h 291"/>
                <a:gd name="T10" fmla="*/ 1424 w 1424"/>
                <a:gd name="T11" fmla="*/ 291 h 291"/>
              </a:gdLst>
              <a:ahLst/>
              <a:cxnLst>
                <a:cxn ang="0">
                  <a:pos x="T0" y="T1"/>
                </a:cxn>
                <a:cxn ang="0">
                  <a:pos x="T2" y="T3"/>
                </a:cxn>
                <a:cxn ang="0">
                  <a:pos x="T4" y="T5"/>
                </a:cxn>
                <a:cxn ang="0">
                  <a:pos x="T6" y="T7"/>
                </a:cxn>
                <a:cxn ang="0">
                  <a:pos x="T8" y="T9"/>
                </a:cxn>
                <a:cxn ang="0">
                  <a:pos x="T10" y="T11"/>
                </a:cxn>
              </a:cxnLst>
              <a:rect l="0" t="0" r="r" b="b"/>
              <a:pathLst>
                <a:path w="1424" h="291">
                  <a:moveTo>
                    <a:pt x="1424" y="291"/>
                  </a:moveTo>
                  <a:lnTo>
                    <a:pt x="0" y="291"/>
                  </a:lnTo>
                  <a:lnTo>
                    <a:pt x="0" y="0"/>
                  </a:lnTo>
                  <a:lnTo>
                    <a:pt x="1424" y="0"/>
                  </a:lnTo>
                  <a:lnTo>
                    <a:pt x="1424" y="291"/>
                  </a:lnTo>
                  <a:lnTo>
                    <a:pt x="1424" y="291"/>
                  </a:lnTo>
                  <a:close/>
                </a:path>
              </a:pathLst>
            </a:custGeom>
            <a:solidFill>
              <a:srgbClr val="C0C0C0"/>
            </a:solidFill>
            <a:ln w="12798">
              <a:solidFill>
                <a:srgbClr val="FFFFFF"/>
              </a:solidFill>
              <a:round/>
              <a:headEnd/>
              <a:tailEnd/>
            </a:ln>
            <a:effectLst>
              <a:outerShdw dist="38100" dir="2700000" rotWithShape="0">
                <a:srgbClr val="000000">
                  <a:alpha val="39999"/>
                </a:srgbClr>
              </a:outerShdw>
            </a:effectLst>
          </p:spPr>
          <p:txBody>
            <a:bodyPr/>
            <a:lstStyle/>
            <a:p>
              <a:endParaRPr lang="ja-JP" altLang="en-US"/>
            </a:p>
          </p:txBody>
        </p:sp>
      </p:grpSp>
      <p:sp>
        <p:nvSpPr>
          <p:cNvPr id="341" name="Freeform 322"/>
          <p:cNvSpPr>
            <a:spLocks/>
          </p:cNvSpPr>
          <p:nvPr/>
        </p:nvSpPr>
        <p:spPr bwMode="auto">
          <a:xfrm>
            <a:off x="4026098" y="2606865"/>
            <a:ext cx="1138237" cy="233362"/>
          </a:xfrm>
          <a:custGeom>
            <a:avLst/>
            <a:gdLst>
              <a:gd name="T0" fmla="*/ 1424 w 1424"/>
              <a:gd name="T1" fmla="*/ 291 h 291"/>
              <a:gd name="T2" fmla="*/ 0 w 1424"/>
              <a:gd name="T3" fmla="*/ 291 h 291"/>
              <a:gd name="T4" fmla="*/ 0 w 1424"/>
              <a:gd name="T5" fmla="*/ 0 h 291"/>
              <a:gd name="T6" fmla="*/ 1424 w 1424"/>
              <a:gd name="T7" fmla="*/ 0 h 291"/>
              <a:gd name="T8" fmla="*/ 1424 w 1424"/>
              <a:gd name="T9" fmla="*/ 291 h 291"/>
              <a:gd name="T10" fmla="*/ 1424 w 1424"/>
              <a:gd name="T11" fmla="*/ 291 h 291"/>
            </a:gdLst>
            <a:ahLst/>
            <a:cxnLst>
              <a:cxn ang="0">
                <a:pos x="T0" y="T1"/>
              </a:cxn>
              <a:cxn ang="0">
                <a:pos x="T2" y="T3"/>
              </a:cxn>
              <a:cxn ang="0">
                <a:pos x="T4" y="T5"/>
              </a:cxn>
              <a:cxn ang="0">
                <a:pos x="T6" y="T7"/>
              </a:cxn>
              <a:cxn ang="0">
                <a:pos x="T8" y="T9"/>
              </a:cxn>
              <a:cxn ang="0">
                <a:pos x="T10" y="T11"/>
              </a:cxn>
            </a:cxnLst>
            <a:rect l="0" t="0" r="r" b="b"/>
            <a:pathLst>
              <a:path w="1424" h="291">
                <a:moveTo>
                  <a:pt x="1424" y="291"/>
                </a:moveTo>
                <a:lnTo>
                  <a:pt x="0" y="291"/>
                </a:lnTo>
                <a:lnTo>
                  <a:pt x="0" y="0"/>
                </a:lnTo>
                <a:lnTo>
                  <a:pt x="1424" y="0"/>
                </a:lnTo>
                <a:lnTo>
                  <a:pt x="1424" y="291"/>
                </a:lnTo>
                <a:lnTo>
                  <a:pt x="1424" y="291"/>
                </a:lnTo>
                <a:close/>
              </a:path>
            </a:pathLst>
          </a:custGeom>
          <a:solidFill>
            <a:srgbClr val="5389D6"/>
          </a:solidFill>
          <a:ln w="12798">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42" name="Text Box 324"/>
          <p:cNvSpPr txBox="1">
            <a:spLocks noChangeArrowheads="1"/>
          </p:cNvSpPr>
          <p:nvPr/>
        </p:nvSpPr>
        <p:spPr bwMode="auto">
          <a:xfrm>
            <a:off x="4048323" y="2611627"/>
            <a:ext cx="1093787" cy="22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r>
              <a:rPr lang="ja-JP" altLang="en-US" sz="500">
                <a:solidFill>
                  <a:srgbClr val="FFFFFF"/>
                </a:solidFill>
                <a:ea typeface="ＭＳ Ｐゴシック" panose="020B0600070205080204" pitchFamily="50" charset="-128"/>
              </a:rPr>
              <a:t>ファイアウォール</a:t>
            </a:r>
          </a:p>
        </p:txBody>
      </p:sp>
      <p:grpSp>
        <p:nvGrpSpPr>
          <p:cNvPr id="343" name="Group -1024"/>
          <p:cNvGrpSpPr>
            <a:grpSpLocks/>
          </p:cNvGrpSpPr>
          <p:nvPr/>
        </p:nvGrpSpPr>
        <p:grpSpPr bwMode="auto">
          <a:xfrm>
            <a:off x="8450460" y="1024127"/>
            <a:ext cx="1066800" cy="495300"/>
            <a:chOff x="5032" y="504"/>
            <a:chExt cx="672" cy="312"/>
          </a:xfrm>
        </p:grpSpPr>
        <p:sp>
          <p:nvSpPr>
            <p:cNvPr id="344" name="Freeform 327"/>
            <p:cNvSpPr>
              <a:spLocks noChangeArrowheads="1"/>
            </p:cNvSpPr>
            <p:nvPr/>
          </p:nvSpPr>
          <p:spPr bwMode="auto">
            <a:xfrm>
              <a:off x="5038" y="509"/>
              <a:ext cx="661" cy="366"/>
            </a:xfrm>
            <a:custGeom>
              <a:avLst/>
              <a:gdLst>
                <a:gd name="T0" fmla="*/ 1191 w 1311"/>
                <a:gd name="T1" fmla="*/ 0 h 725"/>
                <a:gd name="T2" fmla="*/ 1311 w 1311"/>
                <a:gd name="T3" fmla="*/ 120 h 725"/>
                <a:gd name="T4" fmla="*/ 1311 w 1311"/>
                <a:gd name="T5" fmla="*/ 481 h 725"/>
                <a:gd name="T6" fmla="*/ 1191 w 1311"/>
                <a:gd name="T7" fmla="*/ 601 h 725"/>
                <a:gd name="T8" fmla="*/ 273 w 1311"/>
                <a:gd name="T9" fmla="*/ 601 h 725"/>
                <a:gd name="T10" fmla="*/ 67 w 1311"/>
                <a:gd name="T11" fmla="*/ 725 h 725"/>
                <a:gd name="T12" fmla="*/ 212 w 1311"/>
                <a:gd name="T13" fmla="*/ 601 h 725"/>
                <a:gd name="T14" fmla="*/ 120 w 1311"/>
                <a:gd name="T15" fmla="*/ 601 h 725"/>
                <a:gd name="T16" fmla="*/ 0 w 1311"/>
                <a:gd name="T17" fmla="*/ 481 h 725"/>
                <a:gd name="T18" fmla="*/ 0 w 1311"/>
                <a:gd name="T19" fmla="*/ 120 h 725"/>
                <a:gd name="T20" fmla="*/ 120 w 1311"/>
                <a:gd name="T21" fmla="*/ 0 h 725"/>
                <a:gd name="T22" fmla="*/ 1191 w 1311"/>
                <a:gd name="T23" fmla="*/ 0 h 725"/>
                <a:gd name="T24" fmla="*/ 1191 w 1311"/>
                <a:gd name="T25" fmla="*/ 0 h 725"/>
                <a:gd name="T26" fmla="*/ 1191 w 1311"/>
                <a:gd name="T27"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11" h="725">
                  <a:moveTo>
                    <a:pt x="1191" y="0"/>
                  </a:moveTo>
                  <a:cubicBezTo>
                    <a:pt x="1271" y="0"/>
                    <a:pt x="1311" y="40"/>
                    <a:pt x="1311" y="120"/>
                  </a:cubicBezTo>
                  <a:lnTo>
                    <a:pt x="1311" y="481"/>
                  </a:lnTo>
                  <a:cubicBezTo>
                    <a:pt x="1311" y="561"/>
                    <a:pt x="1271" y="601"/>
                    <a:pt x="1191" y="601"/>
                  </a:cubicBezTo>
                  <a:lnTo>
                    <a:pt x="273" y="601"/>
                  </a:lnTo>
                  <a:lnTo>
                    <a:pt x="67" y="725"/>
                  </a:lnTo>
                  <a:lnTo>
                    <a:pt x="212" y="601"/>
                  </a:lnTo>
                  <a:lnTo>
                    <a:pt x="120" y="601"/>
                  </a:lnTo>
                  <a:cubicBezTo>
                    <a:pt x="40" y="601"/>
                    <a:pt x="0" y="561"/>
                    <a:pt x="0" y="481"/>
                  </a:cubicBezTo>
                  <a:lnTo>
                    <a:pt x="0" y="120"/>
                  </a:lnTo>
                  <a:cubicBezTo>
                    <a:pt x="0" y="40"/>
                    <a:pt x="40" y="0"/>
                    <a:pt x="120" y="0"/>
                  </a:cubicBezTo>
                  <a:lnTo>
                    <a:pt x="1191" y="0"/>
                  </a:lnTo>
                  <a:lnTo>
                    <a:pt x="1191" y="0"/>
                  </a:lnTo>
                  <a:lnTo>
                    <a:pt x="1191" y="0"/>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12798">
                  <a:solidFill>
                    <a:schemeClr val="tx1"/>
                  </a:solidFill>
                  <a:round/>
                  <a:headEnd/>
                  <a:tailEnd/>
                </a14:hiddenLine>
              </a:ext>
            </a:extLst>
          </p:spPr>
          <p:txBody>
            <a:bodyPr/>
            <a:lstStyle/>
            <a:p>
              <a:endParaRPr lang="ja-JP" altLang="en-US"/>
            </a:p>
          </p:txBody>
        </p:sp>
      </p:grpSp>
      <p:sp>
        <p:nvSpPr>
          <p:cNvPr id="345" name="Freeform 326"/>
          <p:cNvSpPr>
            <a:spLocks noChangeArrowheads="1"/>
          </p:cNvSpPr>
          <p:nvPr/>
        </p:nvSpPr>
        <p:spPr bwMode="auto">
          <a:xfrm>
            <a:off x="8459985" y="1032065"/>
            <a:ext cx="1049338" cy="581025"/>
          </a:xfrm>
          <a:custGeom>
            <a:avLst/>
            <a:gdLst>
              <a:gd name="T0" fmla="*/ 1191 w 1311"/>
              <a:gd name="T1" fmla="*/ 0 h 725"/>
              <a:gd name="T2" fmla="*/ 1311 w 1311"/>
              <a:gd name="T3" fmla="*/ 120 h 725"/>
              <a:gd name="T4" fmla="*/ 1311 w 1311"/>
              <a:gd name="T5" fmla="*/ 481 h 725"/>
              <a:gd name="T6" fmla="*/ 1191 w 1311"/>
              <a:gd name="T7" fmla="*/ 601 h 725"/>
              <a:gd name="T8" fmla="*/ 273 w 1311"/>
              <a:gd name="T9" fmla="*/ 601 h 725"/>
              <a:gd name="T10" fmla="*/ 67 w 1311"/>
              <a:gd name="T11" fmla="*/ 725 h 725"/>
              <a:gd name="T12" fmla="*/ 212 w 1311"/>
              <a:gd name="T13" fmla="*/ 601 h 725"/>
              <a:gd name="T14" fmla="*/ 120 w 1311"/>
              <a:gd name="T15" fmla="*/ 601 h 725"/>
              <a:gd name="T16" fmla="*/ 0 w 1311"/>
              <a:gd name="T17" fmla="*/ 481 h 725"/>
              <a:gd name="T18" fmla="*/ 0 w 1311"/>
              <a:gd name="T19" fmla="*/ 120 h 725"/>
              <a:gd name="T20" fmla="*/ 120 w 1311"/>
              <a:gd name="T21" fmla="*/ 0 h 725"/>
              <a:gd name="T22" fmla="*/ 1191 w 1311"/>
              <a:gd name="T23" fmla="*/ 0 h 725"/>
              <a:gd name="T24" fmla="*/ 1191 w 1311"/>
              <a:gd name="T25" fmla="*/ 0 h 725"/>
              <a:gd name="T26" fmla="*/ 1191 w 1311"/>
              <a:gd name="T27"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11" h="725">
                <a:moveTo>
                  <a:pt x="1191" y="0"/>
                </a:moveTo>
                <a:cubicBezTo>
                  <a:pt x="1271" y="0"/>
                  <a:pt x="1311" y="40"/>
                  <a:pt x="1311" y="120"/>
                </a:cubicBezTo>
                <a:lnTo>
                  <a:pt x="1311" y="481"/>
                </a:lnTo>
                <a:cubicBezTo>
                  <a:pt x="1311" y="561"/>
                  <a:pt x="1271" y="601"/>
                  <a:pt x="1191" y="601"/>
                </a:cubicBezTo>
                <a:lnTo>
                  <a:pt x="273" y="601"/>
                </a:lnTo>
                <a:lnTo>
                  <a:pt x="67" y="725"/>
                </a:lnTo>
                <a:lnTo>
                  <a:pt x="212" y="601"/>
                </a:lnTo>
                <a:lnTo>
                  <a:pt x="120" y="601"/>
                </a:lnTo>
                <a:cubicBezTo>
                  <a:pt x="40" y="601"/>
                  <a:pt x="0" y="561"/>
                  <a:pt x="0" y="481"/>
                </a:cubicBezTo>
                <a:lnTo>
                  <a:pt x="0" y="120"/>
                </a:lnTo>
                <a:cubicBezTo>
                  <a:pt x="0" y="40"/>
                  <a:pt x="40" y="0"/>
                  <a:pt x="120" y="0"/>
                </a:cubicBezTo>
                <a:lnTo>
                  <a:pt x="1191" y="0"/>
                </a:lnTo>
                <a:lnTo>
                  <a:pt x="1191" y="0"/>
                </a:lnTo>
                <a:lnTo>
                  <a:pt x="1191" y="0"/>
                </a:lnTo>
                <a:close/>
              </a:path>
            </a:pathLst>
          </a:custGeom>
          <a:solidFill>
            <a:srgbClr val="6A2C89"/>
          </a:solidFill>
          <a:ln>
            <a:noFill/>
          </a:ln>
          <a:effectLst/>
          <a:extLst>
            <a:ext uri="{91240B29-F687-4F45-9708-019B960494DF}">
              <a14:hiddenLine xmlns:a14="http://schemas.microsoft.com/office/drawing/2010/main" w="12798">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46" name="Text Box 328"/>
          <p:cNvSpPr txBox="1">
            <a:spLocks noChangeArrowheads="1"/>
          </p:cNvSpPr>
          <p:nvPr/>
        </p:nvSpPr>
        <p:spPr bwMode="auto">
          <a:xfrm>
            <a:off x="8480623" y="1048310"/>
            <a:ext cx="1008062" cy="448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lnSpc>
                <a:spcPct val="150000"/>
              </a:lnSpc>
            </a:pPr>
            <a:r>
              <a:rPr lang="ja-JP" altLang="en-US" sz="500" dirty="0">
                <a:solidFill>
                  <a:srgbClr val="FFFFFF"/>
                </a:solidFill>
                <a:ea typeface="ＭＳ Ｐゴシック" panose="020B0600070205080204" pitchFamily="50" charset="-128"/>
              </a:rPr>
              <a:t>サイネージ・チェックイン端末共に</a:t>
            </a:r>
            <a:r>
              <a:rPr lang="en-US" altLang="ja-JP" sz="500" dirty="0">
                <a:solidFill>
                  <a:srgbClr val="FFFFFF"/>
                </a:solidFill>
                <a:ea typeface="ＭＳ Ｐゴシック" panose="020B0600070205080204" pitchFamily="50" charset="-128"/>
              </a:rPr>
              <a:t>Port443</a:t>
            </a:r>
            <a:r>
              <a:rPr lang="ja-JP" altLang="en-US" sz="500" dirty="0">
                <a:solidFill>
                  <a:srgbClr val="FFFFFF"/>
                </a:solidFill>
                <a:ea typeface="ＭＳ Ｐゴシック" panose="020B0600070205080204" pitchFamily="50" charset="-128"/>
              </a:rPr>
              <a:t>経由での</a:t>
            </a:r>
            <a:r>
              <a:rPr lang="en-US" altLang="ja-JP" sz="500" dirty="0">
                <a:solidFill>
                  <a:srgbClr val="FFFFFF"/>
                </a:solidFill>
                <a:ea typeface="ＭＳ Ｐゴシック" panose="020B0600070205080204" pitchFamily="50" charset="-128"/>
              </a:rPr>
              <a:t>HTTPS</a:t>
            </a:r>
            <a:r>
              <a:rPr lang="ja-JP" altLang="en-US" sz="500" dirty="0">
                <a:solidFill>
                  <a:srgbClr val="FFFFFF"/>
                </a:solidFill>
                <a:ea typeface="ＭＳ Ｐゴシック" panose="020B0600070205080204" pitchFamily="50" charset="-128"/>
              </a:rPr>
              <a:t>通信が</a:t>
            </a:r>
            <a:r>
              <a:rPr lang="en-US" altLang="ja-JP" sz="500" dirty="0">
                <a:solidFill>
                  <a:srgbClr val="FFFFFF"/>
                </a:solidFill>
                <a:ea typeface="ＭＳ Ｐゴシック" panose="020B0600070205080204" pitchFamily="50" charset="-128"/>
              </a:rPr>
              <a:t>SibaService</a:t>
            </a:r>
            <a:r>
              <a:rPr lang="ja-JP" altLang="en-US" sz="500" dirty="0">
                <a:solidFill>
                  <a:srgbClr val="FFFFFF"/>
                </a:solidFill>
                <a:ea typeface="ＭＳ Ｐゴシック" panose="020B0600070205080204" pitchFamily="50" charset="-128"/>
              </a:rPr>
              <a:t>宛てに通信可能となる必要がございます。</a:t>
            </a:r>
          </a:p>
        </p:txBody>
      </p:sp>
      <p:grpSp>
        <p:nvGrpSpPr>
          <p:cNvPr id="347" name="Group -1024"/>
          <p:cNvGrpSpPr>
            <a:grpSpLocks/>
          </p:cNvGrpSpPr>
          <p:nvPr/>
        </p:nvGrpSpPr>
        <p:grpSpPr bwMode="auto">
          <a:xfrm>
            <a:off x="7142360" y="2421127"/>
            <a:ext cx="1854200" cy="342900"/>
            <a:chOff x="4208" y="1384"/>
            <a:chExt cx="1168" cy="216"/>
          </a:xfrm>
        </p:grpSpPr>
        <p:sp>
          <p:nvSpPr>
            <p:cNvPr id="348" name="Freeform 331"/>
            <p:cNvSpPr>
              <a:spLocks noChangeArrowheads="1"/>
            </p:cNvSpPr>
            <p:nvPr/>
          </p:nvSpPr>
          <p:spPr bwMode="auto">
            <a:xfrm>
              <a:off x="4133" y="1113"/>
              <a:ext cx="1235" cy="481"/>
            </a:xfrm>
            <a:custGeom>
              <a:avLst/>
              <a:gdLst>
                <a:gd name="T0" fmla="*/ 2332 w 2452"/>
                <a:gd name="T1" fmla="*/ 546 h 955"/>
                <a:gd name="T2" fmla="*/ 2452 w 2452"/>
                <a:gd name="T3" fmla="*/ 666 h 955"/>
                <a:gd name="T4" fmla="*/ 2452 w 2452"/>
                <a:gd name="T5" fmla="*/ 835 h 955"/>
                <a:gd name="T6" fmla="*/ 2332 w 2452"/>
                <a:gd name="T7" fmla="*/ 955 h 955"/>
                <a:gd name="T8" fmla="*/ 268 w 2452"/>
                <a:gd name="T9" fmla="*/ 955 h 955"/>
                <a:gd name="T10" fmla="*/ 148 w 2452"/>
                <a:gd name="T11" fmla="*/ 835 h 955"/>
                <a:gd name="T12" fmla="*/ 148 w 2452"/>
                <a:gd name="T13" fmla="*/ 666 h 955"/>
                <a:gd name="T14" fmla="*/ 268 w 2452"/>
                <a:gd name="T15" fmla="*/ 546 h 955"/>
                <a:gd name="T16" fmla="*/ 889 w 2452"/>
                <a:gd name="T17" fmla="*/ 546 h 955"/>
                <a:gd name="T18" fmla="*/ 0 w 2452"/>
                <a:gd name="T19" fmla="*/ 0 h 955"/>
                <a:gd name="T20" fmla="*/ 1008 w 2452"/>
                <a:gd name="T21" fmla="*/ 546 h 955"/>
                <a:gd name="T22" fmla="*/ 2332 w 2452"/>
                <a:gd name="T23" fmla="*/ 546 h 955"/>
                <a:gd name="T24" fmla="*/ 2332 w 2452"/>
                <a:gd name="T25" fmla="*/ 546 h 955"/>
                <a:gd name="T26" fmla="*/ 2332 w 2452"/>
                <a:gd name="T27" fmla="*/ 546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52" h="955">
                  <a:moveTo>
                    <a:pt x="2332" y="546"/>
                  </a:moveTo>
                  <a:cubicBezTo>
                    <a:pt x="2412" y="546"/>
                    <a:pt x="2452" y="586"/>
                    <a:pt x="2452" y="666"/>
                  </a:cubicBezTo>
                  <a:lnTo>
                    <a:pt x="2452" y="835"/>
                  </a:lnTo>
                  <a:cubicBezTo>
                    <a:pt x="2452" y="915"/>
                    <a:pt x="2412" y="955"/>
                    <a:pt x="2332" y="955"/>
                  </a:cubicBezTo>
                  <a:lnTo>
                    <a:pt x="268" y="955"/>
                  </a:lnTo>
                  <a:cubicBezTo>
                    <a:pt x="188" y="955"/>
                    <a:pt x="148" y="915"/>
                    <a:pt x="148" y="835"/>
                  </a:cubicBezTo>
                  <a:lnTo>
                    <a:pt x="148" y="666"/>
                  </a:lnTo>
                  <a:cubicBezTo>
                    <a:pt x="148" y="586"/>
                    <a:pt x="188" y="546"/>
                    <a:pt x="268" y="546"/>
                  </a:cubicBezTo>
                  <a:lnTo>
                    <a:pt x="889" y="546"/>
                  </a:lnTo>
                  <a:lnTo>
                    <a:pt x="0" y="0"/>
                  </a:lnTo>
                  <a:lnTo>
                    <a:pt x="1008" y="546"/>
                  </a:lnTo>
                  <a:lnTo>
                    <a:pt x="2332" y="546"/>
                  </a:lnTo>
                  <a:lnTo>
                    <a:pt x="2332" y="546"/>
                  </a:lnTo>
                  <a:lnTo>
                    <a:pt x="2332" y="546"/>
                  </a:lnTo>
                  <a:close/>
                </a:path>
              </a:pathLst>
            </a:custGeom>
            <a:solidFill>
              <a:srgbClr val="C0C0C0"/>
            </a:solidFill>
            <a:ln>
              <a:noFill/>
            </a:ln>
            <a:effectLst>
              <a:outerShdw dist="38100" dir="2700000" rotWithShape="0">
                <a:srgbClr val="000000">
                  <a:alpha val="39999"/>
                </a:srgbClr>
              </a:outerShdw>
            </a:effectLst>
            <a:extLst>
              <a:ext uri="{91240B29-F687-4F45-9708-019B960494DF}">
                <a14:hiddenLine xmlns:a14="http://schemas.microsoft.com/office/drawing/2010/main" w="12798">
                  <a:solidFill>
                    <a:schemeClr val="tx1"/>
                  </a:solidFill>
                  <a:round/>
                  <a:headEnd/>
                  <a:tailEnd/>
                </a14:hiddenLine>
              </a:ext>
            </a:extLst>
          </p:spPr>
          <p:txBody>
            <a:bodyPr/>
            <a:lstStyle/>
            <a:p>
              <a:endParaRPr lang="ja-JP" altLang="en-US"/>
            </a:p>
          </p:txBody>
        </p:sp>
      </p:grpSp>
      <p:sp>
        <p:nvSpPr>
          <p:cNvPr id="349" name="Freeform 330"/>
          <p:cNvSpPr>
            <a:spLocks noChangeArrowheads="1"/>
          </p:cNvSpPr>
          <p:nvPr/>
        </p:nvSpPr>
        <p:spPr bwMode="auto">
          <a:xfrm>
            <a:off x="7023298" y="1990915"/>
            <a:ext cx="1960562" cy="763587"/>
          </a:xfrm>
          <a:custGeom>
            <a:avLst/>
            <a:gdLst>
              <a:gd name="T0" fmla="*/ 2332 w 2452"/>
              <a:gd name="T1" fmla="*/ 546 h 955"/>
              <a:gd name="T2" fmla="*/ 2452 w 2452"/>
              <a:gd name="T3" fmla="*/ 666 h 955"/>
              <a:gd name="T4" fmla="*/ 2452 w 2452"/>
              <a:gd name="T5" fmla="*/ 835 h 955"/>
              <a:gd name="T6" fmla="*/ 2332 w 2452"/>
              <a:gd name="T7" fmla="*/ 955 h 955"/>
              <a:gd name="T8" fmla="*/ 268 w 2452"/>
              <a:gd name="T9" fmla="*/ 955 h 955"/>
              <a:gd name="T10" fmla="*/ 148 w 2452"/>
              <a:gd name="T11" fmla="*/ 835 h 955"/>
              <a:gd name="T12" fmla="*/ 148 w 2452"/>
              <a:gd name="T13" fmla="*/ 666 h 955"/>
              <a:gd name="T14" fmla="*/ 268 w 2452"/>
              <a:gd name="T15" fmla="*/ 546 h 955"/>
              <a:gd name="T16" fmla="*/ 889 w 2452"/>
              <a:gd name="T17" fmla="*/ 546 h 955"/>
              <a:gd name="T18" fmla="*/ 0 w 2452"/>
              <a:gd name="T19" fmla="*/ 0 h 955"/>
              <a:gd name="T20" fmla="*/ 1008 w 2452"/>
              <a:gd name="T21" fmla="*/ 546 h 955"/>
              <a:gd name="T22" fmla="*/ 2332 w 2452"/>
              <a:gd name="T23" fmla="*/ 546 h 955"/>
              <a:gd name="T24" fmla="*/ 2332 w 2452"/>
              <a:gd name="T25" fmla="*/ 546 h 955"/>
              <a:gd name="T26" fmla="*/ 2332 w 2452"/>
              <a:gd name="T27" fmla="*/ 546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52" h="955">
                <a:moveTo>
                  <a:pt x="2332" y="546"/>
                </a:moveTo>
                <a:cubicBezTo>
                  <a:pt x="2412" y="546"/>
                  <a:pt x="2452" y="586"/>
                  <a:pt x="2452" y="666"/>
                </a:cubicBezTo>
                <a:lnTo>
                  <a:pt x="2452" y="835"/>
                </a:lnTo>
                <a:cubicBezTo>
                  <a:pt x="2452" y="915"/>
                  <a:pt x="2412" y="955"/>
                  <a:pt x="2332" y="955"/>
                </a:cubicBezTo>
                <a:lnTo>
                  <a:pt x="268" y="955"/>
                </a:lnTo>
                <a:cubicBezTo>
                  <a:pt x="188" y="955"/>
                  <a:pt x="148" y="915"/>
                  <a:pt x="148" y="835"/>
                </a:cubicBezTo>
                <a:lnTo>
                  <a:pt x="148" y="666"/>
                </a:lnTo>
                <a:cubicBezTo>
                  <a:pt x="148" y="586"/>
                  <a:pt x="188" y="546"/>
                  <a:pt x="268" y="546"/>
                </a:cubicBezTo>
                <a:lnTo>
                  <a:pt x="889" y="546"/>
                </a:lnTo>
                <a:lnTo>
                  <a:pt x="0" y="0"/>
                </a:lnTo>
                <a:lnTo>
                  <a:pt x="1008" y="546"/>
                </a:lnTo>
                <a:lnTo>
                  <a:pt x="2332" y="546"/>
                </a:lnTo>
                <a:lnTo>
                  <a:pt x="2332" y="546"/>
                </a:lnTo>
                <a:lnTo>
                  <a:pt x="2332" y="546"/>
                </a:lnTo>
                <a:close/>
              </a:path>
            </a:pathLst>
          </a:custGeom>
          <a:solidFill>
            <a:srgbClr val="286BCC"/>
          </a:solidFill>
          <a:ln>
            <a:noFill/>
          </a:ln>
          <a:effectLst/>
          <a:extLst>
            <a:ext uri="{91240B29-F687-4F45-9708-019B960494DF}">
              <a14:hiddenLine xmlns:a14="http://schemas.microsoft.com/office/drawing/2010/main" w="12798">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50" name="Text Box 332"/>
          <p:cNvSpPr txBox="1">
            <a:spLocks noChangeArrowheads="1"/>
          </p:cNvSpPr>
          <p:nvPr/>
        </p:nvSpPr>
        <p:spPr bwMode="auto">
          <a:xfrm>
            <a:off x="7178873" y="2475574"/>
            <a:ext cx="1768475"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eaLnBrk="1" hangingPunct="1">
              <a:lnSpc>
                <a:spcPct val="150000"/>
              </a:lnSpc>
            </a:pPr>
            <a:r>
              <a:rPr lang="ja-JP" altLang="en-US" sz="500">
                <a:solidFill>
                  <a:srgbClr val="FFFFFF"/>
                </a:solidFill>
                <a:ea typeface="ＭＳ Ｐゴシック" panose="020B0600070205080204" pitchFamily="50" charset="-128"/>
              </a:rPr>
              <a:t>各機器間でネットワーク接続を確立する必要はありません</a:t>
            </a:r>
          </a:p>
          <a:p>
            <a:pPr algn="ctr" eaLnBrk="1" hangingPunct="1">
              <a:lnSpc>
                <a:spcPct val="150000"/>
              </a:lnSpc>
            </a:pPr>
            <a:r>
              <a:rPr lang="ja-JP" altLang="en-US" sz="500">
                <a:solidFill>
                  <a:srgbClr val="FFFFFF"/>
                </a:solidFill>
                <a:ea typeface="ＭＳ Ｐゴシック" panose="020B0600070205080204" pitchFamily="50" charset="-128"/>
              </a:rPr>
              <a:t>学内にサーバ設置の必要はありません</a:t>
            </a:r>
          </a:p>
        </p:txBody>
      </p:sp>
    </p:spTree>
    <p:extLst>
      <p:ext uri="{BB962C8B-B14F-4D97-AF65-F5344CB8AC3E}">
        <p14:creationId xmlns:p14="http://schemas.microsoft.com/office/powerpoint/2010/main" val="577250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04899" y="33470"/>
            <a:ext cx="8412361" cy="738664"/>
          </a:xfrm>
          <a:prstGeom prst="rect">
            <a:avLst/>
          </a:prstGeom>
          <a:noFill/>
        </p:spPr>
        <p:txBody>
          <a:bodyPr wrap="square" rtlCol="0">
            <a:spAutoFit/>
          </a:bodyPr>
          <a:lstStyle/>
          <a:p>
            <a:pPr>
              <a:lnSpc>
                <a:spcPct val="150000"/>
              </a:lnSpc>
            </a:pPr>
            <a:r>
              <a:rPr lang="en-US" altLang="ja-JP" sz="1600" b="1" dirty="0" err="1"/>
              <a:t>KnowledgeIstReserve</a:t>
            </a:r>
            <a:r>
              <a:rPr lang="en-US" altLang="ja-JP" sz="1600" b="1" dirty="0"/>
              <a:t> </a:t>
            </a:r>
            <a:r>
              <a:rPr lang="ja-JP" altLang="en-US" sz="1600" b="1" dirty="0"/>
              <a:t>予約システムパッケージ</a:t>
            </a:r>
          </a:p>
          <a:p>
            <a:pPr>
              <a:lnSpc>
                <a:spcPct val="150000"/>
              </a:lnSpc>
            </a:pPr>
            <a:r>
              <a:rPr lang="ja-JP" altLang="en-US" sz="1200" dirty="0"/>
              <a:t>予約システム　チェックイン端末構成例</a:t>
            </a:r>
          </a:p>
        </p:txBody>
      </p:sp>
      <p:cxnSp>
        <p:nvCxnSpPr>
          <p:cNvPr id="7" name="直線コネクタ 6"/>
          <p:cNvCxnSpPr/>
          <p:nvPr/>
        </p:nvCxnSpPr>
        <p:spPr>
          <a:xfrm>
            <a:off x="1152524" y="450427"/>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150018" y="206902"/>
            <a:ext cx="916781" cy="463833"/>
          </a:xfrm>
          <a:prstGeom prst="rect">
            <a:avLst/>
          </a:prstGeom>
          <a:solidFill>
            <a:schemeClr val="tx1"/>
          </a:solidFill>
        </p:spPr>
        <p:txBody>
          <a:bodyPr wrap="square" lIns="73125" rtlCol="0" anchor="ctr" anchorCtr="0">
            <a:noAutofit/>
          </a:bodyPr>
          <a:lstStyle/>
          <a:p>
            <a:pPr algn="ctr"/>
            <a:r>
              <a:rPr lang="ja-JP" altLang="en-US" sz="1463" dirty="0">
                <a:solidFill>
                  <a:schemeClr val="bg1"/>
                </a:solidFill>
                <a:latin typeface="MS UI Gothic" panose="020B0600070205080204" pitchFamily="50" charset="-128"/>
                <a:ea typeface="MS UI Gothic" panose="020B0600070205080204" pitchFamily="50" charset="-128"/>
              </a:rPr>
              <a:t>導入案</a:t>
            </a:r>
          </a:p>
        </p:txBody>
      </p:sp>
      <p:sp>
        <p:nvSpPr>
          <p:cNvPr id="13" name="スライド番号プレースホルダー 12"/>
          <p:cNvSpPr>
            <a:spLocks noGrp="1"/>
          </p:cNvSpPr>
          <p:nvPr>
            <p:ph type="sldNum" sz="quarter" idx="12"/>
          </p:nvPr>
        </p:nvSpPr>
        <p:spPr>
          <a:xfrm>
            <a:off x="7440662" y="149386"/>
            <a:ext cx="2228850" cy="365125"/>
          </a:xfrm>
        </p:spPr>
        <p:txBody>
          <a:bodyPr/>
          <a:lstStyle/>
          <a:p>
            <a:fld id="{2BB59173-C8A2-4DCB-9BF5-90A9D7A2C931}" type="slidenum">
              <a:rPr kumimoji="1" lang="ja-JP" altLang="en-US" smtClean="0">
                <a:solidFill>
                  <a:schemeClr val="tx1"/>
                </a:solidFill>
              </a:rPr>
              <a:t>10</a:t>
            </a:fld>
            <a:endParaRPr kumimoji="1" lang="ja-JP" altLang="en-US" dirty="0">
              <a:solidFill>
                <a:schemeClr val="tx1"/>
              </a:solidFill>
            </a:endParaRPr>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3035" y="1137005"/>
            <a:ext cx="7732372" cy="5148272"/>
          </a:xfrm>
          <a:prstGeom prst="rect">
            <a:avLst/>
          </a:prstGeom>
        </p:spPr>
      </p:pic>
    </p:spTree>
    <p:extLst>
      <p:ext uri="{BB962C8B-B14F-4D97-AF65-F5344CB8AC3E}">
        <p14:creationId xmlns:p14="http://schemas.microsoft.com/office/powerpoint/2010/main" val="309115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楕円 74"/>
          <p:cNvSpPr/>
          <p:nvPr/>
        </p:nvSpPr>
        <p:spPr>
          <a:xfrm>
            <a:off x="4938571" y="4626005"/>
            <a:ext cx="8736537" cy="4877848"/>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76" name="正方形/長方形 75"/>
          <p:cNvSpPr/>
          <p:nvPr/>
        </p:nvSpPr>
        <p:spPr>
          <a:xfrm rot="5400000">
            <a:off x="8650793" y="5631393"/>
            <a:ext cx="2734221" cy="614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77" name="正方形/長方形 76"/>
          <p:cNvSpPr/>
          <p:nvPr/>
        </p:nvSpPr>
        <p:spPr>
          <a:xfrm>
            <a:off x="4887168" y="6691205"/>
            <a:ext cx="5011498" cy="614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38" name="テキスト ボックス 37"/>
          <p:cNvSpPr txBox="1"/>
          <p:nvPr/>
        </p:nvSpPr>
        <p:spPr>
          <a:xfrm>
            <a:off x="1104899" y="86635"/>
            <a:ext cx="8412361" cy="738664"/>
          </a:xfrm>
          <a:prstGeom prst="rect">
            <a:avLst/>
          </a:prstGeom>
          <a:noFill/>
        </p:spPr>
        <p:txBody>
          <a:bodyPr wrap="square" rtlCol="0">
            <a:spAutoFit/>
          </a:bodyPr>
          <a:lstStyle/>
          <a:p>
            <a:pPr>
              <a:lnSpc>
                <a:spcPct val="150000"/>
              </a:lnSpc>
            </a:pPr>
            <a:r>
              <a:rPr lang="en-US" altLang="ja-JP" sz="1600" b="1" dirty="0" err="1">
                <a:latin typeface="+mn-ea"/>
              </a:rPr>
              <a:t>KnowledgeIstReserve</a:t>
            </a:r>
            <a:r>
              <a:rPr lang="en-US" altLang="ja-JP" sz="1600" b="1" dirty="0">
                <a:latin typeface="+mn-ea"/>
              </a:rPr>
              <a:t> </a:t>
            </a:r>
            <a:r>
              <a:rPr lang="ja-JP" altLang="en-US" sz="1600" b="1" dirty="0">
                <a:latin typeface="+mn-ea"/>
              </a:rPr>
              <a:t>予約管理システムパッケージ</a:t>
            </a:r>
            <a:endParaRPr lang="en-US" altLang="ja-JP" sz="1600" b="1" dirty="0">
              <a:latin typeface="+mn-ea"/>
            </a:endParaRPr>
          </a:p>
          <a:p>
            <a:pPr>
              <a:lnSpc>
                <a:spcPct val="150000"/>
              </a:lnSpc>
            </a:pPr>
            <a:r>
              <a:rPr lang="ja-JP" altLang="en-US" sz="1200" dirty="0">
                <a:latin typeface="+mn-ea"/>
              </a:rPr>
              <a:t>関西外国語大学様モデル</a:t>
            </a:r>
          </a:p>
        </p:txBody>
      </p:sp>
      <p:sp>
        <p:nvSpPr>
          <p:cNvPr id="39" name="テキスト ボックス 38"/>
          <p:cNvSpPr txBox="1"/>
          <p:nvPr/>
        </p:nvSpPr>
        <p:spPr>
          <a:xfrm>
            <a:off x="150018" y="260067"/>
            <a:ext cx="916781" cy="463833"/>
          </a:xfrm>
          <a:prstGeom prst="rect">
            <a:avLst/>
          </a:prstGeom>
          <a:solidFill>
            <a:schemeClr val="tx1"/>
          </a:solidFill>
        </p:spPr>
        <p:txBody>
          <a:bodyPr wrap="square" lIns="73125" rtlCol="0" anchor="ctr" anchorCtr="0">
            <a:noAutofit/>
          </a:bodyPr>
          <a:lstStyle/>
          <a:p>
            <a:pPr algn="ctr"/>
            <a:r>
              <a:rPr lang="ja-JP" altLang="en-US" sz="1463" dirty="0">
                <a:solidFill>
                  <a:schemeClr val="bg1"/>
                </a:solidFill>
                <a:latin typeface="MS UI Gothic" panose="020B0600070205080204" pitchFamily="50" charset="-128"/>
                <a:ea typeface="MS UI Gothic" panose="020B0600070205080204" pitchFamily="50" charset="-128"/>
              </a:rPr>
              <a:t>導入事例</a:t>
            </a:r>
          </a:p>
        </p:txBody>
      </p:sp>
      <p:cxnSp>
        <p:nvCxnSpPr>
          <p:cNvPr id="40" name="直線コネクタ 39"/>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テキスト ボックス 40"/>
          <p:cNvSpPr txBox="1"/>
          <p:nvPr/>
        </p:nvSpPr>
        <p:spPr>
          <a:xfrm>
            <a:off x="4911825" y="743817"/>
            <a:ext cx="4469010" cy="369332"/>
          </a:xfrm>
          <a:prstGeom prst="rect">
            <a:avLst/>
          </a:prstGeom>
          <a:noFill/>
        </p:spPr>
        <p:txBody>
          <a:bodyPr wrap="square" rtlCol="0">
            <a:spAutoFit/>
          </a:bodyPr>
          <a:lstStyle/>
          <a:p>
            <a:r>
              <a:rPr lang="ja-JP" altLang="en-US" b="1" dirty="0">
                <a:latin typeface="+mn-ea"/>
              </a:rPr>
              <a:t>クラウド型予約管理システム</a:t>
            </a:r>
            <a:endParaRPr kumimoji="1" lang="ja-JP" altLang="en-US" b="1" dirty="0">
              <a:latin typeface="+mn-ea"/>
            </a:endParaRPr>
          </a:p>
        </p:txBody>
      </p:sp>
      <p:sp>
        <p:nvSpPr>
          <p:cNvPr id="44" name="テキスト ボックス 43"/>
          <p:cNvSpPr txBox="1"/>
          <p:nvPr/>
        </p:nvSpPr>
        <p:spPr>
          <a:xfrm>
            <a:off x="4942474" y="1278062"/>
            <a:ext cx="4766593" cy="1892826"/>
          </a:xfrm>
          <a:prstGeom prst="rect">
            <a:avLst/>
          </a:prstGeom>
          <a:noFill/>
        </p:spPr>
        <p:txBody>
          <a:bodyPr wrap="square" rtlCol="0">
            <a:spAutoFit/>
          </a:bodyPr>
          <a:lstStyle/>
          <a:p>
            <a:r>
              <a:rPr lang="ja-JP" altLang="en-US" sz="1300" dirty="0">
                <a:latin typeface="+mn-ea"/>
                <a:cs typeface="A-OTF 中ゴシックBBB Pro Medium" panose="020B0400000000000000" pitchFamily="34" charset="-128"/>
              </a:rPr>
              <a:t>教室・座席・備品の予約を自動管理</a:t>
            </a:r>
            <a:endParaRPr lang="en-US" altLang="ja-JP" sz="1300" dirty="0">
              <a:latin typeface="+mn-ea"/>
              <a:cs typeface="A-OTF 中ゴシックBBB Pro Medium" panose="020B0400000000000000" pitchFamily="34" charset="-128"/>
            </a:endParaRPr>
          </a:p>
          <a:p>
            <a:endParaRPr lang="en-US" altLang="ja-JP" sz="1300" dirty="0">
              <a:latin typeface="+mn-ea"/>
              <a:cs typeface="A-OTF 中ゴシックBBB Pro Medium" panose="020B0400000000000000" pitchFamily="34" charset="-128"/>
            </a:endParaRPr>
          </a:p>
          <a:p>
            <a:r>
              <a:rPr lang="ja-JP" altLang="en-US" sz="1300" dirty="0">
                <a:latin typeface="+mn-ea"/>
                <a:cs typeface="A-OTF 中ゴシックBBB Pro Medium" panose="020B0400000000000000" pitchFamily="34" charset="-128"/>
              </a:rPr>
              <a:t>・ラーニングコモンズなどの学内の施設･備品を</a:t>
            </a:r>
            <a:endParaRPr lang="en-US" altLang="ja-JP" sz="1300" dirty="0">
              <a:latin typeface="+mn-ea"/>
              <a:cs typeface="A-OTF 中ゴシックBBB Pro Medium" panose="020B0400000000000000" pitchFamily="34" charset="-128"/>
            </a:endParaRPr>
          </a:p>
          <a:p>
            <a:r>
              <a:rPr lang="ja-JP" altLang="en-US" sz="1300" dirty="0">
                <a:latin typeface="+mn-ea"/>
                <a:cs typeface="A-OTF 中ゴシックBBB Pro Medium" panose="020B0400000000000000" pitchFamily="34" charset="-128"/>
              </a:rPr>
              <a:t>　スマホや</a:t>
            </a:r>
            <a:r>
              <a:rPr lang="en-US" altLang="ja-JP" sz="1300" dirty="0">
                <a:latin typeface="+mn-ea"/>
                <a:cs typeface="A-OTF 中ゴシックBBB Pro Medium" panose="020B0400000000000000" pitchFamily="34" charset="-128"/>
              </a:rPr>
              <a:t>PC</a:t>
            </a:r>
            <a:r>
              <a:rPr lang="ja-JP" altLang="en-US" sz="1300" dirty="0">
                <a:latin typeface="+mn-ea"/>
                <a:cs typeface="A-OTF 中ゴシックBBB Pro Medium" panose="020B0400000000000000" pitchFamily="34" charset="-128"/>
              </a:rPr>
              <a:t>からカンタン予約</a:t>
            </a:r>
            <a:endParaRPr lang="en-US" altLang="ja-JP" sz="1300" dirty="0">
              <a:latin typeface="+mn-ea"/>
              <a:cs typeface="A-OTF 中ゴシックBBB Pro Medium" panose="020B0400000000000000" pitchFamily="34" charset="-128"/>
            </a:endParaRPr>
          </a:p>
          <a:p>
            <a:r>
              <a:rPr lang="ja-JP" altLang="en-US" sz="1300" dirty="0">
                <a:latin typeface="+mn-ea"/>
                <a:cs typeface="A-OTF 中ゴシックBBB Pro Medium" panose="020B0400000000000000" pitchFamily="34" charset="-128"/>
              </a:rPr>
              <a:t>・座席予約・備品貸出業務を自動で運用できます</a:t>
            </a:r>
            <a:endParaRPr lang="en-US" altLang="ja-JP" sz="1300" dirty="0">
              <a:latin typeface="+mn-ea"/>
              <a:cs typeface="A-OTF 中ゴシックBBB Pro Medium" panose="020B0400000000000000" pitchFamily="34" charset="-128"/>
            </a:endParaRPr>
          </a:p>
          <a:p>
            <a:r>
              <a:rPr lang="ja-JP" altLang="en-US" sz="1300" dirty="0">
                <a:latin typeface="+mn-ea"/>
                <a:cs typeface="A-OTF 中ゴシックBBB Pro Medium" panose="020B0400000000000000" pitchFamily="34" charset="-128"/>
              </a:rPr>
              <a:t>・利用動態をビッグデータとして蓄積、統計情報を作成</a:t>
            </a:r>
            <a:endParaRPr lang="en-US" altLang="ja-JP" sz="1300" dirty="0">
              <a:latin typeface="+mn-ea"/>
              <a:cs typeface="A-OTF 中ゴシックBBB Pro Medium" panose="020B0400000000000000" pitchFamily="34" charset="-128"/>
            </a:endParaRPr>
          </a:p>
          <a:p>
            <a:r>
              <a:rPr lang="ja-JP" altLang="en-US" sz="1300" dirty="0">
                <a:latin typeface="+mn-ea"/>
                <a:cs typeface="A-OTF 中ゴシックBBB Pro Medium" panose="020B0400000000000000" pitchFamily="34" charset="-128"/>
              </a:rPr>
              <a:t>・空席状況をサイネージ・スマホアプリへ自動配信</a:t>
            </a:r>
            <a:endParaRPr lang="en-US" altLang="ja-JP" sz="1300" dirty="0">
              <a:latin typeface="+mn-ea"/>
              <a:cs typeface="A-OTF 中ゴシックBBB Pro Medium" panose="020B0400000000000000" pitchFamily="34" charset="-128"/>
            </a:endParaRPr>
          </a:p>
          <a:p>
            <a:r>
              <a:rPr lang="ja-JP" altLang="en-US" sz="1300" dirty="0">
                <a:latin typeface="+mn-ea"/>
                <a:cs typeface="A-OTF 中ゴシックBBB Pro Medium" panose="020B0400000000000000" pitchFamily="34" charset="-128"/>
              </a:rPr>
              <a:t>・</a:t>
            </a:r>
            <a:r>
              <a:rPr lang="en-US" altLang="ja-JP" sz="1300" dirty="0">
                <a:latin typeface="+mn-ea"/>
                <a:cs typeface="A-OTF 中ゴシックBBB Pro Medium" panose="020B0400000000000000" pitchFamily="34" charset="-128"/>
              </a:rPr>
              <a:t>IC</a:t>
            </a:r>
            <a:r>
              <a:rPr lang="ja-JP" altLang="en-US" sz="1300" dirty="0">
                <a:latin typeface="+mn-ea"/>
                <a:cs typeface="A-OTF 中ゴシックBBB Pro Medium" panose="020B0400000000000000" pitchFamily="34" charset="-128"/>
              </a:rPr>
              <a:t>学生証（</a:t>
            </a:r>
            <a:r>
              <a:rPr lang="en-US" altLang="ja-JP" sz="1300" dirty="0">
                <a:latin typeface="+mn-ea"/>
                <a:cs typeface="A-OTF 中ゴシックBBB Pro Medium" panose="020B0400000000000000" pitchFamily="34" charset="-128"/>
              </a:rPr>
              <a:t>FCF</a:t>
            </a:r>
            <a:r>
              <a:rPr lang="ja-JP" altLang="en-US" sz="1300" dirty="0">
                <a:latin typeface="+mn-ea"/>
                <a:cs typeface="A-OTF 中ゴシックBBB Pro Medium" panose="020B0400000000000000" pitchFamily="34" charset="-128"/>
              </a:rPr>
              <a:t>）を活用、</a:t>
            </a:r>
            <a:r>
              <a:rPr lang="en-US" altLang="ja-JP" sz="1300" dirty="0">
                <a:latin typeface="+mn-ea"/>
                <a:cs typeface="A-OTF 中ゴシックBBB Pro Medium" panose="020B0400000000000000" pitchFamily="34" charset="-128"/>
              </a:rPr>
              <a:t>AD</a:t>
            </a:r>
            <a:r>
              <a:rPr lang="ja-JP" altLang="en-US" sz="1300" dirty="0">
                <a:latin typeface="+mn-ea"/>
                <a:cs typeface="A-OTF 中ゴシックBBB Pro Medium" panose="020B0400000000000000" pitchFamily="34" charset="-128"/>
              </a:rPr>
              <a:t>連携やアカウント連携が不要</a:t>
            </a:r>
            <a:endParaRPr lang="en-US" altLang="ja-JP" sz="1300" dirty="0">
              <a:latin typeface="+mn-ea"/>
              <a:cs typeface="A-OTF 中ゴシックBBB Pro Medium" panose="020B0400000000000000" pitchFamily="34" charset="-128"/>
            </a:endParaRPr>
          </a:p>
          <a:p>
            <a:endParaRPr kumimoji="1" lang="en-US" altLang="ja-JP" sz="1300" dirty="0">
              <a:latin typeface="+mn-ea"/>
              <a:cs typeface="A-OTF 中ゴシックBBB Pro Medium" panose="020B0400000000000000" pitchFamily="34" charset="-128"/>
            </a:endParaRPr>
          </a:p>
        </p:txBody>
      </p:sp>
      <p:cxnSp>
        <p:nvCxnSpPr>
          <p:cNvPr id="49" name="直線コネクタ 48"/>
          <p:cNvCxnSpPr/>
          <p:nvPr/>
        </p:nvCxnSpPr>
        <p:spPr>
          <a:xfrm>
            <a:off x="5009099" y="1182343"/>
            <a:ext cx="467887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50" name="図 49"/>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539025" y="4390116"/>
            <a:ext cx="181462" cy="181462"/>
          </a:xfrm>
          <a:prstGeom prst="rect">
            <a:avLst/>
          </a:prstGeom>
        </p:spPr>
      </p:pic>
      <p:pic>
        <p:nvPicPr>
          <p:cNvPr id="51" name="図 50"/>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5303428" y="3530196"/>
            <a:ext cx="420765" cy="420765"/>
          </a:xfrm>
          <a:prstGeom prst="rect">
            <a:avLst/>
          </a:prstGeom>
        </p:spPr>
      </p:pic>
      <p:pic>
        <p:nvPicPr>
          <p:cNvPr id="52" name="図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64502" y="3422013"/>
            <a:ext cx="1045742" cy="675336"/>
          </a:xfrm>
          <a:prstGeom prst="rect">
            <a:avLst/>
          </a:prstGeom>
          <a:ln>
            <a:solidFill>
              <a:schemeClr val="bg1">
                <a:lumMod val="65000"/>
              </a:schemeClr>
            </a:solidFill>
          </a:ln>
        </p:spPr>
      </p:pic>
      <p:pic>
        <p:nvPicPr>
          <p:cNvPr id="53" name="図 52"/>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9266647" y="3792435"/>
            <a:ext cx="348928" cy="348928"/>
          </a:xfrm>
          <a:prstGeom prst="rect">
            <a:avLst/>
          </a:prstGeom>
        </p:spPr>
      </p:pic>
      <p:sp>
        <p:nvSpPr>
          <p:cNvPr id="55" name="テキスト ボックス 54"/>
          <p:cNvSpPr txBox="1"/>
          <p:nvPr/>
        </p:nvSpPr>
        <p:spPr>
          <a:xfrm>
            <a:off x="8463780" y="4713465"/>
            <a:ext cx="1292494" cy="246221"/>
          </a:xfrm>
          <a:prstGeom prst="rect">
            <a:avLst/>
          </a:prstGeom>
          <a:noFill/>
        </p:spPr>
        <p:txBody>
          <a:bodyPr wrap="square" rtlCol="0">
            <a:spAutoFit/>
          </a:bodyPr>
          <a:lstStyle/>
          <a:p>
            <a:pPr algn="ctr"/>
            <a:r>
              <a:rPr lang="ja-JP" altLang="en-US" sz="1000" b="1" dirty="0">
                <a:solidFill>
                  <a:schemeClr val="accent1">
                    <a:lumMod val="50000"/>
                  </a:schemeClr>
                </a:solidFill>
                <a:latin typeface="+mn-ea"/>
              </a:rPr>
              <a:t>学内ネットワーク</a:t>
            </a:r>
            <a:endParaRPr kumimoji="1" lang="en-US" altLang="ja-JP" sz="1000" b="1" dirty="0">
              <a:solidFill>
                <a:schemeClr val="accent1">
                  <a:lumMod val="50000"/>
                </a:schemeClr>
              </a:solidFill>
              <a:latin typeface="+mn-ea"/>
            </a:endParaRPr>
          </a:p>
        </p:txBody>
      </p:sp>
      <p:sp>
        <p:nvSpPr>
          <p:cNvPr id="56" name="テキスト ボックス 55"/>
          <p:cNvSpPr txBox="1"/>
          <p:nvPr/>
        </p:nvSpPr>
        <p:spPr>
          <a:xfrm>
            <a:off x="9242791" y="4170459"/>
            <a:ext cx="396640" cy="153888"/>
          </a:xfrm>
          <a:prstGeom prst="rect">
            <a:avLst/>
          </a:prstGeom>
          <a:noFill/>
        </p:spPr>
        <p:txBody>
          <a:bodyPr wrap="square" lIns="0" tIns="0" rIns="0" bIns="0" rtlCol="0">
            <a:spAutoFit/>
          </a:bodyPr>
          <a:lstStyle/>
          <a:p>
            <a:pPr algn="ctr"/>
            <a:r>
              <a:rPr lang="ja-JP" altLang="en-US" sz="1000" b="1" dirty="0">
                <a:latin typeface="+mn-ea"/>
              </a:rPr>
              <a:t>運用者</a:t>
            </a:r>
            <a:endParaRPr kumimoji="1" lang="en-US" altLang="ja-JP" sz="1000" b="1" dirty="0">
              <a:latin typeface="+mn-ea"/>
            </a:endParaRPr>
          </a:p>
        </p:txBody>
      </p:sp>
      <p:sp>
        <p:nvSpPr>
          <p:cNvPr id="57" name="テキスト ボックス 56"/>
          <p:cNvSpPr txBox="1"/>
          <p:nvPr/>
        </p:nvSpPr>
        <p:spPr>
          <a:xfrm>
            <a:off x="8746164" y="4407625"/>
            <a:ext cx="901404" cy="153888"/>
          </a:xfrm>
          <a:prstGeom prst="rect">
            <a:avLst/>
          </a:prstGeom>
          <a:noFill/>
        </p:spPr>
        <p:txBody>
          <a:bodyPr wrap="square" lIns="0" tIns="0" rIns="0" bIns="0" rtlCol="0">
            <a:spAutoFit/>
          </a:bodyPr>
          <a:lstStyle/>
          <a:p>
            <a:pPr algn="r"/>
            <a:r>
              <a:rPr lang="ja-JP" altLang="en-US" sz="1000" b="1" dirty="0">
                <a:solidFill>
                  <a:schemeClr val="bg1">
                    <a:lumMod val="65000"/>
                  </a:schemeClr>
                </a:solidFill>
                <a:latin typeface="+mn-ea"/>
              </a:rPr>
              <a:t>インターネット</a:t>
            </a:r>
            <a:endParaRPr kumimoji="1" lang="en-US" altLang="ja-JP" sz="1000" b="1" dirty="0">
              <a:solidFill>
                <a:schemeClr val="bg1">
                  <a:lumMod val="65000"/>
                </a:schemeClr>
              </a:solidFill>
              <a:latin typeface="+mn-ea"/>
            </a:endParaRPr>
          </a:p>
        </p:txBody>
      </p:sp>
      <p:sp>
        <p:nvSpPr>
          <p:cNvPr id="58" name="テキスト ボックス 57"/>
          <p:cNvSpPr txBox="1"/>
          <p:nvPr/>
        </p:nvSpPr>
        <p:spPr>
          <a:xfrm>
            <a:off x="6235779" y="3416933"/>
            <a:ext cx="2096941" cy="338554"/>
          </a:xfrm>
          <a:prstGeom prst="rect">
            <a:avLst/>
          </a:prstGeom>
          <a:noFill/>
        </p:spPr>
        <p:txBody>
          <a:bodyPr wrap="square" rtlCol="0">
            <a:spAutoFit/>
          </a:bodyPr>
          <a:lstStyle/>
          <a:p>
            <a:pPr algn="ctr"/>
            <a:r>
              <a:rPr kumimoji="1" lang="ja-JP" altLang="en-US" sz="800" dirty="0">
                <a:latin typeface="+mn-ea"/>
              </a:rPr>
              <a:t>運用スケジュールや貸出アイテムを</a:t>
            </a:r>
            <a:endParaRPr kumimoji="1" lang="en-US" altLang="ja-JP" sz="800" dirty="0">
              <a:latin typeface="+mn-ea"/>
            </a:endParaRPr>
          </a:p>
          <a:p>
            <a:pPr algn="ctr"/>
            <a:r>
              <a:rPr kumimoji="1" lang="ja-JP" altLang="en-US" sz="800" dirty="0">
                <a:latin typeface="+mn-ea"/>
              </a:rPr>
              <a:t>ブラウザから登録</a:t>
            </a:r>
            <a:endParaRPr kumimoji="1" lang="en-US" altLang="ja-JP" sz="800" dirty="0">
              <a:latin typeface="+mn-ea"/>
            </a:endParaRPr>
          </a:p>
        </p:txBody>
      </p:sp>
      <p:sp>
        <p:nvSpPr>
          <p:cNvPr id="59" name="テキスト ボックス 58"/>
          <p:cNvSpPr txBox="1"/>
          <p:nvPr/>
        </p:nvSpPr>
        <p:spPr>
          <a:xfrm>
            <a:off x="5984683" y="4174153"/>
            <a:ext cx="1722050" cy="215444"/>
          </a:xfrm>
          <a:prstGeom prst="rect">
            <a:avLst/>
          </a:prstGeom>
          <a:noFill/>
        </p:spPr>
        <p:txBody>
          <a:bodyPr wrap="square" rtlCol="0">
            <a:spAutoFit/>
          </a:bodyPr>
          <a:lstStyle/>
          <a:p>
            <a:r>
              <a:rPr kumimoji="1" lang="ja-JP" altLang="en-US" sz="800" dirty="0">
                <a:latin typeface="+mn-ea"/>
              </a:rPr>
              <a:t>スマホ・</a:t>
            </a:r>
            <a:r>
              <a:rPr kumimoji="1" lang="en-US" altLang="ja-JP" sz="800" dirty="0">
                <a:latin typeface="+mn-ea"/>
              </a:rPr>
              <a:t>PC</a:t>
            </a:r>
            <a:r>
              <a:rPr kumimoji="1" lang="ja-JP" altLang="en-US" sz="800" dirty="0">
                <a:latin typeface="+mn-ea"/>
              </a:rPr>
              <a:t>から利用予約</a:t>
            </a:r>
            <a:endParaRPr kumimoji="1" lang="en-US" altLang="ja-JP" sz="800" dirty="0">
              <a:latin typeface="+mn-ea"/>
            </a:endParaRPr>
          </a:p>
        </p:txBody>
      </p:sp>
      <p:sp>
        <p:nvSpPr>
          <p:cNvPr id="61" name="テキスト ボックス 60"/>
          <p:cNvSpPr txBox="1"/>
          <p:nvPr/>
        </p:nvSpPr>
        <p:spPr>
          <a:xfrm>
            <a:off x="4986512" y="3976997"/>
            <a:ext cx="1075239" cy="400110"/>
          </a:xfrm>
          <a:prstGeom prst="rect">
            <a:avLst/>
          </a:prstGeom>
          <a:noFill/>
        </p:spPr>
        <p:txBody>
          <a:bodyPr wrap="square" rtlCol="0">
            <a:spAutoFit/>
          </a:bodyPr>
          <a:lstStyle/>
          <a:p>
            <a:pPr algn="ctr"/>
            <a:r>
              <a:rPr kumimoji="1" lang="ja-JP" altLang="en-US" sz="1000" b="1" dirty="0">
                <a:latin typeface="+mn-ea"/>
              </a:rPr>
              <a:t>予約システム</a:t>
            </a:r>
            <a:endParaRPr kumimoji="1" lang="en-US" altLang="ja-JP" sz="1000" b="1" dirty="0">
              <a:latin typeface="+mn-ea"/>
            </a:endParaRPr>
          </a:p>
          <a:p>
            <a:pPr algn="ctr"/>
            <a:r>
              <a:rPr lang="ja-JP" altLang="en-US" sz="1000" b="1" dirty="0">
                <a:latin typeface="+mn-ea"/>
              </a:rPr>
              <a:t>クラウドサーバ</a:t>
            </a:r>
            <a:endParaRPr kumimoji="1" lang="en-US" altLang="ja-JP" sz="1000" b="1" dirty="0">
              <a:latin typeface="+mn-ea"/>
            </a:endParaRPr>
          </a:p>
        </p:txBody>
      </p:sp>
      <p:cxnSp>
        <p:nvCxnSpPr>
          <p:cNvPr id="62" name="直線矢印コネクタ 61"/>
          <p:cNvCxnSpPr/>
          <p:nvPr/>
        </p:nvCxnSpPr>
        <p:spPr>
          <a:xfrm flipH="1" flipV="1">
            <a:off x="6022271" y="3793902"/>
            <a:ext cx="2269557" cy="10719"/>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p:nvPr/>
        </p:nvCxnSpPr>
        <p:spPr>
          <a:xfrm>
            <a:off x="5306474" y="4509610"/>
            <a:ext cx="2146" cy="968758"/>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4" name="正方形/長方形 63"/>
          <p:cNvSpPr/>
          <p:nvPr/>
        </p:nvSpPr>
        <p:spPr>
          <a:xfrm>
            <a:off x="4991100" y="3084975"/>
            <a:ext cx="4714875" cy="359818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65" name="テキスト ボックス 64"/>
          <p:cNvSpPr txBox="1"/>
          <p:nvPr/>
        </p:nvSpPr>
        <p:spPr>
          <a:xfrm>
            <a:off x="4991100" y="3081633"/>
            <a:ext cx="678657" cy="276999"/>
          </a:xfrm>
          <a:prstGeom prst="rect">
            <a:avLst/>
          </a:prstGeom>
          <a:solidFill>
            <a:schemeClr val="tx1"/>
          </a:solidFill>
        </p:spPr>
        <p:txBody>
          <a:bodyPr wrap="square" lIns="73125" rtlCol="0" anchor="ctr" anchorCtr="0">
            <a:spAutoFit/>
          </a:bodyPr>
          <a:lstStyle/>
          <a:p>
            <a:pPr algn="ctr"/>
            <a:r>
              <a:rPr lang="ja-JP" altLang="en-US" sz="1200" b="1" dirty="0">
                <a:solidFill>
                  <a:schemeClr val="bg1"/>
                </a:solidFill>
                <a:latin typeface="+mn-ea"/>
              </a:rPr>
              <a:t>構成例</a:t>
            </a:r>
          </a:p>
        </p:txBody>
      </p:sp>
      <p:cxnSp>
        <p:nvCxnSpPr>
          <p:cNvPr id="66" name="直線矢印コネクタ 65"/>
          <p:cNvCxnSpPr/>
          <p:nvPr/>
        </p:nvCxnSpPr>
        <p:spPr>
          <a:xfrm>
            <a:off x="5887593" y="4441599"/>
            <a:ext cx="1695452" cy="1275227"/>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7" name="テキスト ボックス 66"/>
          <p:cNvSpPr txBox="1"/>
          <p:nvPr/>
        </p:nvSpPr>
        <p:spPr>
          <a:xfrm>
            <a:off x="7265830" y="6086103"/>
            <a:ext cx="2368371" cy="584775"/>
          </a:xfrm>
          <a:prstGeom prst="rect">
            <a:avLst/>
          </a:prstGeom>
          <a:noFill/>
        </p:spPr>
        <p:txBody>
          <a:bodyPr wrap="square" rtlCol="0">
            <a:spAutoFit/>
          </a:bodyPr>
          <a:lstStyle/>
          <a:p>
            <a:r>
              <a:rPr kumimoji="1" lang="ja-JP" altLang="en-US" sz="800" b="1" dirty="0">
                <a:latin typeface="+mn-ea"/>
              </a:rPr>
              <a:t>チェックイン端末・備品貸出カウンター</a:t>
            </a:r>
            <a:endParaRPr kumimoji="1" lang="en-US" altLang="ja-JP" sz="800" b="1" dirty="0">
              <a:latin typeface="+mn-ea"/>
            </a:endParaRPr>
          </a:p>
          <a:p>
            <a:r>
              <a:rPr kumimoji="1" lang="ja-JP" altLang="en-US" sz="800" dirty="0">
                <a:latin typeface="+mn-ea"/>
              </a:rPr>
              <a:t>利用者は受付カウンターで</a:t>
            </a:r>
            <a:r>
              <a:rPr kumimoji="1" lang="en-US" altLang="ja-JP" sz="800" dirty="0">
                <a:latin typeface="+mn-ea"/>
              </a:rPr>
              <a:t>IC</a:t>
            </a:r>
            <a:r>
              <a:rPr kumimoji="1" lang="ja-JP" altLang="en-US" sz="800" dirty="0">
                <a:latin typeface="+mn-ea"/>
              </a:rPr>
              <a:t>学生証をかざして、座席券・備品貸出券を発行</a:t>
            </a:r>
            <a:endParaRPr kumimoji="1" lang="en-US" altLang="ja-JP" sz="800" dirty="0">
              <a:latin typeface="+mn-ea"/>
            </a:endParaRPr>
          </a:p>
          <a:p>
            <a:r>
              <a:rPr lang="ja-JP" altLang="en-US" sz="800" dirty="0">
                <a:latin typeface="+mn-ea"/>
              </a:rPr>
              <a:t>（備品は貸出券とカウンターで交換管理）</a:t>
            </a:r>
            <a:endParaRPr kumimoji="1" lang="en-US" altLang="ja-JP" sz="800" dirty="0">
              <a:latin typeface="+mn-ea"/>
            </a:endParaRPr>
          </a:p>
        </p:txBody>
      </p:sp>
      <p:pic>
        <p:nvPicPr>
          <p:cNvPr id="68" name="図 67"/>
          <p:cNvPicPr>
            <a:picLocks noChangeAspect="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7743723" y="5340801"/>
            <a:ext cx="1759464" cy="738975"/>
          </a:xfrm>
          <a:prstGeom prst="rect">
            <a:avLst/>
          </a:prstGeom>
          <a:ln>
            <a:noFill/>
          </a:ln>
        </p:spPr>
      </p:pic>
      <p:grpSp>
        <p:nvGrpSpPr>
          <p:cNvPr id="69" name="グループ化 68"/>
          <p:cNvGrpSpPr/>
          <p:nvPr/>
        </p:nvGrpSpPr>
        <p:grpSpPr>
          <a:xfrm>
            <a:off x="5023878" y="5513442"/>
            <a:ext cx="1912466" cy="1086628"/>
            <a:chOff x="7235211" y="5146105"/>
            <a:chExt cx="1882004" cy="1069321"/>
          </a:xfrm>
        </p:grpSpPr>
        <p:sp>
          <p:nvSpPr>
            <p:cNvPr id="70" name="正方形/長方形 69"/>
            <p:cNvSpPr/>
            <p:nvPr/>
          </p:nvSpPr>
          <p:spPr>
            <a:xfrm>
              <a:off x="7235211" y="5146105"/>
              <a:ext cx="1882004" cy="1069321"/>
            </a:xfrm>
            <a:prstGeom prst="rect">
              <a:avLst/>
            </a:prstGeom>
            <a:solidFill>
              <a:schemeClr val="bg1">
                <a:lumMod val="8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pic>
          <p:nvPicPr>
            <p:cNvPr id="71" name="図 7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95832" y="5191348"/>
              <a:ext cx="1760762" cy="978835"/>
            </a:xfrm>
            <a:prstGeom prst="rect">
              <a:avLst/>
            </a:prstGeom>
            <a:ln>
              <a:solidFill>
                <a:schemeClr val="bg1">
                  <a:lumMod val="65000"/>
                </a:schemeClr>
              </a:solidFill>
            </a:ln>
          </p:spPr>
        </p:pic>
      </p:grpSp>
      <p:sp>
        <p:nvSpPr>
          <p:cNvPr id="72" name="テキスト ボックス 71"/>
          <p:cNvSpPr txBox="1"/>
          <p:nvPr/>
        </p:nvSpPr>
        <p:spPr>
          <a:xfrm>
            <a:off x="5424280" y="5174887"/>
            <a:ext cx="1722050" cy="338554"/>
          </a:xfrm>
          <a:prstGeom prst="rect">
            <a:avLst/>
          </a:prstGeom>
          <a:noFill/>
        </p:spPr>
        <p:txBody>
          <a:bodyPr wrap="square" rtlCol="0">
            <a:spAutoFit/>
          </a:bodyPr>
          <a:lstStyle/>
          <a:p>
            <a:r>
              <a:rPr kumimoji="1" lang="ja-JP" altLang="en-US" sz="800" b="1" dirty="0">
                <a:latin typeface="+mn-ea"/>
              </a:rPr>
              <a:t>サイネージ</a:t>
            </a:r>
            <a:endParaRPr kumimoji="1" lang="en-US" altLang="ja-JP" sz="800" b="1" dirty="0">
              <a:latin typeface="+mn-ea"/>
            </a:endParaRPr>
          </a:p>
          <a:p>
            <a:r>
              <a:rPr kumimoji="1" lang="ja-JP" altLang="en-US" sz="800" dirty="0">
                <a:latin typeface="+mn-ea"/>
              </a:rPr>
              <a:t>予約状況をリアルタイム配信</a:t>
            </a:r>
            <a:endParaRPr kumimoji="1" lang="en-US" altLang="ja-JP" sz="800" dirty="0">
              <a:latin typeface="+mn-ea"/>
            </a:endParaRPr>
          </a:p>
        </p:txBody>
      </p:sp>
      <p:pic>
        <p:nvPicPr>
          <p:cNvPr id="73" name="図 7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37605" y="3923945"/>
            <a:ext cx="851108" cy="1306306"/>
          </a:xfrm>
          <a:prstGeom prst="rect">
            <a:avLst/>
          </a:prstGeom>
          <a:ln>
            <a:solidFill>
              <a:schemeClr val="tx1">
                <a:lumMod val="50000"/>
                <a:lumOff val="50000"/>
              </a:schemeClr>
            </a:solidFill>
          </a:ln>
        </p:spPr>
      </p:pic>
      <p:cxnSp>
        <p:nvCxnSpPr>
          <p:cNvPr id="74" name="直線矢印コネクタ 73"/>
          <p:cNvCxnSpPr/>
          <p:nvPr/>
        </p:nvCxnSpPr>
        <p:spPr>
          <a:xfrm flipH="1" flipV="1">
            <a:off x="6024779" y="4092061"/>
            <a:ext cx="1207954" cy="28959"/>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 name="図 1"/>
          <p:cNvPicPr>
            <a:picLocks noChangeAspect="1"/>
          </p:cNvPicPr>
          <p:nvPr/>
        </p:nvPicPr>
        <p:blipFill rotWithShape="1">
          <a:blip r:embed="rId10" cstate="print">
            <a:extLst>
              <a:ext uri="{28A0092B-C50C-407E-A947-70E740481C1C}">
                <a14:useLocalDpi xmlns:a14="http://schemas.microsoft.com/office/drawing/2010/main" val="0"/>
              </a:ext>
            </a:extLst>
          </a:blip>
          <a:srcRect t="15209" b="7427"/>
          <a:stretch/>
        </p:blipFill>
        <p:spPr>
          <a:xfrm>
            <a:off x="168106" y="931468"/>
            <a:ext cx="4628955" cy="2685896"/>
          </a:xfrm>
          <a:prstGeom prst="rect">
            <a:avLst/>
          </a:prstGeom>
        </p:spPr>
      </p:pic>
      <p:pic>
        <p:nvPicPr>
          <p:cNvPr id="3" name="図 2"/>
          <p:cNvPicPr>
            <a:picLocks noChangeAspect="1"/>
          </p:cNvPicPr>
          <p:nvPr/>
        </p:nvPicPr>
        <p:blipFill rotWithShape="1">
          <a:blip r:embed="rId11" cstate="print">
            <a:extLst>
              <a:ext uri="{28A0092B-C50C-407E-A947-70E740481C1C}">
                <a14:useLocalDpi xmlns:a14="http://schemas.microsoft.com/office/drawing/2010/main" val="0"/>
              </a:ext>
            </a:extLst>
          </a:blip>
          <a:srcRect t="11902"/>
          <a:stretch/>
        </p:blipFill>
        <p:spPr>
          <a:xfrm>
            <a:off x="173755" y="3879074"/>
            <a:ext cx="4628662" cy="2718492"/>
          </a:xfrm>
          <a:prstGeom prst="rect">
            <a:avLst/>
          </a:prstGeom>
        </p:spPr>
      </p:pic>
    </p:spTree>
    <p:extLst>
      <p:ext uri="{BB962C8B-B14F-4D97-AF65-F5344CB8AC3E}">
        <p14:creationId xmlns:p14="http://schemas.microsoft.com/office/powerpoint/2010/main" val="3416710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楕円 74"/>
          <p:cNvSpPr/>
          <p:nvPr/>
        </p:nvSpPr>
        <p:spPr>
          <a:xfrm>
            <a:off x="4938571" y="4626005"/>
            <a:ext cx="8736537" cy="4877848"/>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游ゴシック"/>
            </a:endParaRPr>
          </a:p>
        </p:txBody>
      </p:sp>
      <p:sp>
        <p:nvSpPr>
          <p:cNvPr id="76" name="正方形/長方形 75"/>
          <p:cNvSpPr/>
          <p:nvPr/>
        </p:nvSpPr>
        <p:spPr>
          <a:xfrm rot="5400000">
            <a:off x="7507524" y="3940105"/>
            <a:ext cx="5011498" cy="614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游ゴシック"/>
            </a:endParaRPr>
          </a:p>
        </p:txBody>
      </p:sp>
      <p:sp>
        <p:nvSpPr>
          <p:cNvPr id="77" name="正方形/長方形 76"/>
          <p:cNvSpPr/>
          <p:nvPr/>
        </p:nvSpPr>
        <p:spPr>
          <a:xfrm>
            <a:off x="4887168" y="6685343"/>
            <a:ext cx="5011498" cy="614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游ゴシック"/>
            </a:endParaRPr>
          </a:p>
        </p:txBody>
      </p:sp>
      <p:sp>
        <p:nvSpPr>
          <p:cNvPr id="38" name="テキスト ボックス 37"/>
          <p:cNvSpPr txBox="1"/>
          <p:nvPr/>
        </p:nvSpPr>
        <p:spPr>
          <a:xfrm>
            <a:off x="1104899" y="86635"/>
            <a:ext cx="8412361" cy="738664"/>
          </a:xfrm>
          <a:prstGeom prst="rect">
            <a:avLst/>
          </a:prstGeom>
          <a:noFill/>
        </p:spPr>
        <p:txBody>
          <a:bodyPr wrap="square" rtlCol="0">
            <a:spAutoFit/>
          </a:bodyPr>
          <a:lstStyle/>
          <a:p>
            <a:pPr>
              <a:lnSpc>
                <a:spcPct val="150000"/>
              </a:lnSpc>
            </a:pPr>
            <a:r>
              <a:rPr lang="en-US" altLang="ja-JP" sz="1600" b="1" dirty="0" err="1">
                <a:solidFill>
                  <a:prstClr val="black"/>
                </a:solidFill>
                <a:latin typeface="游ゴシック"/>
              </a:rPr>
              <a:t>KnowledgeIstReserve</a:t>
            </a:r>
            <a:r>
              <a:rPr lang="en-US" altLang="ja-JP" sz="1600" b="1" dirty="0">
                <a:solidFill>
                  <a:prstClr val="black"/>
                </a:solidFill>
                <a:latin typeface="游ゴシック"/>
              </a:rPr>
              <a:t> </a:t>
            </a:r>
            <a:r>
              <a:rPr lang="ja-JP" altLang="en-US" sz="1600" b="1" dirty="0">
                <a:solidFill>
                  <a:prstClr val="black"/>
                </a:solidFill>
                <a:latin typeface="游ゴシック"/>
              </a:rPr>
              <a:t>予約管理システムパッケージ</a:t>
            </a:r>
            <a:endParaRPr lang="en-US" altLang="ja-JP" sz="1600" b="1" dirty="0">
              <a:solidFill>
                <a:prstClr val="black"/>
              </a:solidFill>
              <a:latin typeface="游ゴシック"/>
            </a:endParaRPr>
          </a:p>
          <a:p>
            <a:pPr>
              <a:lnSpc>
                <a:spcPct val="150000"/>
              </a:lnSpc>
            </a:pPr>
            <a:r>
              <a:rPr lang="ja-JP" altLang="en-US" sz="1200" dirty="0">
                <a:solidFill>
                  <a:prstClr val="black"/>
                </a:solidFill>
                <a:latin typeface="游ゴシック"/>
              </a:rPr>
              <a:t>甲南大学様モデル</a:t>
            </a:r>
          </a:p>
        </p:txBody>
      </p:sp>
      <p:sp>
        <p:nvSpPr>
          <p:cNvPr id="39" name="テキスト ボックス 38"/>
          <p:cNvSpPr txBox="1"/>
          <p:nvPr/>
        </p:nvSpPr>
        <p:spPr>
          <a:xfrm>
            <a:off x="150018" y="260067"/>
            <a:ext cx="916781" cy="463833"/>
          </a:xfrm>
          <a:prstGeom prst="rect">
            <a:avLst/>
          </a:prstGeom>
          <a:solidFill>
            <a:schemeClr val="tx1"/>
          </a:solidFill>
        </p:spPr>
        <p:txBody>
          <a:bodyPr wrap="square" lIns="73125" rtlCol="0" anchor="ctr" anchorCtr="0">
            <a:noAutofit/>
          </a:bodyPr>
          <a:lstStyle/>
          <a:p>
            <a:pPr algn="ctr"/>
            <a:r>
              <a:rPr lang="ja-JP" altLang="en-US" sz="1463" dirty="0">
                <a:solidFill>
                  <a:prstClr val="white"/>
                </a:solidFill>
                <a:latin typeface="MS UI Gothic" panose="020B0600070205080204" pitchFamily="50" charset="-128"/>
                <a:ea typeface="MS UI Gothic" panose="020B0600070205080204" pitchFamily="50" charset="-128"/>
              </a:rPr>
              <a:t>導入事例</a:t>
            </a:r>
          </a:p>
        </p:txBody>
      </p:sp>
      <p:cxnSp>
        <p:nvCxnSpPr>
          <p:cNvPr id="40" name="直線コネクタ 39"/>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テキスト ボックス 40"/>
          <p:cNvSpPr txBox="1"/>
          <p:nvPr/>
        </p:nvSpPr>
        <p:spPr>
          <a:xfrm>
            <a:off x="4938572" y="701183"/>
            <a:ext cx="4469010" cy="369332"/>
          </a:xfrm>
          <a:prstGeom prst="rect">
            <a:avLst/>
          </a:prstGeom>
          <a:noFill/>
        </p:spPr>
        <p:txBody>
          <a:bodyPr wrap="square" rtlCol="0">
            <a:spAutoFit/>
          </a:bodyPr>
          <a:lstStyle/>
          <a:p>
            <a:r>
              <a:rPr lang="ja-JP" altLang="en-US" b="1" dirty="0">
                <a:solidFill>
                  <a:prstClr val="black"/>
                </a:solidFill>
                <a:latin typeface="+mn-ea"/>
              </a:rPr>
              <a:t>施設予約＋備品自動貸し出しロッカー</a:t>
            </a:r>
          </a:p>
        </p:txBody>
      </p:sp>
      <p:sp>
        <p:nvSpPr>
          <p:cNvPr id="44" name="テキスト ボックス 43"/>
          <p:cNvSpPr txBox="1"/>
          <p:nvPr/>
        </p:nvSpPr>
        <p:spPr>
          <a:xfrm>
            <a:off x="4989681" y="1154728"/>
            <a:ext cx="4766593" cy="1892826"/>
          </a:xfrm>
          <a:prstGeom prst="rect">
            <a:avLst/>
          </a:prstGeom>
          <a:noFill/>
        </p:spPr>
        <p:txBody>
          <a:bodyPr wrap="square" rtlCol="0">
            <a:spAutoFit/>
          </a:bodyPr>
          <a:lstStyle/>
          <a:p>
            <a:r>
              <a:rPr lang="ja-JP" altLang="en-US" sz="1300" dirty="0">
                <a:solidFill>
                  <a:prstClr val="black"/>
                </a:solidFill>
                <a:latin typeface="游ゴシック"/>
                <a:cs typeface="A-OTF 中ゴシックBBB Pro Medium" panose="020B0400000000000000" pitchFamily="34" charset="-128"/>
              </a:rPr>
              <a:t>教室・座席・備品の予約を自動管理</a:t>
            </a:r>
            <a:endParaRPr lang="en-US" altLang="ja-JP" sz="1300" dirty="0">
              <a:solidFill>
                <a:prstClr val="black"/>
              </a:solidFill>
              <a:latin typeface="游ゴシック"/>
              <a:cs typeface="A-OTF 中ゴシックBBB Pro Medium" panose="020B0400000000000000" pitchFamily="34" charset="-128"/>
            </a:endParaRPr>
          </a:p>
          <a:p>
            <a:endParaRPr lang="en-US" altLang="ja-JP" sz="1300" dirty="0">
              <a:solidFill>
                <a:prstClr val="black"/>
              </a:solidFill>
              <a:latin typeface="游ゴシック"/>
              <a:cs typeface="A-OTF 中ゴシックBBB Pro Medium" panose="020B0400000000000000" pitchFamily="34" charset="-128"/>
            </a:endParaRPr>
          </a:p>
          <a:p>
            <a:r>
              <a:rPr lang="ja-JP" altLang="en-US" sz="1300" dirty="0">
                <a:solidFill>
                  <a:prstClr val="black"/>
                </a:solidFill>
                <a:latin typeface="游ゴシック"/>
                <a:cs typeface="A-OTF 中ゴシックBBB Pro Medium" panose="020B0400000000000000" pitchFamily="34" charset="-128"/>
              </a:rPr>
              <a:t>・ラーニングコモンズ内の各施設予約と備品貸出を自動運用</a:t>
            </a:r>
            <a:endParaRPr lang="en-US" altLang="ja-JP" sz="1300" dirty="0">
              <a:solidFill>
                <a:prstClr val="black"/>
              </a:solidFill>
              <a:latin typeface="游ゴシック"/>
              <a:cs typeface="A-OTF 中ゴシックBBB Pro Medium" panose="020B0400000000000000" pitchFamily="34" charset="-128"/>
            </a:endParaRPr>
          </a:p>
          <a:p>
            <a:r>
              <a:rPr lang="ja-JP" altLang="en-US" sz="1300" dirty="0">
                <a:solidFill>
                  <a:prstClr val="black"/>
                </a:solidFill>
                <a:latin typeface="游ゴシック"/>
                <a:cs typeface="A-OTF 中ゴシックBBB Pro Medium" panose="020B0400000000000000" pitchFamily="34" charset="-128"/>
              </a:rPr>
              <a:t>・自動貸し出しロッカーによる備品貸出サービスの提供</a:t>
            </a:r>
            <a:endParaRPr lang="en-US" altLang="ja-JP" sz="1300" dirty="0">
              <a:solidFill>
                <a:prstClr val="black"/>
              </a:solidFill>
              <a:latin typeface="游ゴシック"/>
              <a:cs typeface="A-OTF 中ゴシックBBB Pro Medium" panose="020B0400000000000000" pitchFamily="34" charset="-128"/>
            </a:endParaRPr>
          </a:p>
          <a:p>
            <a:r>
              <a:rPr lang="ja-JP" altLang="en-US" sz="1300" dirty="0">
                <a:solidFill>
                  <a:prstClr val="black"/>
                </a:solidFill>
                <a:latin typeface="游ゴシック"/>
                <a:cs typeface="A-OTF 中ゴシックBBB Pro Medium" panose="020B0400000000000000" pitchFamily="34" charset="-128"/>
              </a:rPr>
              <a:t>・ロッカー内にコンセント、返却物検知センサーを内蔵</a:t>
            </a:r>
            <a:endParaRPr lang="en-US" altLang="ja-JP" sz="1300" dirty="0">
              <a:solidFill>
                <a:prstClr val="black"/>
              </a:solidFill>
              <a:latin typeface="游ゴシック"/>
              <a:cs typeface="A-OTF 中ゴシックBBB Pro Medium" panose="020B0400000000000000" pitchFamily="34" charset="-128"/>
            </a:endParaRPr>
          </a:p>
          <a:p>
            <a:r>
              <a:rPr lang="ja-JP" altLang="en-US" sz="1300" dirty="0">
                <a:solidFill>
                  <a:prstClr val="black"/>
                </a:solidFill>
                <a:latin typeface="游ゴシック"/>
                <a:cs typeface="A-OTF 中ゴシックBBB Pro Medium" panose="020B0400000000000000" pitchFamily="34" charset="-128"/>
              </a:rPr>
              <a:t>・トレーニングルーム（ボルダリングジム）の予約管理</a:t>
            </a:r>
            <a:endParaRPr lang="en-US" altLang="ja-JP" sz="1300" dirty="0">
              <a:solidFill>
                <a:prstClr val="black"/>
              </a:solidFill>
              <a:latin typeface="游ゴシック"/>
              <a:cs typeface="A-OTF 中ゴシックBBB Pro Medium" panose="020B0400000000000000" pitchFamily="34" charset="-128"/>
            </a:endParaRPr>
          </a:p>
          <a:p>
            <a:endParaRPr lang="en-US" altLang="ja-JP" sz="1300" dirty="0">
              <a:solidFill>
                <a:prstClr val="black"/>
              </a:solidFill>
              <a:latin typeface="游ゴシック"/>
              <a:cs typeface="A-OTF 中ゴシックBBB Pro Medium" panose="020B0400000000000000" pitchFamily="34" charset="-128"/>
            </a:endParaRPr>
          </a:p>
          <a:p>
            <a:r>
              <a:rPr lang="ja-JP" altLang="en-US" sz="1300" dirty="0">
                <a:solidFill>
                  <a:prstClr val="black"/>
                </a:solidFill>
                <a:latin typeface="游ゴシック"/>
                <a:cs typeface="A-OTF 中ゴシックBBB Pro Medium" panose="020B0400000000000000" pitchFamily="34" charset="-128"/>
              </a:rPr>
              <a:t>備品例：</a:t>
            </a:r>
            <a:endParaRPr lang="en-US" altLang="ja-JP" sz="1300" dirty="0">
              <a:solidFill>
                <a:prstClr val="black"/>
              </a:solidFill>
              <a:latin typeface="游ゴシック"/>
              <a:cs typeface="A-OTF 中ゴシックBBB Pro Medium" panose="020B0400000000000000" pitchFamily="34" charset="-128"/>
            </a:endParaRPr>
          </a:p>
          <a:p>
            <a:r>
              <a:rPr lang="ja-JP" altLang="en-US" sz="1300" dirty="0">
                <a:solidFill>
                  <a:prstClr val="black"/>
                </a:solidFill>
                <a:latin typeface="游ゴシック"/>
                <a:cs typeface="A-OTF 中ゴシックBBB Pro Medium" panose="020B0400000000000000" pitchFamily="34" charset="-128"/>
              </a:rPr>
              <a:t>ノート</a:t>
            </a:r>
            <a:r>
              <a:rPr lang="en-US" altLang="ja-JP" sz="1300" dirty="0">
                <a:solidFill>
                  <a:prstClr val="black"/>
                </a:solidFill>
                <a:latin typeface="游ゴシック"/>
                <a:cs typeface="A-OTF 中ゴシックBBB Pro Medium" panose="020B0400000000000000" pitchFamily="34" charset="-128"/>
              </a:rPr>
              <a:t>PC</a:t>
            </a:r>
            <a:r>
              <a:rPr lang="ja-JP" altLang="en-US" sz="1300" dirty="0">
                <a:solidFill>
                  <a:prstClr val="black"/>
                </a:solidFill>
                <a:latin typeface="游ゴシック"/>
                <a:cs typeface="A-OTF 中ゴシックBBB Pro Medium" panose="020B0400000000000000" pitchFamily="34" charset="-128"/>
              </a:rPr>
              <a:t>・３</a:t>
            </a:r>
            <a:r>
              <a:rPr lang="en-US" altLang="ja-JP" sz="1300" dirty="0">
                <a:solidFill>
                  <a:prstClr val="black"/>
                </a:solidFill>
                <a:latin typeface="游ゴシック"/>
                <a:cs typeface="A-OTF 中ゴシックBBB Pro Medium" panose="020B0400000000000000" pitchFamily="34" charset="-128"/>
              </a:rPr>
              <a:t>D</a:t>
            </a:r>
            <a:r>
              <a:rPr lang="ja-JP" altLang="en-US" sz="1300" dirty="0">
                <a:solidFill>
                  <a:prstClr val="black"/>
                </a:solidFill>
                <a:latin typeface="游ゴシック"/>
                <a:cs typeface="A-OTF 中ゴシックBBB Pro Medium" panose="020B0400000000000000" pitchFamily="34" charset="-128"/>
              </a:rPr>
              <a:t>プリンタ・ビデオカメラ・キッチン用品など</a:t>
            </a:r>
            <a:endParaRPr lang="en-US" altLang="ja-JP" sz="1300" dirty="0">
              <a:solidFill>
                <a:prstClr val="black"/>
              </a:solidFill>
              <a:latin typeface="游ゴシック"/>
              <a:cs typeface="A-OTF 中ゴシックBBB Pro Medium" panose="020B0400000000000000" pitchFamily="34" charset="-128"/>
            </a:endParaRPr>
          </a:p>
        </p:txBody>
      </p:sp>
      <p:cxnSp>
        <p:nvCxnSpPr>
          <p:cNvPr id="49" name="直線コネクタ 48"/>
          <p:cNvCxnSpPr/>
          <p:nvPr/>
        </p:nvCxnSpPr>
        <p:spPr>
          <a:xfrm>
            <a:off x="5009099" y="1078212"/>
            <a:ext cx="467887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50" name="図 49"/>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539025" y="4390116"/>
            <a:ext cx="181462" cy="181462"/>
          </a:xfrm>
          <a:prstGeom prst="rect">
            <a:avLst/>
          </a:prstGeom>
        </p:spPr>
      </p:pic>
      <p:pic>
        <p:nvPicPr>
          <p:cNvPr id="51" name="図 50"/>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5303428" y="3530196"/>
            <a:ext cx="420765" cy="420765"/>
          </a:xfrm>
          <a:prstGeom prst="rect">
            <a:avLst/>
          </a:prstGeom>
        </p:spPr>
      </p:pic>
      <p:pic>
        <p:nvPicPr>
          <p:cNvPr id="52" name="図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64502" y="3422013"/>
            <a:ext cx="1045742" cy="675336"/>
          </a:xfrm>
          <a:prstGeom prst="rect">
            <a:avLst/>
          </a:prstGeom>
          <a:ln>
            <a:solidFill>
              <a:schemeClr val="bg1">
                <a:lumMod val="65000"/>
              </a:schemeClr>
            </a:solidFill>
          </a:ln>
        </p:spPr>
      </p:pic>
      <p:pic>
        <p:nvPicPr>
          <p:cNvPr id="53" name="図 52"/>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9266647" y="3792435"/>
            <a:ext cx="348928" cy="348928"/>
          </a:xfrm>
          <a:prstGeom prst="rect">
            <a:avLst/>
          </a:prstGeom>
        </p:spPr>
      </p:pic>
      <p:sp>
        <p:nvSpPr>
          <p:cNvPr id="55" name="テキスト ボックス 54"/>
          <p:cNvSpPr txBox="1"/>
          <p:nvPr/>
        </p:nvSpPr>
        <p:spPr>
          <a:xfrm>
            <a:off x="8463780" y="4713465"/>
            <a:ext cx="1292494" cy="246221"/>
          </a:xfrm>
          <a:prstGeom prst="rect">
            <a:avLst/>
          </a:prstGeom>
          <a:noFill/>
        </p:spPr>
        <p:txBody>
          <a:bodyPr wrap="square" rtlCol="0">
            <a:spAutoFit/>
          </a:bodyPr>
          <a:lstStyle/>
          <a:p>
            <a:pPr algn="ctr"/>
            <a:r>
              <a:rPr lang="ja-JP" altLang="en-US" sz="1000" b="1" dirty="0">
                <a:solidFill>
                  <a:srgbClr val="5B9BD5">
                    <a:lumMod val="50000"/>
                  </a:srgbClr>
                </a:solidFill>
                <a:latin typeface="游ゴシック"/>
              </a:rPr>
              <a:t>学内ネットワーク</a:t>
            </a:r>
            <a:endParaRPr lang="en-US" altLang="ja-JP" sz="1000" b="1" dirty="0">
              <a:solidFill>
                <a:srgbClr val="5B9BD5">
                  <a:lumMod val="50000"/>
                </a:srgbClr>
              </a:solidFill>
              <a:latin typeface="游ゴシック"/>
            </a:endParaRPr>
          </a:p>
        </p:txBody>
      </p:sp>
      <p:sp>
        <p:nvSpPr>
          <p:cNvPr id="56" name="テキスト ボックス 55"/>
          <p:cNvSpPr txBox="1"/>
          <p:nvPr/>
        </p:nvSpPr>
        <p:spPr>
          <a:xfrm>
            <a:off x="9242791" y="4170459"/>
            <a:ext cx="396640" cy="153888"/>
          </a:xfrm>
          <a:prstGeom prst="rect">
            <a:avLst/>
          </a:prstGeom>
          <a:noFill/>
        </p:spPr>
        <p:txBody>
          <a:bodyPr wrap="square" lIns="0" tIns="0" rIns="0" bIns="0" rtlCol="0">
            <a:spAutoFit/>
          </a:bodyPr>
          <a:lstStyle/>
          <a:p>
            <a:pPr algn="ctr"/>
            <a:r>
              <a:rPr lang="ja-JP" altLang="en-US" sz="1000" b="1" dirty="0">
                <a:solidFill>
                  <a:prstClr val="black"/>
                </a:solidFill>
                <a:latin typeface="游ゴシック"/>
              </a:rPr>
              <a:t>運用者</a:t>
            </a:r>
            <a:endParaRPr lang="en-US" altLang="ja-JP" sz="1000" b="1" dirty="0">
              <a:solidFill>
                <a:prstClr val="black"/>
              </a:solidFill>
              <a:latin typeface="游ゴシック"/>
            </a:endParaRPr>
          </a:p>
        </p:txBody>
      </p:sp>
      <p:sp>
        <p:nvSpPr>
          <p:cNvPr id="57" name="テキスト ボックス 56"/>
          <p:cNvSpPr txBox="1"/>
          <p:nvPr/>
        </p:nvSpPr>
        <p:spPr>
          <a:xfrm>
            <a:off x="8746164" y="4407625"/>
            <a:ext cx="901404" cy="153888"/>
          </a:xfrm>
          <a:prstGeom prst="rect">
            <a:avLst/>
          </a:prstGeom>
          <a:noFill/>
        </p:spPr>
        <p:txBody>
          <a:bodyPr wrap="square" lIns="0" tIns="0" rIns="0" bIns="0" rtlCol="0">
            <a:spAutoFit/>
          </a:bodyPr>
          <a:lstStyle/>
          <a:p>
            <a:pPr algn="r"/>
            <a:r>
              <a:rPr lang="ja-JP" altLang="en-US" sz="1000" b="1" dirty="0">
                <a:solidFill>
                  <a:prstClr val="white">
                    <a:lumMod val="65000"/>
                  </a:prstClr>
                </a:solidFill>
                <a:latin typeface="游ゴシック"/>
              </a:rPr>
              <a:t>インターネット</a:t>
            </a:r>
            <a:endParaRPr lang="en-US" altLang="ja-JP" sz="1000" b="1" dirty="0">
              <a:solidFill>
                <a:prstClr val="white">
                  <a:lumMod val="65000"/>
                </a:prstClr>
              </a:solidFill>
              <a:latin typeface="游ゴシック"/>
            </a:endParaRPr>
          </a:p>
        </p:txBody>
      </p:sp>
      <p:sp>
        <p:nvSpPr>
          <p:cNvPr id="58" name="テキスト ボックス 57"/>
          <p:cNvSpPr txBox="1"/>
          <p:nvPr/>
        </p:nvSpPr>
        <p:spPr>
          <a:xfrm>
            <a:off x="6235779" y="3416933"/>
            <a:ext cx="2096941" cy="338554"/>
          </a:xfrm>
          <a:prstGeom prst="rect">
            <a:avLst/>
          </a:prstGeom>
          <a:noFill/>
        </p:spPr>
        <p:txBody>
          <a:bodyPr wrap="square" rtlCol="0">
            <a:spAutoFit/>
          </a:bodyPr>
          <a:lstStyle/>
          <a:p>
            <a:pPr algn="ctr"/>
            <a:r>
              <a:rPr lang="ja-JP" altLang="en-US" sz="800" dirty="0">
                <a:solidFill>
                  <a:prstClr val="black"/>
                </a:solidFill>
                <a:latin typeface="游ゴシック"/>
              </a:rPr>
              <a:t>運用スケジュールや貸出アイテムを</a:t>
            </a:r>
            <a:endParaRPr lang="en-US" altLang="ja-JP" sz="800" dirty="0">
              <a:solidFill>
                <a:prstClr val="black"/>
              </a:solidFill>
              <a:latin typeface="游ゴシック"/>
            </a:endParaRPr>
          </a:p>
          <a:p>
            <a:pPr algn="ctr"/>
            <a:r>
              <a:rPr lang="ja-JP" altLang="en-US" sz="800" dirty="0">
                <a:solidFill>
                  <a:prstClr val="black"/>
                </a:solidFill>
                <a:latin typeface="游ゴシック"/>
              </a:rPr>
              <a:t>ブラウザから登録</a:t>
            </a:r>
            <a:endParaRPr lang="en-US" altLang="ja-JP" sz="800" dirty="0">
              <a:solidFill>
                <a:prstClr val="black"/>
              </a:solidFill>
              <a:latin typeface="游ゴシック"/>
            </a:endParaRPr>
          </a:p>
        </p:txBody>
      </p:sp>
      <p:sp>
        <p:nvSpPr>
          <p:cNvPr id="59" name="テキスト ボックス 58"/>
          <p:cNvSpPr txBox="1"/>
          <p:nvPr/>
        </p:nvSpPr>
        <p:spPr>
          <a:xfrm>
            <a:off x="6102829" y="4168294"/>
            <a:ext cx="1722050" cy="215444"/>
          </a:xfrm>
          <a:prstGeom prst="rect">
            <a:avLst/>
          </a:prstGeom>
          <a:noFill/>
        </p:spPr>
        <p:txBody>
          <a:bodyPr wrap="square" rtlCol="0">
            <a:spAutoFit/>
          </a:bodyPr>
          <a:lstStyle/>
          <a:p>
            <a:r>
              <a:rPr lang="ja-JP" altLang="en-US" sz="800" dirty="0">
                <a:solidFill>
                  <a:prstClr val="black"/>
                </a:solidFill>
                <a:latin typeface="游ゴシック"/>
              </a:rPr>
              <a:t>スマホ・</a:t>
            </a:r>
            <a:r>
              <a:rPr lang="en-US" altLang="ja-JP" sz="800" dirty="0">
                <a:solidFill>
                  <a:prstClr val="black"/>
                </a:solidFill>
                <a:latin typeface="游ゴシック"/>
              </a:rPr>
              <a:t>PC</a:t>
            </a:r>
            <a:r>
              <a:rPr lang="ja-JP" altLang="en-US" sz="800" dirty="0">
                <a:solidFill>
                  <a:prstClr val="black"/>
                </a:solidFill>
                <a:latin typeface="游ゴシック"/>
              </a:rPr>
              <a:t>から利用予約</a:t>
            </a:r>
            <a:endParaRPr lang="en-US" altLang="ja-JP" sz="800" dirty="0">
              <a:solidFill>
                <a:prstClr val="black"/>
              </a:solidFill>
              <a:latin typeface="游ゴシック"/>
            </a:endParaRPr>
          </a:p>
        </p:txBody>
      </p:sp>
      <p:sp>
        <p:nvSpPr>
          <p:cNvPr id="61" name="テキスト ボックス 60"/>
          <p:cNvSpPr txBox="1"/>
          <p:nvPr/>
        </p:nvSpPr>
        <p:spPr>
          <a:xfrm>
            <a:off x="4986512" y="3976997"/>
            <a:ext cx="1075239" cy="400110"/>
          </a:xfrm>
          <a:prstGeom prst="rect">
            <a:avLst/>
          </a:prstGeom>
          <a:noFill/>
        </p:spPr>
        <p:txBody>
          <a:bodyPr wrap="square" rtlCol="0">
            <a:spAutoFit/>
          </a:bodyPr>
          <a:lstStyle/>
          <a:p>
            <a:pPr algn="ctr"/>
            <a:r>
              <a:rPr lang="ja-JP" altLang="en-US" sz="1000" b="1" dirty="0">
                <a:solidFill>
                  <a:prstClr val="black"/>
                </a:solidFill>
                <a:latin typeface="游ゴシック"/>
              </a:rPr>
              <a:t>予約システム</a:t>
            </a:r>
            <a:endParaRPr lang="en-US" altLang="ja-JP" sz="1000" b="1" dirty="0">
              <a:solidFill>
                <a:prstClr val="black"/>
              </a:solidFill>
              <a:latin typeface="游ゴシック"/>
            </a:endParaRPr>
          </a:p>
          <a:p>
            <a:pPr algn="ctr"/>
            <a:r>
              <a:rPr lang="ja-JP" altLang="en-US" sz="1000" b="1" dirty="0">
                <a:solidFill>
                  <a:prstClr val="black"/>
                </a:solidFill>
                <a:latin typeface="游ゴシック"/>
              </a:rPr>
              <a:t>クラウドサーバ</a:t>
            </a:r>
            <a:endParaRPr lang="en-US" altLang="ja-JP" sz="1000" b="1" dirty="0">
              <a:solidFill>
                <a:prstClr val="black"/>
              </a:solidFill>
              <a:latin typeface="游ゴシック"/>
            </a:endParaRPr>
          </a:p>
        </p:txBody>
      </p:sp>
      <p:cxnSp>
        <p:nvCxnSpPr>
          <p:cNvPr id="62" name="直線矢印コネクタ 61"/>
          <p:cNvCxnSpPr/>
          <p:nvPr/>
        </p:nvCxnSpPr>
        <p:spPr>
          <a:xfrm flipH="1" flipV="1">
            <a:off x="6022271" y="3793902"/>
            <a:ext cx="2269557" cy="10719"/>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p:nvPr/>
        </p:nvCxnSpPr>
        <p:spPr>
          <a:xfrm>
            <a:off x="5323296" y="4403143"/>
            <a:ext cx="2146" cy="968758"/>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4" name="正方形/長方形 63"/>
          <p:cNvSpPr/>
          <p:nvPr/>
        </p:nvSpPr>
        <p:spPr>
          <a:xfrm>
            <a:off x="4991100" y="3084975"/>
            <a:ext cx="4714875" cy="359818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游ゴシック"/>
            </a:endParaRPr>
          </a:p>
        </p:txBody>
      </p:sp>
      <p:sp>
        <p:nvSpPr>
          <p:cNvPr id="65" name="テキスト ボックス 64"/>
          <p:cNvSpPr txBox="1"/>
          <p:nvPr/>
        </p:nvSpPr>
        <p:spPr>
          <a:xfrm>
            <a:off x="4991100" y="3081633"/>
            <a:ext cx="678657" cy="276999"/>
          </a:xfrm>
          <a:prstGeom prst="rect">
            <a:avLst/>
          </a:prstGeom>
          <a:solidFill>
            <a:schemeClr val="tx1"/>
          </a:solidFill>
        </p:spPr>
        <p:txBody>
          <a:bodyPr wrap="square" lIns="73125" rtlCol="0" anchor="ctr" anchorCtr="0">
            <a:spAutoFit/>
          </a:bodyPr>
          <a:lstStyle/>
          <a:p>
            <a:pPr algn="ctr"/>
            <a:r>
              <a:rPr lang="ja-JP" altLang="en-US" sz="1200" b="1" dirty="0">
                <a:solidFill>
                  <a:prstClr val="white"/>
                </a:solidFill>
                <a:latin typeface="游ゴシック"/>
              </a:rPr>
              <a:t>構成例</a:t>
            </a:r>
          </a:p>
        </p:txBody>
      </p:sp>
      <p:sp>
        <p:nvSpPr>
          <p:cNvPr id="67" name="テキスト ボックス 66"/>
          <p:cNvSpPr txBox="1"/>
          <p:nvPr/>
        </p:nvSpPr>
        <p:spPr>
          <a:xfrm>
            <a:off x="7849872" y="5357032"/>
            <a:ext cx="1960478" cy="338554"/>
          </a:xfrm>
          <a:prstGeom prst="rect">
            <a:avLst/>
          </a:prstGeom>
          <a:noFill/>
        </p:spPr>
        <p:txBody>
          <a:bodyPr wrap="square" rtlCol="0">
            <a:spAutoFit/>
          </a:bodyPr>
          <a:lstStyle/>
          <a:p>
            <a:r>
              <a:rPr lang="ja-JP" altLang="en-US" sz="800" dirty="0">
                <a:solidFill>
                  <a:prstClr val="black"/>
                </a:solidFill>
                <a:latin typeface="游ゴシック"/>
              </a:rPr>
              <a:t>利用者は受付カウンターで</a:t>
            </a:r>
            <a:r>
              <a:rPr lang="en-US" altLang="ja-JP" sz="800" dirty="0">
                <a:solidFill>
                  <a:prstClr val="black"/>
                </a:solidFill>
                <a:latin typeface="游ゴシック"/>
              </a:rPr>
              <a:t>IC</a:t>
            </a:r>
            <a:r>
              <a:rPr lang="ja-JP" altLang="en-US" sz="800" dirty="0">
                <a:solidFill>
                  <a:prstClr val="black"/>
                </a:solidFill>
                <a:latin typeface="游ゴシック"/>
              </a:rPr>
              <a:t>学生証をかざして、予約券を発行</a:t>
            </a:r>
            <a:endParaRPr lang="en-US" altLang="ja-JP" sz="800" dirty="0">
              <a:solidFill>
                <a:prstClr val="black"/>
              </a:solidFill>
              <a:latin typeface="游ゴシック"/>
            </a:endParaRPr>
          </a:p>
        </p:txBody>
      </p:sp>
      <p:pic>
        <p:nvPicPr>
          <p:cNvPr id="68" name="図 67"/>
          <p:cNvPicPr>
            <a:picLocks noChangeAspect="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8540783" y="4925156"/>
            <a:ext cx="1124114" cy="472128"/>
          </a:xfrm>
          <a:prstGeom prst="rect">
            <a:avLst/>
          </a:prstGeom>
          <a:ln>
            <a:noFill/>
          </a:ln>
        </p:spPr>
      </p:pic>
      <p:sp>
        <p:nvSpPr>
          <p:cNvPr id="72" name="テキスト ボックス 71"/>
          <p:cNvSpPr txBox="1"/>
          <p:nvPr/>
        </p:nvSpPr>
        <p:spPr>
          <a:xfrm>
            <a:off x="5448922" y="5068934"/>
            <a:ext cx="1722050" cy="338554"/>
          </a:xfrm>
          <a:prstGeom prst="rect">
            <a:avLst/>
          </a:prstGeom>
          <a:noFill/>
        </p:spPr>
        <p:txBody>
          <a:bodyPr wrap="square" rtlCol="0">
            <a:spAutoFit/>
          </a:bodyPr>
          <a:lstStyle/>
          <a:p>
            <a:r>
              <a:rPr lang="ja-JP" altLang="en-US" sz="800" b="1" dirty="0">
                <a:solidFill>
                  <a:prstClr val="black"/>
                </a:solidFill>
                <a:latin typeface="游ゴシック"/>
              </a:rPr>
              <a:t>サイネージ</a:t>
            </a:r>
            <a:endParaRPr lang="en-US" altLang="ja-JP" sz="800" b="1" dirty="0">
              <a:solidFill>
                <a:prstClr val="black"/>
              </a:solidFill>
              <a:latin typeface="游ゴシック"/>
            </a:endParaRPr>
          </a:p>
          <a:p>
            <a:r>
              <a:rPr lang="ja-JP" altLang="en-US" sz="800" dirty="0">
                <a:solidFill>
                  <a:prstClr val="black"/>
                </a:solidFill>
                <a:latin typeface="游ゴシック"/>
              </a:rPr>
              <a:t>予約状況をリアルタイム配信</a:t>
            </a:r>
            <a:endParaRPr lang="en-US" altLang="ja-JP" sz="800" dirty="0">
              <a:solidFill>
                <a:prstClr val="black"/>
              </a:solidFill>
              <a:latin typeface="游ゴシック"/>
            </a:endParaRPr>
          </a:p>
        </p:txBody>
      </p:sp>
      <p:cxnSp>
        <p:nvCxnSpPr>
          <p:cNvPr id="74" name="直線矢印コネクタ 73"/>
          <p:cNvCxnSpPr/>
          <p:nvPr/>
        </p:nvCxnSpPr>
        <p:spPr>
          <a:xfrm flipH="1" flipV="1">
            <a:off x="6024779" y="4092062"/>
            <a:ext cx="1291944" cy="30972"/>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5071430" y="5420807"/>
            <a:ext cx="2203099" cy="11590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SibaService\Downloads\Screenshot_20171107-171823.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63663" y="3904252"/>
            <a:ext cx="706891" cy="1239023"/>
          </a:xfrm>
          <a:prstGeom prst="rect">
            <a:avLst/>
          </a:prstGeom>
          <a:noFill/>
          <a:extLst>
            <a:ext uri="{909E8E84-426E-40DD-AFC4-6F175D3DCCD1}">
              <a14:hiddenFill xmlns:a14="http://schemas.microsoft.com/office/drawing/2010/main">
                <a:solidFill>
                  <a:srgbClr val="FFFFFF"/>
                </a:solidFill>
              </a14:hiddenFill>
            </a:ext>
          </a:extLst>
        </p:spPr>
      </p:pic>
      <p:pic>
        <p:nvPicPr>
          <p:cNvPr id="2" name="図 1"/>
          <p:cNvPicPr>
            <a:picLocks noChangeAspect="1"/>
          </p:cNvPicPr>
          <p:nvPr/>
        </p:nvPicPr>
        <p:blipFill rotWithShape="1">
          <a:blip r:embed="rId10" cstate="print">
            <a:extLst>
              <a:ext uri="{28A0092B-C50C-407E-A947-70E740481C1C}">
                <a14:useLocalDpi xmlns:a14="http://schemas.microsoft.com/office/drawing/2010/main" val="0"/>
              </a:ext>
            </a:extLst>
          </a:blip>
          <a:srcRect t="8613" b="11906"/>
          <a:stretch/>
        </p:blipFill>
        <p:spPr>
          <a:xfrm>
            <a:off x="139585" y="879002"/>
            <a:ext cx="4540751" cy="2706760"/>
          </a:xfrm>
          <a:prstGeom prst="rect">
            <a:avLst/>
          </a:prstGeom>
        </p:spPr>
      </p:pic>
      <p:pic>
        <p:nvPicPr>
          <p:cNvPr id="3" name="図 2"/>
          <p:cNvPicPr>
            <a:picLocks noChangeAspect="1"/>
          </p:cNvPicPr>
          <p:nvPr/>
        </p:nvPicPr>
        <p:blipFill rotWithShape="1">
          <a:blip r:embed="rId11" cstate="print">
            <a:extLst>
              <a:ext uri="{28A0092B-C50C-407E-A947-70E740481C1C}">
                <a14:useLocalDpi xmlns:a14="http://schemas.microsoft.com/office/drawing/2010/main" val="0"/>
              </a:ext>
            </a:extLst>
          </a:blip>
          <a:srcRect t="10918" b="6237"/>
          <a:stretch/>
        </p:blipFill>
        <p:spPr>
          <a:xfrm>
            <a:off x="137942" y="3687161"/>
            <a:ext cx="4527849" cy="2813285"/>
          </a:xfrm>
          <a:prstGeom prst="rect">
            <a:avLst/>
          </a:prstGeom>
        </p:spPr>
      </p:pic>
      <p:pic>
        <p:nvPicPr>
          <p:cNvPr id="36" name="図 3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417129" y="5714986"/>
            <a:ext cx="904977" cy="933688"/>
          </a:xfrm>
          <a:prstGeom prst="rect">
            <a:avLst/>
          </a:prstGeom>
        </p:spPr>
      </p:pic>
      <p:cxnSp>
        <p:nvCxnSpPr>
          <p:cNvPr id="66" name="直線矢印コネクタ 65"/>
          <p:cNvCxnSpPr/>
          <p:nvPr/>
        </p:nvCxnSpPr>
        <p:spPr>
          <a:xfrm>
            <a:off x="5887593" y="4441599"/>
            <a:ext cx="1893127" cy="1195439"/>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テキスト ボックス 36"/>
          <p:cNvSpPr txBox="1"/>
          <p:nvPr/>
        </p:nvSpPr>
        <p:spPr>
          <a:xfrm>
            <a:off x="8285480" y="6000317"/>
            <a:ext cx="1500825" cy="338554"/>
          </a:xfrm>
          <a:prstGeom prst="rect">
            <a:avLst/>
          </a:prstGeom>
          <a:noFill/>
        </p:spPr>
        <p:txBody>
          <a:bodyPr wrap="square" rtlCol="0">
            <a:spAutoFit/>
          </a:bodyPr>
          <a:lstStyle/>
          <a:p>
            <a:r>
              <a:rPr lang="ja-JP" altLang="en-US" sz="800" b="1" dirty="0">
                <a:solidFill>
                  <a:prstClr val="black"/>
                </a:solidFill>
                <a:latin typeface="游ゴシック"/>
              </a:rPr>
              <a:t>自動貸出ロッカー</a:t>
            </a:r>
            <a:endParaRPr lang="en-US" altLang="ja-JP" sz="800" b="1" dirty="0">
              <a:solidFill>
                <a:prstClr val="black"/>
              </a:solidFill>
              <a:latin typeface="游ゴシック"/>
            </a:endParaRPr>
          </a:p>
          <a:p>
            <a:r>
              <a:rPr lang="ja-JP" altLang="en-US" sz="800" dirty="0">
                <a:solidFill>
                  <a:prstClr val="black"/>
                </a:solidFill>
                <a:latin typeface="游ゴシック"/>
              </a:rPr>
              <a:t>予約済ユーザへ備品を貸出</a:t>
            </a:r>
            <a:endParaRPr lang="en-US" altLang="ja-JP" sz="800" dirty="0">
              <a:solidFill>
                <a:prstClr val="black"/>
              </a:solidFill>
              <a:latin typeface="游ゴシック"/>
            </a:endParaRPr>
          </a:p>
        </p:txBody>
      </p:sp>
    </p:spTree>
    <p:extLst>
      <p:ext uri="{BB962C8B-B14F-4D97-AF65-F5344CB8AC3E}">
        <p14:creationId xmlns:p14="http://schemas.microsoft.com/office/powerpoint/2010/main" val="1935464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楕円 74"/>
          <p:cNvSpPr/>
          <p:nvPr/>
        </p:nvSpPr>
        <p:spPr>
          <a:xfrm>
            <a:off x="4938572" y="4626005"/>
            <a:ext cx="8736537" cy="4877848"/>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游ゴシック"/>
            </a:endParaRPr>
          </a:p>
        </p:txBody>
      </p:sp>
      <p:sp>
        <p:nvSpPr>
          <p:cNvPr id="76" name="正方形/長方形 75"/>
          <p:cNvSpPr/>
          <p:nvPr/>
        </p:nvSpPr>
        <p:spPr>
          <a:xfrm rot="5400000">
            <a:off x="7507524" y="3940105"/>
            <a:ext cx="5011498" cy="614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游ゴシック"/>
            </a:endParaRPr>
          </a:p>
        </p:txBody>
      </p:sp>
      <p:sp>
        <p:nvSpPr>
          <p:cNvPr id="77" name="正方形/長方形 76"/>
          <p:cNvSpPr/>
          <p:nvPr/>
        </p:nvSpPr>
        <p:spPr>
          <a:xfrm>
            <a:off x="4887168" y="6691205"/>
            <a:ext cx="5011498" cy="614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游ゴシック"/>
            </a:endParaRPr>
          </a:p>
        </p:txBody>
      </p:sp>
      <p:sp>
        <p:nvSpPr>
          <p:cNvPr id="38" name="テキスト ボックス 37"/>
          <p:cNvSpPr txBox="1"/>
          <p:nvPr/>
        </p:nvSpPr>
        <p:spPr>
          <a:xfrm>
            <a:off x="1104899" y="86635"/>
            <a:ext cx="8412361" cy="738664"/>
          </a:xfrm>
          <a:prstGeom prst="rect">
            <a:avLst/>
          </a:prstGeom>
          <a:noFill/>
        </p:spPr>
        <p:txBody>
          <a:bodyPr wrap="square" rtlCol="0">
            <a:spAutoFit/>
          </a:bodyPr>
          <a:lstStyle/>
          <a:p>
            <a:pPr>
              <a:lnSpc>
                <a:spcPct val="150000"/>
              </a:lnSpc>
            </a:pPr>
            <a:r>
              <a:rPr lang="en-US" altLang="ja-JP" sz="1600" b="1" dirty="0" err="1">
                <a:solidFill>
                  <a:prstClr val="black"/>
                </a:solidFill>
                <a:latin typeface="游ゴシック"/>
              </a:rPr>
              <a:t>KnowledgeIstReserve</a:t>
            </a:r>
            <a:r>
              <a:rPr lang="en-US" altLang="ja-JP" sz="1600" b="1" dirty="0">
                <a:solidFill>
                  <a:prstClr val="black"/>
                </a:solidFill>
                <a:latin typeface="游ゴシック"/>
              </a:rPr>
              <a:t> </a:t>
            </a:r>
            <a:r>
              <a:rPr lang="ja-JP" altLang="en-US" sz="1600" b="1" dirty="0">
                <a:solidFill>
                  <a:prstClr val="black"/>
                </a:solidFill>
                <a:latin typeface="游ゴシック"/>
              </a:rPr>
              <a:t>予約管理システムパッケージ</a:t>
            </a:r>
            <a:endParaRPr lang="en-US" altLang="ja-JP" sz="1600" b="1" dirty="0">
              <a:solidFill>
                <a:prstClr val="black"/>
              </a:solidFill>
              <a:latin typeface="游ゴシック"/>
            </a:endParaRPr>
          </a:p>
          <a:p>
            <a:pPr>
              <a:lnSpc>
                <a:spcPct val="150000"/>
              </a:lnSpc>
            </a:pPr>
            <a:r>
              <a:rPr lang="ja-JP" altLang="en-US" sz="1200" dirty="0">
                <a:solidFill>
                  <a:prstClr val="black"/>
                </a:solidFill>
                <a:latin typeface="游ゴシック"/>
              </a:rPr>
              <a:t>帝京大学様モデル</a:t>
            </a:r>
          </a:p>
        </p:txBody>
      </p:sp>
      <p:sp>
        <p:nvSpPr>
          <p:cNvPr id="39" name="テキスト ボックス 38"/>
          <p:cNvSpPr txBox="1"/>
          <p:nvPr/>
        </p:nvSpPr>
        <p:spPr>
          <a:xfrm>
            <a:off x="150018" y="260067"/>
            <a:ext cx="916781" cy="463833"/>
          </a:xfrm>
          <a:prstGeom prst="rect">
            <a:avLst/>
          </a:prstGeom>
          <a:solidFill>
            <a:schemeClr val="tx1"/>
          </a:solidFill>
        </p:spPr>
        <p:txBody>
          <a:bodyPr wrap="square" lIns="73125" rtlCol="0" anchor="ctr" anchorCtr="0">
            <a:noAutofit/>
          </a:bodyPr>
          <a:lstStyle/>
          <a:p>
            <a:pPr algn="ctr"/>
            <a:r>
              <a:rPr lang="ja-JP" altLang="en-US" sz="1463" dirty="0">
                <a:solidFill>
                  <a:prstClr val="white"/>
                </a:solidFill>
                <a:latin typeface="MS UI Gothic" panose="020B0600070205080204" pitchFamily="50" charset="-128"/>
                <a:ea typeface="MS UI Gothic" panose="020B0600070205080204" pitchFamily="50" charset="-128"/>
              </a:rPr>
              <a:t>導入事例</a:t>
            </a:r>
          </a:p>
        </p:txBody>
      </p:sp>
      <p:cxnSp>
        <p:nvCxnSpPr>
          <p:cNvPr id="40" name="直線コネクタ 39"/>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テキスト ボックス 40"/>
          <p:cNvSpPr txBox="1"/>
          <p:nvPr/>
        </p:nvSpPr>
        <p:spPr>
          <a:xfrm>
            <a:off x="5001358" y="860785"/>
            <a:ext cx="4469010" cy="369332"/>
          </a:xfrm>
          <a:prstGeom prst="rect">
            <a:avLst/>
          </a:prstGeom>
          <a:noFill/>
        </p:spPr>
        <p:txBody>
          <a:bodyPr wrap="square" rtlCol="0">
            <a:spAutoFit/>
          </a:bodyPr>
          <a:lstStyle/>
          <a:p>
            <a:r>
              <a:rPr lang="en-US" altLang="ja-JP" b="1" dirty="0">
                <a:solidFill>
                  <a:prstClr val="black"/>
                </a:solidFill>
                <a:latin typeface="+mn-ea"/>
              </a:rPr>
              <a:t>PC</a:t>
            </a:r>
            <a:r>
              <a:rPr lang="ja-JP" altLang="en-US" b="1" dirty="0">
                <a:solidFill>
                  <a:prstClr val="black"/>
                </a:solidFill>
                <a:latin typeface="+mn-ea"/>
              </a:rPr>
              <a:t>座席の予約管理</a:t>
            </a:r>
          </a:p>
        </p:txBody>
      </p:sp>
      <p:sp>
        <p:nvSpPr>
          <p:cNvPr id="44" name="テキスト ボックス 43"/>
          <p:cNvSpPr txBox="1"/>
          <p:nvPr/>
        </p:nvSpPr>
        <p:spPr>
          <a:xfrm>
            <a:off x="4983772" y="1495204"/>
            <a:ext cx="4766593" cy="1292662"/>
          </a:xfrm>
          <a:prstGeom prst="rect">
            <a:avLst/>
          </a:prstGeom>
          <a:noFill/>
        </p:spPr>
        <p:txBody>
          <a:bodyPr wrap="square" rtlCol="0">
            <a:spAutoFit/>
          </a:bodyPr>
          <a:lstStyle/>
          <a:p>
            <a:r>
              <a:rPr lang="ja-JP" altLang="en-US" sz="1300" dirty="0">
                <a:solidFill>
                  <a:prstClr val="black"/>
                </a:solidFill>
                <a:latin typeface="游ゴシック"/>
                <a:cs typeface="A-OTF 中ゴシックBBB Pro Medium" panose="020B0400000000000000" pitchFamily="34" charset="-128"/>
              </a:rPr>
              <a:t>・</a:t>
            </a:r>
            <a:r>
              <a:rPr lang="en-US" altLang="ja-JP" sz="1300" dirty="0">
                <a:solidFill>
                  <a:prstClr val="black"/>
                </a:solidFill>
                <a:latin typeface="游ゴシック"/>
                <a:cs typeface="A-OTF 中ゴシックBBB Pro Medium" panose="020B0400000000000000" pitchFamily="34" charset="-128"/>
              </a:rPr>
              <a:t>AD</a:t>
            </a:r>
            <a:r>
              <a:rPr lang="ja-JP" altLang="en-US" sz="1300" dirty="0">
                <a:solidFill>
                  <a:prstClr val="black"/>
                </a:solidFill>
                <a:latin typeface="游ゴシック"/>
                <a:cs typeface="A-OTF 中ゴシックBBB Pro Medium" panose="020B0400000000000000" pitchFamily="34" charset="-128"/>
              </a:rPr>
              <a:t>連携により予約済のユーザのみログインを許可</a:t>
            </a:r>
            <a:endParaRPr lang="en-US" altLang="ja-JP" sz="1300" dirty="0">
              <a:solidFill>
                <a:prstClr val="black"/>
              </a:solidFill>
              <a:latin typeface="游ゴシック"/>
              <a:cs typeface="A-OTF 中ゴシックBBB Pro Medium" panose="020B0400000000000000" pitchFamily="34" charset="-128"/>
            </a:endParaRPr>
          </a:p>
          <a:p>
            <a:r>
              <a:rPr lang="ja-JP" altLang="en-US" sz="1300" dirty="0">
                <a:solidFill>
                  <a:prstClr val="black"/>
                </a:solidFill>
                <a:latin typeface="游ゴシック"/>
                <a:cs typeface="A-OTF 中ゴシックBBB Pro Medium" panose="020B0400000000000000" pitchFamily="34" charset="-128"/>
              </a:rPr>
              <a:t>・予約終了までの残り時間を</a:t>
            </a:r>
            <a:r>
              <a:rPr lang="en-US" altLang="ja-JP" sz="1300" dirty="0">
                <a:solidFill>
                  <a:prstClr val="black"/>
                </a:solidFill>
                <a:latin typeface="游ゴシック"/>
                <a:cs typeface="A-OTF 中ゴシックBBB Pro Medium" panose="020B0400000000000000" pitchFamily="34" charset="-128"/>
              </a:rPr>
              <a:t>PC</a:t>
            </a:r>
            <a:r>
              <a:rPr lang="ja-JP" altLang="en-US" sz="1300" dirty="0">
                <a:solidFill>
                  <a:prstClr val="black"/>
                </a:solidFill>
                <a:latin typeface="游ゴシック"/>
                <a:cs typeface="A-OTF 中ゴシックBBB Pro Medium" panose="020B0400000000000000" pitchFamily="34" charset="-128"/>
              </a:rPr>
              <a:t>画面に表示</a:t>
            </a:r>
            <a:endParaRPr lang="en-US" altLang="ja-JP" sz="1300" dirty="0">
              <a:solidFill>
                <a:prstClr val="black"/>
              </a:solidFill>
              <a:latin typeface="游ゴシック"/>
              <a:cs typeface="A-OTF 中ゴシックBBB Pro Medium" panose="020B0400000000000000" pitchFamily="34" charset="-128"/>
            </a:endParaRPr>
          </a:p>
          <a:p>
            <a:r>
              <a:rPr lang="ja-JP" altLang="en-US" sz="1300" dirty="0">
                <a:solidFill>
                  <a:prstClr val="black"/>
                </a:solidFill>
                <a:latin typeface="游ゴシック"/>
                <a:cs typeface="A-OTF 中ゴシックBBB Pro Medium" panose="020B0400000000000000" pitchFamily="34" charset="-128"/>
              </a:rPr>
              <a:t>・予約終了後も利用しているユーザを強制ログアウト</a:t>
            </a:r>
            <a:endParaRPr lang="en-US" altLang="ja-JP" sz="1300" dirty="0">
              <a:solidFill>
                <a:prstClr val="black"/>
              </a:solidFill>
              <a:latin typeface="游ゴシック"/>
              <a:cs typeface="A-OTF 中ゴシックBBB Pro Medium" panose="020B0400000000000000" pitchFamily="34" charset="-128"/>
            </a:endParaRPr>
          </a:p>
          <a:p>
            <a:r>
              <a:rPr lang="ja-JP" altLang="en-US" sz="1300" dirty="0">
                <a:solidFill>
                  <a:prstClr val="black"/>
                </a:solidFill>
                <a:latin typeface="游ゴシック"/>
                <a:cs typeface="A-OTF 中ゴシックBBB Pro Medium" panose="020B0400000000000000" pitchFamily="34" charset="-128"/>
              </a:rPr>
              <a:t>・</a:t>
            </a:r>
            <a:r>
              <a:rPr lang="en-US" altLang="ja-JP" sz="1300" dirty="0">
                <a:solidFill>
                  <a:prstClr val="black"/>
                </a:solidFill>
                <a:latin typeface="游ゴシック"/>
                <a:cs typeface="A-OTF 中ゴシックBBB Pro Medium" panose="020B0400000000000000" pitchFamily="34" charset="-128"/>
              </a:rPr>
              <a:t>PC</a:t>
            </a:r>
            <a:r>
              <a:rPr lang="ja-JP" altLang="en-US" sz="1300" dirty="0">
                <a:solidFill>
                  <a:prstClr val="black"/>
                </a:solidFill>
                <a:latin typeface="游ゴシック"/>
                <a:cs typeface="A-OTF 中ゴシックBBB Pro Medium" panose="020B0400000000000000" pitchFamily="34" charset="-128"/>
              </a:rPr>
              <a:t>シャットダウン時に予約残り時間を自動開放</a:t>
            </a:r>
            <a:endParaRPr lang="en-US" altLang="ja-JP" sz="1300" dirty="0">
              <a:solidFill>
                <a:prstClr val="black"/>
              </a:solidFill>
              <a:latin typeface="游ゴシック"/>
              <a:cs typeface="A-OTF 中ゴシックBBB Pro Medium" panose="020B0400000000000000" pitchFamily="34" charset="-128"/>
            </a:endParaRPr>
          </a:p>
          <a:p>
            <a:r>
              <a:rPr lang="ja-JP" altLang="en-US" sz="1300" dirty="0">
                <a:solidFill>
                  <a:prstClr val="black"/>
                </a:solidFill>
                <a:latin typeface="游ゴシック"/>
                <a:cs typeface="A-OTF 中ゴシックBBB Pro Medium" panose="020B0400000000000000" pitchFamily="34" charset="-128"/>
              </a:rPr>
              <a:t>・スマホから予約延長が可能</a:t>
            </a:r>
            <a:endParaRPr lang="en-US" altLang="ja-JP" sz="1300" dirty="0">
              <a:solidFill>
                <a:prstClr val="black"/>
              </a:solidFill>
              <a:latin typeface="游ゴシック"/>
              <a:cs typeface="A-OTF 中ゴシックBBB Pro Medium" panose="020B0400000000000000" pitchFamily="34" charset="-128"/>
            </a:endParaRPr>
          </a:p>
          <a:p>
            <a:endParaRPr lang="en-US" altLang="ja-JP" sz="1300" dirty="0">
              <a:solidFill>
                <a:prstClr val="black"/>
              </a:solidFill>
              <a:latin typeface="游ゴシック"/>
              <a:cs typeface="A-OTF 中ゴシックBBB Pro Medium" panose="020B0400000000000000" pitchFamily="34" charset="-128"/>
            </a:endParaRPr>
          </a:p>
        </p:txBody>
      </p:sp>
      <p:cxnSp>
        <p:nvCxnSpPr>
          <p:cNvPr id="49" name="直線コネクタ 48"/>
          <p:cNvCxnSpPr/>
          <p:nvPr/>
        </p:nvCxnSpPr>
        <p:spPr>
          <a:xfrm>
            <a:off x="5053479" y="1265781"/>
            <a:ext cx="467887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50" name="図 49"/>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539025" y="4390116"/>
            <a:ext cx="181462" cy="181462"/>
          </a:xfrm>
          <a:prstGeom prst="rect">
            <a:avLst/>
          </a:prstGeom>
        </p:spPr>
      </p:pic>
      <p:pic>
        <p:nvPicPr>
          <p:cNvPr id="51" name="図 50"/>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5303428" y="3530196"/>
            <a:ext cx="420765" cy="420765"/>
          </a:xfrm>
          <a:prstGeom prst="rect">
            <a:avLst/>
          </a:prstGeom>
        </p:spPr>
      </p:pic>
      <p:pic>
        <p:nvPicPr>
          <p:cNvPr id="52" name="図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64502" y="3422013"/>
            <a:ext cx="1045742" cy="675336"/>
          </a:xfrm>
          <a:prstGeom prst="rect">
            <a:avLst/>
          </a:prstGeom>
          <a:ln>
            <a:solidFill>
              <a:schemeClr val="bg1">
                <a:lumMod val="65000"/>
              </a:schemeClr>
            </a:solidFill>
          </a:ln>
        </p:spPr>
      </p:pic>
      <p:pic>
        <p:nvPicPr>
          <p:cNvPr id="53" name="図 52"/>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9266647" y="3792435"/>
            <a:ext cx="348928" cy="348928"/>
          </a:xfrm>
          <a:prstGeom prst="rect">
            <a:avLst/>
          </a:prstGeom>
        </p:spPr>
      </p:pic>
      <p:sp>
        <p:nvSpPr>
          <p:cNvPr id="55" name="テキスト ボックス 54"/>
          <p:cNvSpPr txBox="1"/>
          <p:nvPr/>
        </p:nvSpPr>
        <p:spPr>
          <a:xfrm>
            <a:off x="8463780" y="4713465"/>
            <a:ext cx="1292494" cy="246221"/>
          </a:xfrm>
          <a:prstGeom prst="rect">
            <a:avLst/>
          </a:prstGeom>
          <a:noFill/>
        </p:spPr>
        <p:txBody>
          <a:bodyPr wrap="square" rtlCol="0">
            <a:spAutoFit/>
          </a:bodyPr>
          <a:lstStyle/>
          <a:p>
            <a:pPr algn="ctr"/>
            <a:r>
              <a:rPr lang="ja-JP" altLang="en-US" sz="1000" b="1" dirty="0">
                <a:solidFill>
                  <a:srgbClr val="5B9BD5">
                    <a:lumMod val="50000"/>
                  </a:srgbClr>
                </a:solidFill>
                <a:latin typeface="游ゴシック"/>
              </a:rPr>
              <a:t>学内ネットワーク</a:t>
            </a:r>
            <a:endParaRPr lang="en-US" altLang="ja-JP" sz="1000" b="1" dirty="0">
              <a:solidFill>
                <a:srgbClr val="5B9BD5">
                  <a:lumMod val="50000"/>
                </a:srgbClr>
              </a:solidFill>
              <a:latin typeface="游ゴシック"/>
            </a:endParaRPr>
          </a:p>
        </p:txBody>
      </p:sp>
      <p:sp>
        <p:nvSpPr>
          <p:cNvPr id="56" name="テキスト ボックス 55"/>
          <p:cNvSpPr txBox="1"/>
          <p:nvPr/>
        </p:nvSpPr>
        <p:spPr>
          <a:xfrm>
            <a:off x="9242791" y="4170459"/>
            <a:ext cx="396640" cy="153888"/>
          </a:xfrm>
          <a:prstGeom prst="rect">
            <a:avLst/>
          </a:prstGeom>
          <a:noFill/>
        </p:spPr>
        <p:txBody>
          <a:bodyPr wrap="square" lIns="0" tIns="0" rIns="0" bIns="0" rtlCol="0">
            <a:spAutoFit/>
          </a:bodyPr>
          <a:lstStyle/>
          <a:p>
            <a:pPr algn="ctr"/>
            <a:r>
              <a:rPr lang="ja-JP" altLang="en-US" sz="1000" b="1" dirty="0">
                <a:solidFill>
                  <a:prstClr val="black"/>
                </a:solidFill>
                <a:latin typeface="游ゴシック"/>
              </a:rPr>
              <a:t>運用者</a:t>
            </a:r>
            <a:endParaRPr lang="en-US" altLang="ja-JP" sz="1000" b="1" dirty="0">
              <a:solidFill>
                <a:prstClr val="black"/>
              </a:solidFill>
              <a:latin typeface="游ゴシック"/>
            </a:endParaRPr>
          </a:p>
        </p:txBody>
      </p:sp>
      <p:sp>
        <p:nvSpPr>
          <p:cNvPr id="57" name="テキスト ボックス 56"/>
          <p:cNvSpPr txBox="1"/>
          <p:nvPr/>
        </p:nvSpPr>
        <p:spPr>
          <a:xfrm>
            <a:off x="8746164" y="4407625"/>
            <a:ext cx="901404" cy="153888"/>
          </a:xfrm>
          <a:prstGeom prst="rect">
            <a:avLst/>
          </a:prstGeom>
          <a:noFill/>
        </p:spPr>
        <p:txBody>
          <a:bodyPr wrap="square" lIns="0" tIns="0" rIns="0" bIns="0" rtlCol="0">
            <a:spAutoFit/>
          </a:bodyPr>
          <a:lstStyle/>
          <a:p>
            <a:pPr algn="r"/>
            <a:r>
              <a:rPr lang="ja-JP" altLang="en-US" sz="1000" b="1" dirty="0">
                <a:solidFill>
                  <a:prstClr val="white">
                    <a:lumMod val="65000"/>
                  </a:prstClr>
                </a:solidFill>
                <a:latin typeface="游ゴシック"/>
              </a:rPr>
              <a:t>インターネット</a:t>
            </a:r>
            <a:endParaRPr lang="en-US" altLang="ja-JP" sz="1000" b="1" dirty="0">
              <a:solidFill>
                <a:prstClr val="white">
                  <a:lumMod val="65000"/>
                </a:prstClr>
              </a:solidFill>
              <a:latin typeface="游ゴシック"/>
            </a:endParaRPr>
          </a:p>
        </p:txBody>
      </p:sp>
      <p:sp>
        <p:nvSpPr>
          <p:cNvPr id="58" name="テキスト ボックス 57"/>
          <p:cNvSpPr txBox="1"/>
          <p:nvPr/>
        </p:nvSpPr>
        <p:spPr>
          <a:xfrm>
            <a:off x="6235779" y="3416933"/>
            <a:ext cx="2096941" cy="338554"/>
          </a:xfrm>
          <a:prstGeom prst="rect">
            <a:avLst/>
          </a:prstGeom>
          <a:noFill/>
        </p:spPr>
        <p:txBody>
          <a:bodyPr wrap="square" rtlCol="0">
            <a:spAutoFit/>
          </a:bodyPr>
          <a:lstStyle/>
          <a:p>
            <a:pPr algn="ctr"/>
            <a:r>
              <a:rPr lang="ja-JP" altLang="en-US" sz="800" dirty="0">
                <a:solidFill>
                  <a:prstClr val="black"/>
                </a:solidFill>
                <a:latin typeface="游ゴシック"/>
              </a:rPr>
              <a:t>運用スケジュールを</a:t>
            </a:r>
            <a:endParaRPr lang="en-US" altLang="ja-JP" sz="800" dirty="0">
              <a:solidFill>
                <a:prstClr val="black"/>
              </a:solidFill>
              <a:latin typeface="游ゴシック"/>
            </a:endParaRPr>
          </a:p>
          <a:p>
            <a:pPr algn="ctr"/>
            <a:r>
              <a:rPr lang="ja-JP" altLang="en-US" sz="800" dirty="0">
                <a:solidFill>
                  <a:prstClr val="black"/>
                </a:solidFill>
                <a:latin typeface="游ゴシック"/>
              </a:rPr>
              <a:t>ブラウザから登録</a:t>
            </a:r>
            <a:endParaRPr lang="en-US" altLang="ja-JP" sz="800" dirty="0">
              <a:solidFill>
                <a:prstClr val="black"/>
              </a:solidFill>
              <a:latin typeface="游ゴシック"/>
            </a:endParaRPr>
          </a:p>
        </p:txBody>
      </p:sp>
      <p:sp>
        <p:nvSpPr>
          <p:cNvPr id="59" name="テキスト ボックス 58"/>
          <p:cNvSpPr txBox="1"/>
          <p:nvPr/>
        </p:nvSpPr>
        <p:spPr>
          <a:xfrm>
            <a:off x="5984683" y="4174153"/>
            <a:ext cx="1722050" cy="215444"/>
          </a:xfrm>
          <a:prstGeom prst="rect">
            <a:avLst/>
          </a:prstGeom>
          <a:noFill/>
        </p:spPr>
        <p:txBody>
          <a:bodyPr wrap="square" rtlCol="0">
            <a:spAutoFit/>
          </a:bodyPr>
          <a:lstStyle/>
          <a:p>
            <a:r>
              <a:rPr lang="ja-JP" altLang="en-US" sz="800" dirty="0">
                <a:solidFill>
                  <a:prstClr val="black"/>
                </a:solidFill>
                <a:latin typeface="游ゴシック"/>
              </a:rPr>
              <a:t>スマホ・</a:t>
            </a:r>
            <a:r>
              <a:rPr lang="en-US" altLang="ja-JP" sz="800" dirty="0">
                <a:solidFill>
                  <a:prstClr val="black"/>
                </a:solidFill>
                <a:latin typeface="游ゴシック"/>
              </a:rPr>
              <a:t>PC</a:t>
            </a:r>
            <a:r>
              <a:rPr lang="ja-JP" altLang="en-US" sz="800" dirty="0">
                <a:solidFill>
                  <a:prstClr val="black"/>
                </a:solidFill>
                <a:latin typeface="游ゴシック"/>
              </a:rPr>
              <a:t>から利用予約</a:t>
            </a:r>
            <a:endParaRPr lang="en-US" altLang="ja-JP" sz="800" dirty="0">
              <a:solidFill>
                <a:prstClr val="black"/>
              </a:solidFill>
              <a:latin typeface="游ゴシック"/>
            </a:endParaRPr>
          </a:p>
        </p:txBody>
      </p:sp>
      <p:sp>
        <p:nvSpPr>
          <p:cNvPr id="61" name="テキスト ボックス 60"/>
          <p:cNvSpPr txBox="1"/>
          <p:nvPr/>
        </p:nvSpPr>
        <p:spPr>
          <a:xfrm>
            <a:off x="4986512" y="3976997"/>
            <a:ext cx="1075239" cy="400110"/>
          </a:xfrm>
          <a:prstGeom prst="rect">
            <a:avLst/>
          </a:prstGeom>
          <a:noFill/>
        </p:spPr>
        <p:txBody>
          <a:bodyPr wrap="square" rtlCol="0">
            <a:spAutoFit/>
          </a:bodyPr>
          <a:lstStyle/>
          <a:p>
            <a:pPr algn="ctr"/>
            <a:r>
              <a:rPr lang="ja-JP" altLang="en-US" sz="1000" b="1" dirty="0">
                <a:solidFill>
                  <a:prstClr val="black"/>
                </a:solidFill>
                <a:latin typeface="游ゴシック"/>
              </a:rPr>
              <a:t>予約システム</a:t>
            </a:r>
            <a:endParaRPr lang="en-US" altLang="ja-JP" sz="1000" b="1" dirty="0">
              <a:solidFill>
                <a:prstClr val="black"/>
              </a:solidFill>
              <a:latin typeface="游ゴシック"/>
            </a:endParaRPr>
          </a:p>
          <a:p>
            <a:pPr algn="ctr"/>
            <a:r>
              <a:rPr lang="ja-JP" altLang="en-US" sz="1000" b="1" dirty="0">
                <a:solidFill>
                  <a:prstClr val="black"/>
                </a:solidFill>
                <a:latin typeface="游ゴシック"/>
              </a:rPr>
              <a:t>クラウドサーバ</a:t>
            </a:r>
            <a:endParaRPr lang="en-US" altLang="ja-JP" sz="1000" b="1" dirty="0">
              <a:solidFill>
                <a:prstClr val="black"/>
              </a:solidFill>
              <a:latin typeface="游ゴシック"/>
            </a:endParaRPr>
          </a:p>
        </p:txBody>
      </p:sp>
      <p:cxnSp>
        <p:nvCxnSpPr>
          <p:cNvPr id="62" name="直線矢印コネクタ 61"/>
          <p:cNvCxnSpPr/>
          <p:nvPr/>
        </p:nvCxnSpPr>
        <p:spPr>
          <a:xfrm flipH="1" flipV="1">
            <a:off x="6022271" y="3793902"/>
            <a:ext cx="2269557" cy="10719"/>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p:nvPr/>
        </p:nvCxnSpPr>
        <p:spPr>
          <a:xfrm>
            <a:off x="5220432" y="4510861"/>
            <a:ext cx="0" cy="708724"/>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4" name="正方形/長方形 63"/>
          <p:cNvSpPr/>
          <p:nvPr/>
        </p:nvSpPr>
        <p:spPr>
          <a:xfrm>
            <a:off x="4991100" y="3084975"/>
            <a:ext cx="4714875" cy="359818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游ゴシック"/>
            </a:endParaRPr>
          </a:p>
        </p:txBody>
      </p:sp>
      <p:sp>
        <p:nvSpPr>
          <p:cNvPr id="65" name="テキスト ボックス 64"/>
          <p:cNvSpPr txBox="1"/>
          <p:nvPr/>
        </p:nvSpPr>
        <p:spPr>
          <a:xfrm>
            <a:off x="4991100" y="3081633"/>
            <a:ext cx="678657" cy="276999"/>
          </a:xfrm>
          <a:prstGeom prst="rect">
            <a:avLst/>
          </a:prstGeom>
          <a:solidFill>
            <a:schemeClr val="tx1"/>
          </a:solidFill>
        </p:spPr>
        <p:txBody>
          <a:bodyPr wrap="square" lIns="73125" rtlCol="0" anchor="ctr" anchorCtr="0">
            <a:spAutoFit/>
          </a:bodyPr>
          <a:lstStyle/>
          <a:p>
            <a:pPr algn="ctr"/>
            <a:r>
              <a:rPr lang="ja-JP" altLang="en-US" sz="1200" b="1" dirty="0">
                <a:solidFill>
                  <a:prstClr val="white"/>
                </a:solidFill>
                <a:latin typeface="游ゴシック"/>
              </a:rPr>
              <a:t>構成例</a:t>
            </a:r>
          </a:p>
        </p:txBody>
      </p:sp>
      <p:cxnSp>
        <p:nvCxnSpPr>
          <p:cNvPr id="66" name="直線矢印コネクタ 65"/>
          <p:cNvCxnSpPr/>
          <p:nvPr/>
        </p:nvCxnSpPr>
        <p:spPr>
          <a:xfrm>
            <a:off x="5968840" y="4333277"/>
            <a:ext cx="1614205" cy="1383549"/>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7" name="テキスト ボックス 66"/>
          <p:cNvSpPr txBox="1"/>
          <p:nvPr/>
        </p:nvSpPr>
        <p:spPr>
          <a:xfrm>
            <a:off x="8267477" y="5407546"/>
            <a:ext cx="1825943" cy="461665"/>
          </a:xfrm>
          <a:prstGeom prst="rect">
            <a:avLst/>
          </a:prstGeom>
          <a:noFill/>
        </p:spPr>
        <p:txBody>
          <a:bodyPr wrap="square" rtlCol="0">
            <a:spAutoFit/>
          </a:bodyPr>
          <a:lstStyle/>
          <a:p>
            <a:r>
              <a:rPr lang="ja-JP" altLang="en-US" sz="800" b="1" dirty="0">
                <a:solidFill>
                  <a:prstClr val="black"/>
                </a:solidFill>
                <a:latin typeface="游ゴシック"/>
              </a:rPr>
              <a:t>チェックインカウンター</a:t>
            </a:r>
            <a:endParaRPr lang="en-US" altLang="ja-JP" sz="800" b="1" dirty="0">
              <a:solidFill>
                <a:prstClr val="black"/>
              </a:solidFill>
              <a:latin typeface="游ゴシック"/>
            </a:endParaRPr>
          </a:p>
          <a:p>
            <a:r>
              <a:rPr lang="ja-JP" altLang="en-US" sz="800" dirty="0">
                <a:solidFill>
                  <a:prstClr val="black"/>
                </a:solidFill>
                <a:latin typeface="游ゴシック"/>
              </a:rPr>
              <a:t>利用者は</a:t>
            </a:r>
            <a:r>
              <a:rPr lang="en-US" altLang="ja-JP" sz="800" dirty="0">
                <a:solidFill>
                  <a:prstClr val="black"/>
                </a:solidFill>
                <a:latin typeface="游ゴシック"/>
              </a:rPr>
              <a:t>IC</a:t>
            </a:r>
            <a:r>
              <a:rPr lang="ja-JP" altLang="en-US" sz="800" dirty="0">
                <a:solidFill>
                  <a:prstClr val="black"/>
                </a:solidFill>
                <a:latin typeface="游ゴシック"/>
              </a:rPr>
              <a:t>学生証をかざして</a:t>
            </a:r>
            <a:endParaRPr lang="en-US" altLang="ja-JP" sz="800" dirty="0">
              <a:solidFill>
                <a:prstClr val="black"/>
              </a:solidFill>
              <a:latin typeface="游ゴシック"/>
            </a:endParaRPr>
          </a:p>
          <a:p>
            <a:r>
              <a:rPr lang="ja-JP" altLang="en-US" sz="800" dirty="0">
                <a:solidFill>
                  <a:prstClr val="black"/>
                </a:solidFill>
                <a:latin typeface="游ゴシック"/>
              </a:rPr>
              <a:t>座席券を発行</a:t>
            </a:r>
            <a:endParaRPr lang="en-US" altLang="ja-JP" sz="800" dirty="0">
              <a:solidFill>
                <a:prstClr val="black"/>
              </a:solidFill>
              <a:latin typeface="游ゴシック"/>
            </a:endParaRPr>
          </a:p>
        </p:txBody>
      </p:sp>
      <p:pic>
        <p:nvPicPr>
          <p:cNvPr id="68" name="図 67"/>
          <p:cNvPicPr>
            <a:picLocks noChangeAspect="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8332720" y="4944346"/>
            <a:ext cx="1153312" cy="484391"/>
          </a:xfrm>
          <a:prstGeom prst="rect">
            <a:avLst/>
          </a:prstGeom>
          <a:ln>
            <a:noFill/>
          </a:ln>
        </p:spPr>
      </p:pic>
      <p:sp>
        <p:nvSpPr>
          <p:cNvPr id="72" name="テキスト ボックス 71"/>
          <p:cNvSpPr txBox="1"/>
          <p:nvPr/>
        </p:nvSpPr>
        <p:spPr>
          <a:xfrm>
            <a:off x="5278840" y="4821479"/>
            <a:ext cx="1722050" cy="338554"/>
          </a:xfrm>
          <a:prstGeom prst="rect">
            <a:avLst/>
          </a:prstGeom>
          <a:noFill/>
        </p:spPr>
        <p:txBody>
          <a:bodyPr wrap="square" rtlCol="0">
            <a:spAutoFit/>
          </a:bodyPr>
          <a:lstStyle/>
          <a:p>
            <a:r>
              <a:rPr lang="ja-JP" altLang="en-US" sz="800" b="1" dirty="0">
                <a:solidFill>
                  <a:prstClr val="black"/>
                </a:solidFill>
                <a:latin typeface="游ゴシック"/>
              </a:rPr>
              <a:t>サイネージ</a:t>
            </a:r>
            <a:endParaRPr lang="en-US" altLang="ja-JP" sz="800" b="1" dirty="0">
              <a:solidFill>
                <a:prstClr val="black"/>
              </a:solidFill>
              <a:latin typeface="游ゴシック"/>
            </a:endParaRPr>
          </a:p>
          <a:p>
            <a:r>
              <a:rPr lang="ja-JP" altLang="en-US" sz="800" dirty="0">
                <a:solidFill>
                  <a:prstClr val="black"/>
                </a:solidFill>
                <a:latin typeface="游ゴシック"/>
              </a:rPr>
              <a:t>予約状況をリアルタイム配信</a:t>
            </a:r>
            <a:endParaRPr lang="en-US" altLang="ja-JP" sz="800" dirty="0">
              <a:solidFill>
                <a:prstClr val="black"/>
              </a:solidFill>
              <a:latin typeface="游ゴシック"/>
            </a:endParaRPr>
          </a:p>
        </p:txBody>
      </p:sp>
      <p:cxnSp>
        <p:nvCxnSpPr>
          <p:cNvPr id="74" name="直線矢印コネクタ 73"/>
          <p:cNvCxnSpPr/>
          <p:nvPr/>
        </p:nvCxnSpPr>
        <p:spPr>
          <a:xfrm flipH="1" flipV="1">
            <a:off x="6024779" y="4092061"/>
            <a:ext cx="1207954" cy="28959"/>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028" name="Picture 4" descr="C:\Users\SibaService\Downloads\Screenshot_20171107-171823.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09310" y="3877527"/>
            <a:ext cx="787642" cy="1380562"/>
          </a:xfrm>
          <a:prstGeom prst="rect">
            <a:avLst/>
          </a:prstGeom>
          <a:noFill/>
          <a:extLst>
            <a:ext uri="{909E8E84-426E-40DD-AFC4-6F175D3DCCD1}">
              <a14:hiddenFill xmlns:a14="http://schemas.microsoft.com/office/drawing/2010/main">
                <a:solidFill>
                  <a:srgbClr val="FFFFFF"/>
                </a:solidFill>
              </a14:hiddenFill>
            </a:ext>
          </a:extLst>
        </p:spPr>
      </p:pic>
      <p:pic>
        <p:nvPicPr>
          <p:cNvPr id="2" name="図 1"/>
          <p:cNvPicPr>
            <a:picLocks noChangeAspect="1"/>
          </p:cNvPicPr>
          <p:nvPr/>
        </p:nvPicPr>
        <p:blipFill rotWithShape="1">
          <a:blip r:embed="rId9" cstate="print">
            <a:extLst>
              <a:ext uri="{28A0092B-C50C-407E-A947-70E740481C1C}">
                <a14:useLocalDpi xmlns:a14="http://schemas.microsoft.com/office/drawing/2010/main" val="0"/>
              </a:ext>
            </a:extLst>
          </a:blip>
          <a:srcRect l="2975" t="28009" b="3173"/>
          <a:stretch/>
        </p:blipFill>
        <p:spPr>
          <a:xfrm>
            <a:off x="167467" y="918882"/>
            <a:ext cx="4725905" cy="2513927"/>
          </a:xfrm>
          <a:prstGeom prst="rect">
            <a:avLst/>
          </a:prstGeom>
        </p:spPr>
      </p:pic>
      <p:pic>
        <p:nvPicPr>
          <p:cNvPr id="5" name="図 4"/>
          <p:cNvPicPr>
            <a:picLocks noChangeAspect="1"/>
          </p:cNvPicPr>
          <p:nvPr/>
        </p:nvPicPr>
        <p:blipFill rotWithShape="1">
          <a:blip r:embed="rId10" cstate="print">
            <a:extLst>
              <a:ext uri="{28A0092B-C50C-407E-A947-70E740481C1C}">
                <a14:useLocalDpi xmlns:a14="http://schemas.microsoft.com/office/drawing/2010/main" val="0"/>
              </a:ext>
            </a:extLst>
          </a:blip>
          <a:srcRect t="1022" b="13110"/>
          <a:stretch/>
        </p:blipFill>
        <p:spPr>
          <a:xfrm>
            <a:off x="158969" y="3642198"/>
            <a:ext cx="4725905" cy="3043514"/>
          </a:xfrm>
          <a:prstGeom prst="rect">
            <a:avLst/>
          </a:prstGeom>
        </p:spPr>
      </p:pic>
      <p:pic>
        <p:nvPicPr>
          <p:cNvPr id="4" name="図 3"/>
          <p:cNvPicPr>
            <a:picLocks noChangeAspect="1"/>
          </p:cNvPicPr>
          <p:nvPr/>
        </p:nvPicPr>
        <p:blipFill rotWithShape="1">
          <a:blip r:embed="rId11" cstate="print">
            <a:extLst>
              <a:ext uri="{28A0092B-C50C-407E-A947-70E740481C1C}">
                <a14:useLocalDpi xmlns:a14="http://schemas.microsoft.com/office/drawing/2010/main" val="0"/>
              </a:ext>
            </a:extLst>
          </a:blip>
          <a:srcRect l="9423" t="5593" r="3367"/>
          <a:stretch/>
        </p:blipFill>
        <p:spPr>
          <a:xfrm>
            <a:off x="5120642" y="5276935"/>
            <a:ext cx="1626576" cy="1320620"/>
          </a:xfrm>
          <a:prstGeom prst="rect">
            <a:avLst/>
          </a:prstGeom>
          <a:ln w="19050">
            <a:noFill/>
          </a:ln>
        </p:spPr>
      </p:pic>
      <p:pic>
        <p:nvPicPr>
          <p:cNvPr id="8" name="図 7"/>
          <p:cNvPicPr>
            <a:picLocks noChangeAspect="1"/>
          </p:cNvPicPr>
          <p:nvPr/>
        </p:nvPicPr>
        <p:blipFill>
          <a:blip r:embed="rId12" cstate="print">
            <a:duotone>
              <a:prstClr val="black"/>
              <a:schemeClr val="tx1">
                <a:lumMod val="50000"/>
                <a:lumOff val="50000"/>
                <a:tint val="45000"/>
                <a:satMod val="400000"/>
              </a:schemeClr>
            </a:duotone>
            <a:extLst>
              <a:ext uri="{28A0092B-C50C-407E-A947-70E740481C1C}">
                <a14:useLocalDpi xmlns:a14="http://schemas.microsoft.com/office/drawing/2010/main" val="0"/>
              </a:ext>
            </a:extLst>
          </a:blip>
          <a:stretch>
            <a:fillRect/>
          </a:stretch>
        </p:blipFill>
        <p:spPr>
          <a:xfrm flipH="1">
            <a:off x="6934255" y="5750878"/>
            <a:ext cx="714280" cy="755457"/>
          </a:xfrm>
          <a:prstGeom prst="rect">
            <a:avLst/>
          </a:prstGeom>
        </p:spPr>
      </p:pic>
      <p:sp>
        <p:nvSpPr>
          <p:cNvPr id="42" name="テキスト ボックス 41"/>
          <p:cNvSpPr txBox="1"/>
          <p:nvPr/>
        </p:nvSpPr>
        <p:spPr>
          <a:xfrm>
            <a:off x="7695432" y="5996210"/>
            <a:ext cx="1947468" cy="584775"/>
          </a:xfrm>
          <a:prstGeom prst="rect">
            <a:avLst/>
          </a:prstGeom>
          <a:noFill/>
        </p:spPr>
        <p:txBody>
          <a:bodyPr wrap="square" rtlCol="0">
            <a:spAutoFit/>
          </a:bodyPr>
          <a:lstStyle/>
          <a:p>
            <a:r>
              <a:rPr lang="en-US" altLang="ja-JP" sz="800" b="1" dirty="0">
                <a:solidFill>
                  <a:prstClr val="black"/>
                </a:solidFill>
                <a:latin typeface="游ゴシック"/>
              </a:rPr>
              <a:t>PC</a:t>
            </a:r>
            <a:r>
              <a:rPr lang="ja-JP" altLang="en-US" sz="800" b="1" dirty="0">
                <a:solidFill>
                  <a:prstClr val="black"/>
                </a:solidFill>
                <a:latin typeface="游ゴシック"/>
              </a:rPr>
              <a:t>座席</a:t>
            </a:r>
            <a:endParaRPr lang="en-US" altLang="ja-JP" sz="800" b="1" dirty="0">
              <a:solidFill>
                <a:prstClr val="black"/>
              </a:solidFill>
              <a:latin typeface="游ゴシック"/>
            </a:endParaRPr>
          </a:p>
          <a:p>
            <a:r>
              <a:rPr lang="ja-JP" altLang="en-US" sz="800" dirty="0">
                <a:solidFill>
                  <a:prstClr val="black"/>
                </a:solidFill>
                <a:latin typeface="游ゴシック"/>
              </a:rPr>
              <a:t>利用者は事前にスマホから利用予約</a:t>
            </a:r>
            <a:endParaRPr lang="en-US" altLang="ja-JP" sz="800" dirty="0">
              <a:solidFill>
                <a:prstClr val="black"/>
              </a:solidFill>
              <a:latin typeface="游ゴシック"/>
            </a:endParaRPr>
          </a:p>
          <a:p>
            <a:r>
              <a:rPr lang="ja-JP" altLang="en-US" sz="800" dirty="0">
                <a:solidFill>
                  <a:prstClr val="black"/>
                </a:solidFill>
                <a:latin typeface="游ゴシック"/>
              </a:rPr>
              <a:t>予約者のみログイン可能</a:t>
            </a:r>
            <a:endParaRPr lang="en-US" altLang="ja-JP" sz="800" dirty="0">
              <a:solidFill>
                <a:prstClr val="black"/>
              </a:solidFill>
              <a:latin typeface="游ゴシック"/>
            </a:endParaRPr>
          </a:p>
          <a:p>
            <a:r>
              <a:rPr lang="en-US" altLang="ja-JP" sz="800" dirty="0">
                <a:solidFill>
                  <a:prstClr val="black"/>
                </a:solidFill>
                <a:latin typeface="游ゴシック"/>
              </a:rPr>
              <a:t>PC</a:t>
            </a:r>
            <a:r>
              <a:rPr lang="ja-JP" altLang="en-US" sz="800" dirty="0">
                <a:solidFill>
                  <a:prstClr val="black"/>
                </a:solidFill>
                <a:latin typeface="游ゴシック"/>
              </a:rPr>
              <a:t>から予約変更・残り時間確認も可能</a:t>
            </a:r>
            <a:endParaRPr lang="en-US" altLang="ja-JP" sz="800" dirty="0">
              <a:solidFill>
                <a:prstClr val="black"/>
              </a:solidFill>
              <a:latin typeface="游ゴシック"/>
            </a:endParaRPr>
          </a:p>
        </p:txBody>
      </p:sp>
    </p:spTree>
    <p:extLst>
      <p:ext uri="{BB962C8B-B14F-4D97-AF65-F5344CB8AC3E}">
        <p14:creationId xmlns:p14="http://schemas.microsoft.com/office/powerpoint/2010/main" val="371727226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1604</TotalTime>
  <Words>1311</Words>
  <Application>Microsoft Macintosh PowerPoint</Application>
  <PresentationFormat>A4 210 x 297 mm</PresentationFormat>
  <Paragraphs>231</Paragraphs>
  <Slides>13</Slides>
  <Notes>0</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13</vt:i4>
      </vt:variant>
    </vt:vector>
  </HeadingPairs>
  <TitlesOfParts>
    <vt:vector size="26" baseType="lpstr">
      <vt:lpstr>A-OTF 新丸ゴ Pro M</vt:lpstr>
      <vt:lpstr>A-OTF 中ゴシックBBB Pro Medium</vt:lpstr>
      <vt:lpstr>ＭＳ Ｐゴシック</vt:lpstr>
      <vt:lpstr>MS UI Gothic</vt:lpstr>
      <vt:lpstr>ＭＳ 明朝</vt:lpstr>
      <vt:lpstr>游ゴシック</vt:lpstr>
      <vt:lpstr>游ゴシック Light</vt:lpstr>
      <vt:lpstr>Arial</vt:lpstr>
      <vt:lpstr>Calibri</vt:lpstr>
      <vt:lpstr>Calibri Light</vt:lpstr>
      <vt:lpstr>Century</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20160719KnowledgeIstReserveご提案資料</dc:title>
  <dc:creator>SibaService</dc:creator>
  <cp:lastModifiedBy>原 守弘</cp:lastModifiedBy>
  <cp:revision>129</cp:revision>
  <cp:lastPrinted>2018-07-23T03:20:34Z</cp:lastPrinted>
  <dcterms:created xsi:type="dcterms:W3CDTF">2016-05-01T16:06:04Z</dcterms:created>
  <dcterms:modified xsi:type="dcterms:W3CDTF">2019-02-19T03:04:38Z</dcterms:modified>
</cp:coreProperties>
</file>