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66" r:id="rId2"/>
    <p:sldId id="256" r:id="rId3"/>
    <p:sldId id="272" r:id="rId4"/>
    <p:sldId id="271" r:id="rId5"/>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EBEA"/>
    <a:srgbClr val="EEDCDA"/>
    <a:srgbClr val="414141"/>
    <a:srgbClr val="282828"/>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34" autoAdjust="0"/>
    <p:restoredTop sz="94660"/>
  </p:normalViewPr>
  <p:slideViewPr>
    <p:cSldViewPr snapToGrid="0">
      <p:cViewPr varScale="1">
        <p:scale>
          <a:sx n="207" d="100"/>
          <a:sy n="207" d="100"/>
        </p:scale>
        <p:origin x="1368" y="17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8FC1B85-851C-4C22-B153-58A335EA0722}" type="datetimeFigureOut">
              <a:rPr kumimoji="1" lang="ja-JP" altLang="en-US" smtClean="0"/>
              <a:t>2019/9/5</a:t>
            </a:fld>
            <a:endParaRPr kumimoji="1" lang="ja-JP" altLang="en-US"/>
          </a:p>
        </p:txBody>
      </p:sp>
      <p:sp>
        <p:nvSpPr>
          <p:cNvPr id="4" name="スライド イメージ プレースホルダー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401C35-0AAE-4B0C-8122-1E0A2A1CE780}" type="slidenum">
              <a:rPr kumimoji="1" lang="ja-JP" altLang="en-US" smtClean="0"/>
              <a:t>‹#›</a:t>
            </a:fld>
            <a:endParaRPr kumimoji="1" lang="ja-JP" altLang="en-US"/>
          </a:p>
        </p:txBody>
      </p:sp>
    </p:spTree>
    <p:extLst>
      <p:ext uri="{BB962C8B-B14F-4D97-AF65-F5344CB8AC3E}">
        <p14:creationId xmlns:p14="http://schemas.microsoft.com/office/powerpoint/2010/main" val="12503332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AC6992B-C262-4833-92CA-1B90FC916500}" type="datetime1">
              <a:rPr kumimoji="1" lang="ja-JP" altLang="en-US" smtClean="0"/>
              <a:t>2019/9/5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68115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1EDBA51-E356-44AB-8739-C6149489F805}" type="datetime1">
              <a:rPr kumimoji="1" lang="ja-JP" altLang="en-US" smtClean="0"/>
              <a:t>2019/9/5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01373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C1E437B-5B17-4A77-98CF-C957BE7CA563}" type="datetime1">
              <a:rPr kumimoji="1" lang="ja-JP" altLang="en-US" smtClean="0"/>
              <a:t>2019/9/5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94580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AA41D7C-74B6-494D-8C2E-9E3E35BCBB53}" type="datetime1">
              <a:rPr kumimoji="1" lang="ja-JP" altLang="en-US" smtClean="0"/>
              <a:t>2019/9/5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887126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4E8DA4F-FD0E-4495-BE97-BC6E46769CE8}" type="datetime1">
              <a:rPr kumimoji="1" lang="ja-JP" altLang="en-US" smtClean="0"/>
              <a:t>2019/9/5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28246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26781E3-4AD4-4751-8ACC-F8F6F555237F}" type="datetime1">
              <a:rPr kumimoji="1" lang="ja-JP" altLang="en-US" smtClean="0"/>
              <a:t>2019/9/5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168409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1957C0-77A0-46F2-BD1E-EF91D3EC31B2}" type="datetime1">
              <a:rPr kumimoji="1" lang="ja-JP" altLang="en-US" smtClean="0"/>
              <a:t>2019/9/5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466341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A112A5-5397-4929-BF2E-D1D6640DE4D7}" type="datetime1">
              <a:rPr kumimoji="1" lang="ja-JP" altLang="en-US" smtClean="0"/>
              <a:t>2019/9/5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47586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2580F9-2957-405B-A7F4-5B0E3CE41DF6}" type="datetime1">
              <a:rPr kumimoji="1" lang="ja-JP" altLang="en-US" smtClean="0"/>
              <a:t>2019/9/5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717610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88DC1F4-FF16-4889-9B0F-90DC94BCF482}" type="datetime1">
              <a:rPr kumimoji="1" lang="ja-JP" altLang="en-US" smtClean="0"/>
              <a:t>2019/9/5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914644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CC469E6-27F1-4FB1-A1D7-7BDA71855FAD}" type="datetime1">
              <a:rPr kumimoji="1" lang="ja-JP" altLang="en-US" smtClean="0"/>
              <a:t>2019/9/5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273394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B3A93-46B0-420D-987C-CDB9070DD786}" type="datetime1">
              <a:rPr kumimoji="1" lang="ja-JP" altLang="en-US" smtClean="0"/>
              <a:t>2019/9/5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483500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344141187"/>
              </p:ext>
            </p:extLst>
          </p:nvPr>
        </p:nvGraphicFramePr>
        <p:xfrm>
          <a:off x="229163" y="171223"/>
          <a:ext cx="9447674" cy="468070"/>
        </p:xfrm>
        <a:graphic>
          <a:graphicData uri="http://schemas.openxmlformats.org/drawingml/2006/table">
            <a:tbl>
              <a:tblPr>
                <a:tableStyleId>{5940675A-B579-460E-94D1-54222C63F5DA}</a:tableStyleId>
              </a:tblPr>
              <a:tblGrid>
                <a:gridCol w="5184000">
                  <a:extLst>
                    <a:ext uri="{9D8B030D-6E8A-4147-A177-3AD203B41FA5}">
                      <a16:colId xmlns:a16="http://schemas.microsoft.com/office/drawing/2014/main" val="3948283618"/>
                    </a:ext>
                  </a:extLst>
                </a:gridCol>
                <a:gridCol w="1152000">
                  <a:extLst>
                    <a:ext uri="{9D8B030D-6E8A-4147-A177-3AD203B41FA5}">
                      <a16:colId xmlns:a16="http://schemas.microsoft.com/office/drawing/2014/main" val="20000"/>
                    </a:ext>
                  </a:extLst>
                </a:gridCol>
                <a:gridCol w="1152000">
                  <a:extLst>
                    <a:ext uri="{9D8B030D-6E8A-4147-A177-3AD203B41FA5}">
                      <a16:colId xmlns:a16="http://schemas.microsoft.com/office/drawing/2014/main" val="20001"/>
                    </a:ext>
                  </a:extLst>
                </a:gridCol>
                <a:gridCol w="1241946">
                  <a:extLst>
                    <a:ext uri="{9D8B030D-6E8A-4147-A177-3AD203B41FA5}">
                      <a16:colId xmlns:a16="http://schemas.microsoft.com/office/drawing/2014/main" val="20002"/>
                    </a:ext>
                  </a:extLst>
                </a:gridCol>
                <a:gridCol w="717728">
                  <a:extLst>
                    <a:ext uri="{9D8B030D-6E8A-4147-A177-3AD203B41FA5}">
                      <a16:colId xmlns:a16="http://schemas.microsoft.com/office/drawing/2014/main" val="20003"/>
                    </a:ext>
                  </a:extLst>
                </a:gridCol>
              </a:tblGrid>
              <a:tr h="115383">
                <a:tc>
                  <a:txBody>
                    <a:bodyPr/>
                    <a:lstStyle/>
                    <a:p>
                      <a:pPr algn="ctr">
                        <a:spcAft>
                          <a:spcPts val="0"/>
                        </a:spcAft>
                      </a:pP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作成日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最終更新日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altLang="en-US" sz="800" kern="100">
                          <a:effectLst/>
                        </a:rPr>
                        <a:t>作成</a:t>
                      </a:r>
                      <a:r>
                        <a:rPr lang="ja-JP" sz="800" kern="100">
                          <a:effectLst/>
                        </a:rPr>
                        <a:t>者</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a:effectLst/>
                        </a:rPr>
                        <a:t>版数</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0"/>
                  </a:ext>
                </a:extLst>
              </a:tr>
              <a:tr h="346150">
                <a:tc>
                  <a:txBody>
                    <a:bodyPr/>
                    <a:lstStyle/>
                    <a:p>
                      <a:pPr algn="ctr">
                        <a:spcAft>
                          <a:spcPts val="0"/>
                        </a:spcAft>
                      </a:pPr>
                      <a:r>
                        <a:rPr lang="en-US" altLang="ja-JP" sz="800" kern="100" dirty="0" err="1">
                          <a:effectLst/>
                          <a:latin typeface="MS UI Gothic" panose="020B0600070205080204" pitchFamily="50" charset="-128"/>
                          <a:ea typeface="MS UI Gothic" panose="020B0600070205080204" pitchFamily="50" charset="-128"/>
                          <a:cs typeface="Times New Roman" panose="02020603050405020304" pitchFamily="18" charset="0"/>
                        </a:rPr>
                        <a:t>IstReserve</a:t>
                      </a:r>
                      <a:r>
                        <a:rPr lang="ja-JP" altLang="en-US" sz="800" kern="100" dirty="0">
                          <a:effectLst/>
                          <a:latin typeface="MS UI Gothic" panose="020B0600070205080204" pitchFamily="50" charset="-128"/>
                          <a:ea typeface="MS UI Gothic" panose="020B0600070205080204" pitchFamily="50" charset="-128"/>
                          <a:cs typeface="Times New Roman" panose="02020603050405020304" pitchFamily="18" charset="0"/>
                        </a:rPr>
                        <a:t>連携型ロッカー</a:t>
                      </a:r>
                      <a:endPar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2019/09/05</a:t>
                      </a: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2019/09/05</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sz="800" kern="100">
                          <a:effectLst/>
                        </a:rPr>
                        <a:t>株式会社</a:t>
                      </a:r>
                      <a:r>
                        <a:rPr lang="en-US" sz="800" kern="100">
                          <a:effectLst/>
                        </a:rPr>
                        <a:t>SibaService</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altLang="ja-JP" sz="800" kern="100">
                          <a:effectLst/>
                        </a:rPr>
                        <a:t>第</a:t>
                      </a:r>
                      <a:r>
                        <a:rPr lang="en-US" altLang="ja-JP" sz="800" kern="100" dirty="0">
                          <a:effectLst/>
                        </a:rPr>
                        <a:t>2</a:t>
                      </a:r>
                      <a:r>
                        <a:rPr lang="ja-JP" altLang="ja-JP" sz="800" kern="100">
                          <a:effectLst/>
                        </a:rPr>
                        <a:t>版</a:t>
                      </a:r>
                      <a:endParaRPr lang="ja-JP"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1"/>
                  </a:ext>
                </a:extLst>
              </a:tr>
            </a:tbl>
          </a:graphicData>
        </a:graphic>
      </p:graphicFrame>
      <p:pic>
        <p:nvPicPr>
          <p:cNvPr id="5" name="図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1213" y="5518459"/>
            <a:ext cx="817520" cy="792288"/>
          </a:xfrm>
          <a:prstGeom prst="rect">
            <a:avLst/>
          </a:prstGeom>
          <a:noFill/>
          <a:ln>
            <a:noFill/>
          </a:ln>
        </p:spPr>
      </p:pic>
      <p:sp>
        <p:nvSpPr>
          <p:cNvPr id="6" name="テキスト ボックス 2"/>
          <p:cNvSpPr txBox="1">
            <a:spLocks noChangeArrowheads="1"/>
          </p:cNvSpPr>
          <p:nvPr/>
        </p:nvSpPr>
        <p:spPr bwMode="auto">
          <a:xfrm>
            <a:off x="6217033" y="5506159"/>
            <a:ext cx="2636995" cy="852968"/>
          </a:xfrm>
          <a:prstGeom prst="rect">
            <a:avLst/>
          </a:prstGeom>
          <a:noFill/>
          <a:ln>
            <a:noFill/>
          </a:ln>
        </p:spPr>
        <p:txBody>
          <a:bodyPr rot="0" vert="horz" wrap="square" lIns="91440" tIns="45720" rIns="91440" bIns="45720" anchor="t" anchorCtr="0" upright="1">
            <a:noAutofit/>
          </a:bodyPr>
          <a:lstStyle/>
          <a:p>
            <a:pPr algn="just">
              <a:lnSpc>
                <a:spcPct val="150000"/>
              </a:lnSpc>
              <a:spcAft>
                <a:spcPts val="0"/>
              </a:spcAft>
            </a:pPr>
            <a:r>
              <a:rPr lang="zh-CN" sz="1050" b="1" kern="100" dirty="0">
                <a:effectLst/>
                <a:latin typeface="Century"/>
                <a:ea typeface="ＭＳ 明朝"/>
                <a:cs typeface="Times New Roman"/>
              </a:rPr>
              <a:t>株式会社ＳｉｂａＳｅｒｖｉｃｅ</a:t>
            </a:r>
            <a:endParaRPr lang="ja-JP" sz="1050" b="1" kern="100" dirty="0">
              <a:effectLst/>
              <a:latin typeface="Century"/>
              <a:ea typeface="ＭＳ 明朝"/>
              <a:cs typeface="Times New Roman"/>
            </a:endParaRPr>
          </a:p>
          <a:p>
            <a:pPr algn="just">
              <a:lnSpc>
                <a:spcPct val="150000"/>
              </a:lnSpc>
              <a:spcAft>
                <a:spcPts val="0"/>
              </a:spcAft>
            </a:pPr>
            <a:r>
              <a:rPr lang="zh-CN" sz="800" kern="100" dirty="0">
                <a:effectLst/>
                <a:latin typeface="Century"/>
                <a:ea typeface="ＭＳ 明朝"/>
                <a:cs typeface="Times New Roman"/>
              </a:rPr>
              <a:t>兵庫県西宮市山口町名来１－１５－２４－１０２</a:t>
            </a:r>
            <a:endParaRPr lang="ja-JP" sz="1050" kern="100" dirty="0">
              <a:effectLst/>
              <a:latin typeface="Century"/>
              <a:ea typeface="ＭＳ 明朝"/>
              <a:cs typeface="Times New Roman"/>
            </a:endParaRPr>
          </a:p>
          <a:p>
            <a:pPr algn="just">
              <a:lnSpc>
                <a:spcPct val="150000"/>
              </a:lnSpc>
              <a:spcAft>
                <a:spcPts val="0"/>
              </a:spcAft>
            </a:pPr>
            <a:r>
              <a:rPr lang="en-US" sz="800" kern="100" dirty="0">
                <a:effectLst/>
                <a:latin typeface="Century"/>
                <a:ea typeface="ＭＳ 明朝"/>
                <a:cs typeface="Times New Roman"/>
              </a:rPr>
              <a:t>Tel (078)-203-6959 Fax (050)-3737-2274</a:t>
            </a:r>
            <a:endParaRPr lang="ja-JP" sz="1050" kern="100" dirty="0">
              <a:effectLst/>
              <a:latin typeface="Century"/>
              <a:ea typeface="ＭＳ 明朝"/>
              <a:cs typeface="Times New Roman"/>
            </a:endParaRPr>
          </a:p>
          <a:p>
            <a:pPr algn="just">
              <a:lnSpc>
                <a:spcPct val="150000"/>
              </a:lnSpc>
              <a:spcAft>
                <a:spcPts val="0"/>
              </a:spcAft>
            </a:pPr>
            <a:r>
              <a:rPr lang="zh-CN" sz="800" kern="100" dirty="0">
                <a:effectLst/>
                <a:latin typeface="Century"/>
                <a:ea typeface="ＭＳ 明朝"/>
                <a:cs typeface="Times New Roman"/>
              </a:rPr>
              <a:t>開発担当：芝辻 裕太 </a:t>
            </a:r>
            <a:r>
              <a:rPr lang="ja-JP" altLang="en-US" sz="800" kern="100" dirty="0">
                <a:effectLst/>
                <a:latin typeface="Century"/>
                <a:ea typeface="ＭＳ 明朝"/>
                <a:cs typeface="Times New Roman"/>
              </a:rPr>
              <a:t>　</a:t>
            </a:r>
            <a:r>
              <a:rPr lang="ja-JP" sz="800" kern="100" dirty="0">
                <a:effectLst/>
                <a:latin typeface="Century"/>
                <a:ea typeface="ＭＳ 明朝"/>
                <a:cs typeface="Times New Roman"/>
              </a:rPr>
              <a:t>個人番号：</a:t>
            </a:r>
            <a:r>
              <a:rPr lang="en-US" sz="800" kern="100" dirty="0">
                <a:effectLst/>
                <a:latin typeface="Century"/>
                <a:ea typeface="ＭＳ 明朝"/>
                <a:cs typeface="Times New Roman"/>
              </a:rPr>
              <a:t>080-5348-2767</a:t>
            </a:r>
            <a:endParaRPr lang="ja-JP" sz="1050" kern="100" dirty="0">
              <a:effectLst/>
              <a:latin typeface="Century"/>
              <a:ea typeface="ＭＳ 明朝"/>
              <a:cs typeface="Times New Roman"/>
            </a:endParaRPr>
          </a:p>
        </p:txBody>
      </p:sp>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972" y="5644118"/>
            <a:ext cx="1297090" cy="567477"/>
          </a:xfrm>
          <a:prstGeom prst="rect">
            <a:avLst/>
          </a:prstGeom>
        </p:spPr>
      </p:pic>
      <p:sp>
        <p:nvSpPr>
          <p:cNvPr id="11" name="テキスト ボックス 2"/>
          <p:cNvSpPr txBox="1">
            <a:spLocks noChangeArrowheads="1"/>
          </p:cNvSpPr>
          <p:nvPr/>
        </p:nvSpPr>
        <p:spPr bwMode="auto">
          <a:xfrm>
            <a:off x="2453244" y="5506159"/>
            <a:ext cx="2636995" cy="852968"/>
          </a:xfrm>
          <a:prstGeom prst="rect">
            <a:avLst/>
          </a:prstGeom>
          <a:noFill/>
          <a:ln>
            <a:noFill/>
          </a:ln>
        </p:spPr>
        <p:txBody>
          <a:bodyPr rot="0" vert="horz" wrap="square" lIns="91440" tIns="45720" rIns="91440" bIns="45720" anchor="t" anchorCtr="0" upright="1">
            <a:noAutofit/>
          </a:bodyPr>
          <a:lstStyle/>
          <a:p>
            <a:pPr algn="just">
              <a:lnSpc>
                <a:spcPct val="150000"/>
              </a:lnSpc>
              <a:spcAft>
                <a:spcPts val="0"/>
              </a:spcAft>
            </a:pPr>
            <a:r>
              <a:rPr lang="ja-JP" altLang="en-US" sz="1050" b="1" kern="100" dirty="0">
                <a:effectLst/>
                <a:latin typeface="Century"/>
                <a:ea typeface="ＭＳ 明朝"/>
                <a:cs typeface="Times New Roman"/>
              </a:rPr>
              <a:t>株式会社内田洋行</a:t>
            </a:r>
            <a:endParaRPr lang="en-US" altLang="ja-JP" sz="1050" b="1" kern="100" dirty="0">
              <a:latin typeface="Century"/>
              <a:ea typeface="ＭＳ 明朝"/>
              <a:cs typeface="Times New Roman"/>
            </a:endParaRPr>
          </a:p>
          <a:p>
            <a:pPr algn="just">
              <a:lnSpc>
                <a:spcPct val="150000"/>
              </a:lnSpc>
              <a:spcAft>
                <a:spcPts val="0"/>
              </a:spcAft>
            </a:pPr>
            <a:r>
              <a:rPr lang="ja-JP" altLang="en-US" sz="800" kern="100" dirty="0">
                <a:effectLst/>
                <a:latin typeface="Century"/>
                <a:ea typeface="ＭＳ 明朝"/>
                <a:cs typeface="Times New Roman"/>
              </a:rPr>
              <a:t>高等教育事業部　西日本大学営業部　</a:t>
            </a:r>
            <a:r>
              <a:rPr lang="en-US" altLang="ja-JP" sz="800" kern="100" dirty="0">
                <a:effectLst/>
                <a:latin typeface="Century"/>
                <a:ea typeface="ＭＳ 明朝"/>
                <a:cs typeface="Times New Roman"/>
              </a:rPr>
              <a:t>ICT</a:t>
            </a:r>
            <a:r>
              <a:rPr lang="ja-JP" altLang="en-US" sz="800" kern="100" dirty="0">
                <a:effectLst/>
                <a:latin typeface="Century"/>
                <a:ea typeface="ＭＳ 明朝"/>
                <a:cs typeface="Times New Roman"/>
              </a:rPr>
              <a:t>営業課</a:t>
            </a:r>
            <a:endParaRPr lang="en-US" altLang="ja-JP" sz="800" kern="100" dirty="0">
              <a:effectLst/>
              <a:latin typeface="Century"/>
              <a:ea typeface="ＭＳ 明朝"/>
              <a:cs typeface="Times New Roman"/>
            </a:endParaRPr>
          </a:p>
          <a:p>
            <a:pPr algn="just">
              <a:lnSpc>
                <a:spcPct val="150000"/>
              </a:lnSpc>
              <a:spcAft>
                <a:spcPts val="0"/>
              </a:spcAft>
            </a:pPr>
            <a:r>
              <a:rPr lang="ja-JP" altLang="en-US" sz="800" kern="100" dirty="0">
                <a:latin typeface="Century"/>
                <a:ea typeface="ＭＳ 明朝"/>
                <a:cs typeface="Times New Roman"/>
              </a:rPr>
              <a:t>大阪市中央区和泉町</a:t>
            </a:r>
            <a:r>
              <a:rPr lang="en-US" altLang="ja-JP" sz="800" kern="100" dirty="0">
                <a:effectLst/>
                <a:latin typeface="Century"/>
                <a:ea typeface="ＭＳ 明朝"/>
                <a:cs typeface="Times New Roman"/>
              </a:rPr>
              <a:t>2-2-2</a:t>
            </a:r>
            <a:r>
              <a:rPr lang="ja-JP" altLang="en-US" sz="800" kern="100" dirty="0">
                <a:effectLst/>
                <a:latin typeface="Century"/>
                <a:ea typeface="ＭＳ 明朝"/>
                <a:cs typeface="Times New Roman"/>
              </a:rPr>
              <a:t>　</a:t>
            </a:r>
            <a:endParaRPr lang="en-US" altLang="ja-JP" sz="800" kern="100" dirty="0">
              <a:effectLst/>
              <a:latin typeface="Century"/>
              <a:ea typeface="ＭＳ 明朝"/>
              <a:cs typeface="Times New Roman"/>
            </a:endParaRPr>
          </a:p>
          <a:p>
            <a:pPr algn="just">
              <a:lnSpc>
                <a:spcPct val="150000"/>
              </a:lnSpc>
              <a:spcAft>
                <a:spcPts val="0"/>
              </a:spcAft>
            </a:pPr>
            <a:r>
              <a:rPr lang="en-US" sz="800" kern="100" dirty="0">
                <a:effectLst/>
                <a:latin typeface="Century"/>
                <a:ea typeface="ＭＳ 明朝"/>
                <a:cs typeface="Times New Roman"/>
              </a:rPr>
              <a:t>Tel (0</a:t>
            </a:r>
            <a:r>
              <a:rPr lang="en-US" altLang="ja-JP" sz="800" kern="100" dirty="0">
                <a:latin typeface="Century"/>
                <a:ea typeface="ＭＳ 明朝"/>
                <a:cs typeface="Times New Roman"/>
              </a:rPr>
              <a:t>6</a:t>
            </a:r>
            <a:r>
              <a:rPr lang="en-US" sz="800" kern="100" dirty="0">
                <a:effectLst/>
                <a:latin typeface="Century"/>
                <a:ea typeface="ＭＳ 明朝"/>
                <a:cs typeface="Times New Roman"/>
              </a:rPr>
              <a:t>)-</a:t>
            </a:r>
            <a:r>
              <a:rPr lang="en-US" altLang="ja-JP" sz="800" kern="100" dirty="0">
                <a:latin typeface="Century"/>
                <a:ea typeface="ＭＳ 明朝"/>
                <a:cs typeface="Times New Roman"/>
              </a:rPr>
              <a:t>6920</a:t>
            </a:r>
            <a:r>
              <a:rPr lang="en-US" sz="800" kern="100" dirty="0">
                <a:effectLst/>
                <a:latin typeface="Century"/>
                <a:ea typeface="ＭＳ 明朝"/>
                <a:cs typeface="Times New Roman"/>
              </a:rPr>
              <a:t>-</a:t>
            </a:r>
            <a:r>
              <a:rPr lang="en-US" altLang="ja-JP" sz="800" kern="100" dirty="0">
                <a:latin typeface="Century"/>
                <a:ea typeface="ＭＳ 明朝"/>
                <a:cs typeface="Times New Roman"/>
              </a:rPr>
              <a:t>2632</a:t>
            </a:r>
            <a:r>
              <a:rPr lang="ja-JP" altLang="en-US" sz="800" kern="100" dirty="0">
                <a:latin typeface="Century"/>
                <a:ea typeface="ＭＳ 明朝"/>
                <a:cs typeface="Times New Roman"/>
              </a:rPr>
              <a:t>　</a:t>
            </a:r>
            <a:r>
              <a:rPr lang="en-US" sz="800" kern="100" dirty="0">
                <a:effectLst/>
                <a:latin typeface="Century"/>
                <a:ea typeface="ＭＳ 明朝"/>
                <a:cs typeface="Times New Roman"/>
              </a:rPr>
              <a:t>Fax (</a:t>
            </a:r>
            <a:r>
              <a:rPr lang="en-US" altLang="ja-JP" sz="800" kern="100" dirty="0">
                <a:effectLst/>
                <a:latin typeface="Century"/>
                <a:ea typeface="ＭＳ 明朝"/>
                <a:cs typeface="Times New Roman"/>
              </a:rPr>
              <a:t>06</a:t>
            </a:r>
            <a:r>
              <a:rPr lang="en-US" sz="800" kern="100" dirty="0">
                <a:effectLst/>
                <a:latin typeface="Century"/>
                <a:ea typeface="ＭＳ 明朝"/>
                <a:cs typeface="Times New Roman"/>
              </a:rPr>
              <a:t>)-</a:t>
            </a:r>
            <a:r>
              <a:rPr lang="en-US" altLang="ja-JP" sz="800" kern="100" dirty="0">
                <a:latin typeface="Century"/>
                <a:ea typeface="ＭＳ 明朝"/>
                <a:cs typeface="Times New Roman"/>
              </a:rPr>
              <a:t>6920</a:t>
            </a:r>
            <a:r>
              <a:rPr lang="en-US" sz="800" kern="100" dirty="0">
                <a:effectLst/>
                <a:latin typeface="Century"/>
                <a:ea typeface="ＭＳ 明朝"/>
                <a:cs typeface="Times New Roman"/>
              </a:rPr>
              <a:t>-</a:t>
            </a:r>
            <a:r>
              <a:rPr lang="en-US" altLang="ja-JP" sz="800" kern="100" dirty="0">
                <a:latin typeface="Century"/>
                <a:ea typeface="ＭＳ 明朝"/>
                <a:cs typeface="Times New Roman"/>
              </a:rPr>
              <a:t>2650</a:t>
            </a:r>
            <a:endParaRPr lang="ja-JP" sz="1050" kern="100" dirty="0">
              <a:effectLst/>
              <a:latin typeface="Century"/>
              <a:ea typeface="ＭＳ 明朝"/>
              <a:cs typeface="Times New Roman"/>
            </a:endParaRPr>
          </a:p>
        </p:txBody>
      </p:sp>
      <p:sp>
        <p:nvSpPr>
          <p:cNvPr id="9" name="タイトル 1"/>
          <p:cNvSpPr txBox="1">
            <a:spLocks/>
          </p:cNvSpPr>
          <p:nvPr/>
        </p:nvSpPr>
        <p:spPr>
          <a:xfrm>
            <a:off x="632043" y="2980539"/>
            <a:ext cx="8641915" cy="5855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en-US" altLang="ja-JP" sz="2400" dirty="0" err="1">
                <a:latin typeface="小塚ゴシック Pro M" panose="020B0700000000000000" pitchFamily="34" charset="-128"/>
                <a:ea typeface="小塚ゴシック Pro M" panose="020B0700000000000000" pitchFamily="34" charset="-128"/>
              </a:rPr>
              <a:t>IstReserve</a:t>
            </a:r>
            <a:r>
              <a:rPr lang="ja-JP" altLang="en-US" sz="2400" dirty="0">
                <a:latin typeface="小塚ゴシック Pro M" panose="020B0700000000000000" pitchFamily="34" charset="-128"/>
                <a:ea typeface="小塚ゴシック Pro M" panose="020B0700000000000000" pitchFamily="34" charset="-128"/>
              </a:rPr>
              <a:t>連携型ロッカー</a:t>
            </a:r>
          </a:p>
        </p:txBody>
      </p:sp>
      <p:sp>
        <p:nvSpPr>
          <p:cNvPr id="12" name="サブタイトル 2"/>
          <p:cNvSpPr txBox="1">
            <a:spLocks/>
          </p:cNvSpPr>
          <p:nvPr/>
        </p:nvSpPr>
        <p:spPr>
          <a:xfrm>
            <a:off x="1238250" y="3466301"/>
            <a:ext cx="7429500" cy="417445"/>
          </a:xfrm>
          <a:prstGeom prst="rect">
            <a:avLst/>
          </a:prstGeom>
        </p:spPr>
        <p:txBody>
          <a:bodyPr anchor="ctr">
            <a:normAutofit/>
          </a:bodyPr>
          <a:lstStyle>
            <a:lvl1pPr marL="0" indent="0" algn="ctr" defTabSz="742950" rtl="0" eaLnBrk="1" latinLnBrk="0" hangingPunct="1">
              <a:lnSpc>
                <a:spcPct val="90000"/>
              </a:lnSpc>
              <a:spcBef>
                <a:spcPts val="813"/>
              </a:spcBef>
              <a:buFont typeface="Wingdings 2" pitchFamily="18" charset="2"/>
              <a:buNone/>
              <a:defRPr kumimoji="1" sz="1950" kern="1200">
                <a:solidFill>
                  <a:schemeClr val="tx1">
                    <a:lumMod val="75000"/>
                    <a:lumOff val="25000"/>
                  </a:schemeClr>
                </a:solidFill>
                <a:latin typeface="+mn-lt"/>
                <a:ea typeface="+mn-ea"/>
                <a:cs typeface="+mn-cs"/>
              </a:defRPr>
            </a:lvl1pPr>
            <a:lvl2pPr marL="371475" indent="0" algn="ctr" defTabSz="742950" rtl="0" eaLnBrk="1" latinLnBrk="0" hangingPunct="1">
              <a:lnSpc>
                <a:spcPct val="90000"/>
              </a:lnSpc>
              <a:spcBef>
                <a:spcPts val="406"/>
              </a:spcBef>
              <a:buFont typeface="Wingdings 2" pitchFamily="18" charset="2"/>
              <a:buNone/>
              <a:defRPr kumimoji="1" sz="227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Wingdings 2" pitchFamily="18" charset="2"/>
              <a:buNone/>
              <a:defRPr kumimoji="1" sz="1950"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Wingdings 2" pitchFamily="18" charset="2"/>
              <a:buNone/>
              <a:defRPr kumimoji="1" sz="1625"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Wingdings 2" pitchFamily="18" charset="2"/>
              <a:buNone/>
              <a:defRPr kumimoji="1" sz="1625" kern="1200">
                <a:solidFill>
                  <a:schemeClr val="tx1"/>
                </a:solidFill>
                <a:latin typeface="+mn-lt"/>
                <a:ea typeface="+mn-ea"/>
                <a:cs typeface="+mn-cs"/>
              </a:defRPr>
            </a:lvl5pPr>
            <a:lvl6pPr marL="1857375"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6pPr>
            <a:lvl7pPr marL="2228850"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7pPr>
            <a:lvl8pPr marL="2600325"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8pPr>
            <a:lvl9pPr marL="2971800"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9pPr>
          </a:lstStyle>
          <a:p>
            <a:r>
              <a:rPr lang="ja-JP" altLang="en-US" sz="1200" dirty="0" err="1">
                <a:solidFill>
                  <a:schemeClr val="tx1"/>
                </a:solidFill>
                <a:latin typeface="小塚ゴシック Pro L" panose="020B0200000000000000" pitchFamily="34" charset="-128"/>
                <a:ea typeface="小塚ゴシック Pro L" panose="020B0200000000000000" pitchFamily="34" charset="-128"/>
              </a:rPr>
              <a:t>ー</a:t>
            </a:r>
            <a:r>
              <a:rPr lang="ja-JP" altLang="en-US" sz="1200" dirty="0">
                <a:solidFill>
                  <a:schemeClr val="tx1"/>
                </a:solidFill>
                <a:latin typeface="小塚ゴシック Pro L" panose="020B0200000000000000" pitchFamily="34" charset="-128"/>
                <a:ea typeface="小塚ゴシック Pro L" panose="020B0200000000000000" pitchFamily="34" charset="-128"/>
              </a:rPr>
              <a:t>備品の貸出・返却を自動で管理</a:t>
            </a:r>
            <a:r>
              <a:rPr lang="ja-JP" altLang="en-US" sz="1200" dirty="0" err="1">
                <a:solidFill>
                  <a:schemeClr val="tx1"/>
                </a:solidFill>
                <a:latin typeface="小塚ゴシック Pro L" panose="020B0200000000000000" pitchFamily="34" charset="-128"/>
                <a:ea typeface="小塚ゴシック Pro L" panose="020B0200000000000000" pitchFamily="34" charset="-128"/>
              </a:rPr>
              <a:t>ー</a:t>
            </a:r>
            <a:endParaRPr lang="ja-JP" altLang="en-US" sz="1200" dirty="0">
              <a:solidFill>
                <a:schemeClr val="tx1"/>
              </a:solidFill>
              <a:latin typeface="小塚ゴシック Pro L" panose="020B0200000000000000" pitchFamily="34" charset="-128"/>
              <a:ea typeface="小塚ゴシック Pro L" panose="020B0200000000000000" pitchFamily="34" charset="-128"/>
            </a:endParaRPr>
          </a:p>
        </p:txBody>
      </p:sp>
    </p:spTree>
    <p:extLst>
      <p:ext uri="{BB962C8B-B14F-4D97-AF65-F5344CB8AC3E}">
        <p14:creationId xmlns:p14="http://schemas.microsoft.com/office/powerpoint/2010/main" val="345866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50539"/>
            <a:ext cx="8412361" cy="750205"/>
          </a:xfrm>
          <a:prstGeom prst="rect">
            <a:avLst/>
          </a:prstGeom>
          <a:noFill/>
        </p:spPr>
        <p:txBody>
          <a:bodyPr wrap="square" rtlCol="0">
            <a:spAutoFit/>
          </a:bodyPr>
          <a:lstStyle/>
          <a:p>
            <a:pPr>
              <a:lnSpc>
                <a:spcPct val="150000"/>
              </a:lnSpc>
            </a:pPr>
            <a:r>
              <a:rPr lang="ja-JP" altLang="en-US" b="1" dirty="0">
                <a:latin typeface="ＭＳ Ｐゴシック" panose="020B0600070205080204" pitchFamily="50" charset="-128"/>
              </a:rPr>
              <a:t>ロッカー連携方式</a:t>
            </a:r>
            <a:endParaRPr lang="en-US" altLang="ja-JP" b="1" dirty="0">
              <a:latin typeface="ＭＳ Ｐゴシック" panose="020B0600070205080204" pitchFamily="50" charset="-128"/>
            </a:endParaRPr>
          </a:p>
          <a:p>
            <a:pPr>
              <a:lnSpc>
                <a:spcPct val="150000"/>
              </a:lnSpc>
            </a:pPr>
            <a:r>
              <a:rPr lang="ja-JP" altLang="en-US" sz="1050">
                <a:latin typeface="ＭＳ Ｐゴシック" panose="020B0600070205080204" pitchFamily="50" charset="-128"/>
              </a:rPr>
              <a:t>クラウド型</a:t>
            </a:r>
            <a:r>
              <a:rPr lang="en-US" altLang="ja-JP" sz="1050" dirty="0">
                <a:latin typeface="ＭＳ Ｐゴシック" panose="020B0600070205080204" pitchFamily="50" charset="-128"/>
              </a:rPr>
              <a:t>IC </a:t>
            </a:r>
            <a:r>
              <a:rPr lang="ja-JP" altLang="en-US" sz="1050">
                <a:latin typeface="ＭＳ Ｐゴシック" panose="020B0600070205080204" pitchFamily="50" charset="-128"/>
              </a:rPr>
              <a:t>汎用貸し出し</a:t>
            </a:r>
            <a:r>
              <a:rPr lang="ja-JP" altLang="en-US" sz="1050" dirty="0">
                <a:latin typeface="ＭＳ Ｐゴシック" panose="020B0600070205080204" pitchFamily="50" charset="-128"/>
              </a:rPr>
              <a:t>ロッカー</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1054" name="スライド番号プレースホルダー 1053"/>
          <p:cNvSpPr>
            <a:spLocks noGrp="1"/>
          </p:cNvSpPr>
          <p:nvPr>
            <p:ph type="sldNum" sz="quarter" idx="12"/>
          </p:nvPr>
        </p:nvSpPr>
        <p:spPr>
          <a:xfrm>
            <a:off x="7428721" y="141992"/>
            <a:ext cx="2228850" cy="365125"/>
          </a:xfrm>
        </p:spPr>
        <p:txBody>
          <a:bodyPr/>
          <a:lstStyle/>
          <a:p>
            <a:fld id="{2BB59173-C8A2-4DCB-9BF5-90A9D7A2C931}" type="slidenum">
              <a:rPr kumimoji="1" lang="ja-JP" altLang="en-US" smtClean="0">
                <a:solidFill>
                  <a:schemeClr val="tx1"/>
                </a:solidFill>
              </a:rPr>
              <a:t>2</a:t>
            </a:fld>
            <a:endParaRPr kumimoji="1" lang="ja-JP" altLang="en-US" dirty="0">
              <a:solidFill>
                <a:schemeClr val="tx1"/>
              </a:solidFill>
            </a:endParaRPr>
          </a:p>
        </p:txBody>
      </p:sp>
      <p:pic>
        <p:nvPicPr>
          <p:cNvPr id="42" name="Picture 2" descr="C:\Users\SibaService\Downloads\甲南大学現地写真\甲南大学現地写真\IMG_11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0005" y="1142012"/>
            <a:ext cx="3654717" cy="2741038"/>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42"/>
          <p:cNvSpPr txBox="1"/>
          <p:nvPr/>
        </p:nvSpPr>
        <p:spPr>
          <a:xfrm>
            <a:off x="8149787" y="4077295"/>
            <a:ext cx="1549870" cy="2277547"/>
          </a:xfrm>
          <a:prstGeom prst="rect">
            <a:avLst/>
          </a:prstGeom>
          <a:noFill/>
          <a:ln>
            <a:solidFill>
              <a:schemeClr val="tx1">
                <a:lumMod val="50000"/>
                <a:lumOff val="50000"/>
              </a:schemeClr>
            </a:solidFill>
          </a:ln>
        </p:spPr>
        <p:txBody>
          <a:bodyPr wrap="square" rtlCol="0">
            <a:spAutoFit/>
          </a:bodyPr>
          <a:lstStyle/>
          <a:p>
            <a:endParaRPr lang="en-US" altLang="ja-JP" sz="1600" dirty="0">
              <a:latin typeface="ＭＳ Ｐゴシック" panose="020B0600070205080204" pitchFamily="50" charset="-128"/>
            </a:endParaRPr>
          </a:p>
          <a:p>
            <a:r>
              <a:rPr lang="ja-JP" altLang="en-US" sz="1050" dirty="0">
                <a:latin typeface="ＭＳ Ｐゴシック" panose="020B0600070205080204" pitchFamily="50" charset="-128"/>
              </a:rPr>
              <a:t>縦</a:t>
            </a:r>
            <a:r>
              <a:rPr lang="en-US" altLang="ja-JP" sz="1050" dirty="0">
                <a:latin typeface="ＭＳ Ｐゴシック" panose="020B0600070205080204" pitchFamily="50" charset="-128"/>
              </a:rPr>
              <a:t>160cm×</a:t>
            </a:r>
            <a:r>
              <a:rPr lang="ja-JP" altLang="en-US" sz="1050" dirty="0">
                <a:latin typeface="ＭＳ Ｐゴシック" panose="020B0600070205080204" pitchFamily="50" charset="-128"/>
              </a:rPr>
              <a:t>横</a:t>
            </a:r>
            <a:r>
              <a:rPr lang="en-US" altLang="ja-JP" sz="1050" dirty="0">
                <a:latin typeface="ＭＳ Ｐゴシック" panose="020B0600070205080204" pitchFamily="50" charset="-128"/>
              </a:rPr>
              <a:t>350cm</a:t>
            </a:r>
          </a:p>
          <a:p>
            <a:r>
              <a:rPr lang="ja-JP" altLang="en-US" sz="1050" dirty="0">
                <a:latin typeface="ＭＳ Ｐゴシック" panose="020B0600070205080204" pitchFamily="50" charset="-128"/>
              </a:rPr>
              <a:t>一般的なノート</a:t>
            </a:r>
            <a:r>
              <a:rPr lang="en-US" altLang="ja-JP" sz="1050" dirty="0">
                <a:latin typeface="ＭＳ Ｐゴシック" panose="020B0600070205080204" pitchFamily="50" charset="-128"/>
              </a:rPr>
              <a:t>PC</a:t>
            </a:r>
            <a:r>
              <a:rPr lang="ja-JP" altLang="en-US" sz="1050" dirty="0">
                <a:latin typeface="ＭＳ Ｐゴシック" panose="020B0600070205080204" pitchFamily="50" charset="-128"/>
              </a:rPr>
              <a:t>などの小物を収納するためのスペースです。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・充電用コンセント</a:t>
            </a:r>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・荷物センサー</a:t>
            </a:r>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・状態表示</a:t>
            </a:r>
            <a:r>
              <a:rPr lang="en-US" altLang="ja-JP" sz="1050" dirty="0">
                <a:latin typeface="ＭＳ Ｐゴシック" panose="020B0600070205080204" pitchFamily="50" charset="-128"/>
              </a:rPr>
              <a:t>LED</a:t>
            </a:r>
            <a:r>
              <a:rPr lang="ja-JP" altLang="en-US" sz="1050" dirty="0">
                <a:latin typeface="ＭＳ Ｐゴシック" panose="020B0600070205080204" pitchFamily="50" charset="-128"/>
              </a:rPr>
              <a:t>ライト</a:t>
            </a:r>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・確認用アクリル小窓</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扉数：１６</a:t>
            </a:r>
            <a:endParaRPr lang="en-US" altLang="ja-JP" sz="1050" dirty="0">
              <a:latin typeface="ＭＳ Ｐゴシック" panose="020B0600070205080204" pitchFamily="50" charset="-128"/>
            </a:endParaRPr>
          </a:p>
        </p:txBody>
      </p:sp>
      <p:sp>
        <p:nvSpPr>
          <p:cNvPr id="45" name="テキスト ボックス 44"/>
          <p:cNvSpPr txBox="1"/>
          <p:nvPr/>
        </p:nvSpPr>
        <p:spPr>
          <a:xfrm>
            <a:off x="6459271" y="4077295"/>
            <a:ext cx="1549870" cy="2277547"/>
          </a:xfrm>
          <a:prstGeom prst="rect">
            <a:avLst/>
          </a:prstGeom>
          <a:noFill/>
          <a:ln>
            <a:solidFill>
              <a:schemeClr val="tx1">
                <a:lumMod val="50000"/>
                <a:lumOff val="50000"/>
              </a:schemeClr>
            </a:solidFill>
          </a:ln>
        </p:spPr>
        <p:txBody>
          <a:bodyPr wrap="square" rtlCol="0">
            <a:spAutoFit/>
          </a:bodyPr>
          <a:lstStyle/>
          <a:p>
            <a:endParaRPr lang="en-US" altLang="ja-JP" sz="1600" dirty="0">
              <a:latin typeface="ＭＳ Ｐゴシック" panose="020B0600070205080204" pitchFamily="50" charset="-128"/>
            </a:endParaRPr>
          </a:p>
          <a:p>
            <a:r>
              <a:rPr lang="ja-JP" altLang="en-US" sz="1050" dirty="0">
                <a:latin typeface="ＭＳ Ｐゴシック" panose="020B0600070205080204" pitchFamily="50" charset="-128"/>
              </a:rPr>
              <a:t>やや大型の機材を収納可能なスペースです。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縦</a:t>
            </a:r>
            <a:r>
              <a:rPr lang="en-US" altLang="ja-JP" sz="1050" dirty="0">
                <a:latin typeface="ＭＳ Ｐゴシック" panose="020B0600070205080204" pitchFamily="50" charset="-128"/>
              </a:rPr>
              <a:t>342cm×</a:t>
            </a:r>
            <a:r>
              <a:rPr lang="ja-JP" altLang="en-US" sz="1050" dirty="0">
                <a:latin typeface="ＭＳ Ｐゴシック" panose="020B0600070205080204" pitchFamily="50" charset="-128"/>
              </a:rPr>
              <a:t>横</a:t>
            </a:r>
            <a:r>
              <a:rPr lang="en-US" altLang="ja-JP" sz="1050" dirty="0">
                <a:latin typeface="ＭＳ Ｐゴシック" panose="020B0600070205080204" pitchFamily="50" charset="-128"/>
              </a:rPr>
              <a:t>350cm</a:t>
            </a: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・荷物センサー</a:t>
            </a:r>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・状態表示</a:t>
            </a:r>
            <a:r>
              <a:rPr lang="en-US" altLang="ja-JP" sz="1050" dirty="0">
                <a:latin typeface="ＭＳ Ｐゴシック" panose="020B0600070205080204" pitchFamily="50" charset="-128"/>
              </a:rPr>
              <a:t>LED</a:t>
            </a:r>
            <a:r>
              <a:rPr lang="ja-JP" altLang="en-US" sz="1050" dirty="0">
                <a:latin typeface="ＭＳ Ｐゴシック" panose="020B0600070205080204" pitchFamily="50" charset="-128"/>
              </a:rPr>
              <a:t>ライト</a:t>
            </a:r>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・確認用アクリル小窓</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扉数：４</a:t>
            </a:r>
            <a:endParaRPr lang="en-US" altLang="ja-JP" sz="1050" dirty="0">
              <a:latin typeface="ＭＳ Ｐゴシック" panose="020B0600070205080204" pitchFamily="50" charset="-128"/>
            </a:endParaRPr>
          </a:p>
        </p:txBody>
      </p:sp>
      <p:sp>
        <p:nvSpPr>
          <p:cNvPr id="46" name="テキスト ボックス 45"/>
          <p:cNvSpPr txBox="1"/>
          <p:nvPr/>
        </p:nvSpPr>
        <p:spPr>
          <a:xfrm>
            <a:off x="4768755" y="4077295"/>
            <a:ext cx="1549870" cy="2277547"/>
          </a:xfrm>
          <a:prstGeom prst="rect">
            <a:avLst/>
          </a:prstGeom>
          <a:noFill/>
          <a:ln>
            <a:solidFill>
              <a:schemeClr val="tx1">
                <a:lumMod val="50000"/>
                <a:lumOff val="50000"/>
              </a:schemeClr>
            </a:solidFill>
          </a:ln>
        </p:spPr>
        <p:txBody>
          <a:bodyPr wrap="square" rtlCol="0">
            <a:spAutoFit/>
          </a:bodyPr>
          <a:lstStyle/>
          <a:p>
            <a:endParaRPr lang="en-US" altLang="ja-JP" sz="160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en-US" altLang="ja-JP" sz="1050" dirty="0" err="1">
                <a:latin typeface="ＭＳ Ｐゴシック" panose="020B0600070205080204" pitchFamily="50" charset="-128"/>
              </a:rPr>
              <a:t>IstReserve</a:t>
            </a:r>
            <a:r>
              <a:rPr lang="ja-JP" altLang="en-US" sz="1050" dirty="0">
                <a:latin typeface="ＭＳ Ｐゴシック" panose="020B0600070205080204" pitchFamily="50" charset="-128"/>
              </a:rPr>
              <a:t>チェックイン端末及びロッカー連携システムが収納されるスペースです。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縦</a:t>
            </a:r>
            <a:r>
              <a:rPr lang="en-US" altLang="ja-JP" sz="1050" dirty="0">
                <a:latin typeface="ＭＳ Ｐゴシック" panose="020B0600070205080204" pitchFamily="50" charset="-128"/>
              </a:rPr>
              <a:t>640cm×</a:t>
            </a:r>
            <a:r>
              <a:rPr lang="ja-JP" altLang="en-US" sz="1050" dirty="0">
                <a:latin typeface="ＭＳ Ｐゴシック" panose="020B0600070205080204" pitchFamily="50" charset="-128"/>
              </a:rPr>
              <a:t>横</a:t>
            </a:r>
            <a:r>
              <a:rPr lang="en-US" altLang="ja-JP" sz="1050" dirty="0">
                <a:latin typeface="ＭＳ Ｐゴシック" panose="020B0600070205080204" pitchFamily="50" charset="-128"/>
              </a:rPr>
              <a:t>350cm</a:t>
            </a: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a:t>
            </a:r>
            <a:r>
              <a:rPr lang="en-US" altLang="ja-JP" sz="1050" dirty="0">
                <a:latin typeface="ＭＳ Ｐゴシック" panose="020B0600070205080204" pitchFamily="50" charset="-128"/>
              </a:rPr>
              <a:t>IC</a:t>
            </a:r>
            <a:r>
              <a:rPr lang="ja-JP" altLang="en-US" sz="1050" dirty="0">
                <a:latin typeface="ＭＳ Ｐゴシック" panose="020B0600070205080204" pitchFamily="50" charset="-128"/>
              </a:rPr>
              <a:t>カードリーダ</a:t>
            </a:r>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・操作パネル</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ja-JP" altLang="en-US" sz="1050" dirty="0">
                <a:latin typeface="ＭＳ Ｐゴシック" panose="020B0600070205080204" pitchFamily="50" charset="-128"/>
              </a:rPr>
              <a:t>扉数：１</a:t>
            </a:r>
            <a:endParaRPr lang="en-US" altLang="ja-JP" sz="1050" dirty="0">
              <a:latin typeface="ＭＳ Ｐゴシック" panose="020B0600070205080204" pitchFamily="50" charset="-128"/>
            </a:endParaRPr>
          </a:p>
        </p:txBody>
      </p:sp>
      <p:sp>
        <p:nvSpPr>
          <p:cNvPr id="47" name="テキスト ボックス 46"/>
          <p:cNvSpPr txBox="1"/>
          <p:nvPr/>
        </p:nvSpPr>
        <p:spPr>
          <a:xfrm>
            <a:off x="212072" y="972735"/>
            <a:ext cx="4354177" cy="1600438"/>
          </a:xfrm>
          <a:prstGeom prst="rect">
            <a:avLst/>
          </a:prstGeom>
          <a:noFill/>
          <a:ln>
            <a:solidFill>
              <a:schemeClr val="tx1">
                <a:lumMod val="50000"/>
                <a:lumOff val="50000"/>
              </a:schemeClr>
            </a:solidFill>
          </a:ln>
        </p:spPr>
        <p:txBody>
          <a:bodyPr wrap="square" rtlCol="0">
            <a:spAutoFit/>
          </a:bodyPr>
          <a:lstStyle/>
          <a:p>
            <a:endParaRPr lang="en-US" altLang="ja-JP" sz="1400" b="1" dirty="0">
              <a:latin typeface="ＭＳ Ｐゴシック" panose="020B0600070205080204" pitchFamily="50" charset="-128"/>
            </a:endParaRPr>
          </a:p>
          <a:p>
            <a:r>
              <a:rPr lang="ja-JP" altLang="en-US" sz="1200" dirty="0">
                <a:latin typeface="ＭＳ Ｐゴシック" panose="020B0600070205080204" pitchFamily="50" charset="-128"/>
              </a:rPr>
              <a:t>貸出アイテムを</a:t>
            </a:r>
            <a:r>
              <a:rPr lang="en-US" altLang="ja-JP" sz="1200" dirty="0" err="1">
                <a:latin typeface="ＭＳ Ｐゴシック" panose="020B0600070205080204" pitchFamily="50" charset="-128"/>
              </a:rPr>
              <a:t>IstReserve</a:t>
            </a:r>
            <a:r>
              <a:rPr lang="ja-JP" altLang="en-US" sz="1200" dirty="0" err="1">
                <a:latin typeface="ＭＳ Ｐゴシック" panose="020B0600070205080204" pitchFamily="50" charset="-128"/>
              </a:rPr>
              <a:t>にて</a:t>
            </a:r>
            <a:r>
              <a:rPr lang="ja-JP" altLang="en-US" sz="1200" dirty="0">
                <a:latin typeface="ＭＳ Ｐゴシック" panose="020B0600070205080204" pitchFamily="50" charset="-128"/>
              </a:rPr>
              <a:t>予約します。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ロッカー内蔵のチェックイン端末へ</a:t>
            </a:r>
            <a:r>
              <a:rPr lang="en-US" altLang="ja-JP" sz="1200" dirty="0">
                <a:latin typeface="ＭＳ Ｐゴシック" panose="020B0600070205080204" pitchFamily="50" charset="-128"/>
              </a:rPr>
              <a:t>IC</a:t>
            </a:r>
            <a:r>
              <a:rPr lang="ja-JP" altLang="en-US" sz="1200" dirty="0">
                <a:latin typeface="ＭＳ Ｐゴシック" panose="020B0600070205080204" pitchFamily="50" charset="-128"/>
              </a:rPr>
              <a:t>カード（学生証）をかざし、チェックイン操作を行います。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チェックイン操作が完了すると自動的に該当アイテムの扉が解錠され、利用を開始します。</a:t>
            </a:r>
            <a:endParaRPr lang="en-US" altLang="ja-JP" sz="1200" dirty="0">
              <a:latin typeface="ＭＳ Ｐゴシック" panose="020B0600070205080204" pitchFamily="50" charset="-128"/>
            </a:endParaRPr>
          </a:p>
        </p:txBody>
      </p:sp>
      <p:sp>
        <p:nvSpPr>
          <p:cNvPr id="48" name="テキスト ボックス 47"/>
          <p:cNvSpPr txBox="1"/>
          <p:nvPr/>
        </p:nvSpPr>
        <p:spPr>
          <a:xfrm>
            <a:off x="130224" y="866590"/>
            <a:ext cx="1099143" cy="276999"/>
          </a:xfrm>
          <a:prstGeom prst="rect">
            <a:avLst/>
          </a:prstGeom>
          <a:solidFill>
            <a:schemeClr val="tx1"/>
          </a:solidFill>
          <a:ln>
            <a:solidFill>
              <a:schemeClr val="tx1"/>
            </a:solidFill>
          </a:ln>
        </p:spPr>
        <p:txBody>
          <a:bodyPr wrap="square" lIns="73125" rtlCol="0" anchor="ctr" anchorCtr="0">
            <a:spAutoFit/>
          </a:bodyPr>
          <a:lstStyle/>
          <a:p>
            <a:pPr algn="ctr"/>
            <a:r>
              <a:rPr lang="ja-JP" altLang="en-US" sz="1200" dirty="0">
                <a:solidFill>
                  <a:schemeClr val="bg1"/>
                </a:solidFill>
                <a:latin typeface="+mn-ea"/>
              </a:rPr>
              <a:t>利用開始</a:t>
            </a:r>
          </a:p>
        </p:txBody>
      </p:sp>
      <p:sp>
        <p:nvSpPr>
          <p:cNvPr id="49" name="テキスト ボックス 48"/>
          <p:cNvSpPr txBox="1"/>
          <p:nvPr/>
        </p:nvSpPr>
        <p:spPr>
          <a:xfrm>
            <a:off x="212071" y="2856309"/>
            <a:ext cx="4354177" cy="3770263"/>
          </a:xfrm>
          <a:prstGeom prst="rect">
            <a:avLst/>
          </a:prstGeom>
          <a:noFill/>
          <a:ln>
            <a:solidFill>
              <a:schemeClr val="tx1">
                <a:lumMod val="50000"/>
                <a:lumOff val="50000"/>
              </a:schemeClr>
            </a:solidFill>
          </a:ln>
        </p:spPr>
        <p:txBody>
          <a:bodyPr wrap="square" rtlCol="0">
            <a:spAutoFit/>
          </a:bodyPr>
          <a:lstStyle/>
          <a:p>
            <a:endParaRPr lang="en-US" altLang="ja-JP" sz="1400" b="1" dirty="0">
              <a:latin typeface="ＭＳ Ｐゴシック" panose="020B0600070205080204" pitchFamily="50" charset="-128"/>
            </a:endParaRPr>
          </a:p>
          <a:p>
            <a:r>
              <a:rPr lang="ja-JP" altLang="en-US" sz="1200" dirty="0">
                <a:latin typeface="ＭＳ Ｐゴシック" panose="020B0600070205080204" pitchFamily="50" charset="-128"/>
              </a:rPr>
              <a:t>貸出アイテムをロッカーへ返却し、ロッカーの扉を閉じます。</a:t>
            </a:r>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（荷物センサーによる空返却防止機能つき）</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ロッカー内蔵のチェックイン端末に</a:t>
            </a:r>
            <a:r>
              <a:rPr lang="en-US" altLang="ja-JP" sz="1200" dirty="0">
                <a:latin typeface="ＭＳ Ｐゴシック" panose="020B0600070205080204" pitchFamily="50" charset="-128"/>
              </a:rPr>
              <a:t>IC</a:t>
            </a:r>
            <a:r>
              <a:rPr lang="ja-JP" altLang="en-US" sz="1200" dirty="0">
                <a:latin typeface="ＭＳ Ｐゴシック" panose="020B0600070205080204" pitchFamily="50" charset="-128"/>
              </a:rPr>
              <a:t>カードをかざして、</a:t>
            </a:r>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チェックアウト操作を行います。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チェックイン操作が完了すると該当アイテムの扉が施錠されます。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返却が行われず無断延滞された場合はクラウド上で延滞時間中</a:t>
            </a:r>
            <a:r>
              <a:rPr lang="ja-JP" altLang="en-US" sz="1050">
                <a:latin typeface="ＭＳ Ｐゴシック" panose="020B0600070205080204" pitchFamily="50" charset="-128"/>
              </a:rPr>
              <a:t>は予約の受付</a:t>
            </a:r>
            <a:r>
              <a:rPr lang="ja-JP" altLang="en-US" sz="1050" dirty="0">
                <a:latin typeface="ＭＳ Ｐゴシック" panose="020B0600070205080204" pitchFamily="50" charset="-128"/>
              </a:rPr>
              <a:t>を</a:t>
            </a:r>
            <a:r>
              <a:rPr lang="ja-JP" altLang="en-US" sz="1050">
                <a:latin typeface="ＭＳ Ｐゴシック" panose="020B0600070205080204" pitchFamily="50" charset="-128"/>
              </a:rPr>
              <a:t>中止します</a:t>
            </a:r>
            <a:endParaRPr lang="en-US" altLang="ja-JP" sz="105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延滞者のリストアップが</a:t>
            </a:r>
            <a:r>
              <a:rPr lang="ja-JP" altLang="en-US" sz="1050">
                <a:latin typeface="ＭＳ Ｐゴシック" panose="020B0600070205080204" pitchFamily="50" charset="-128"/>
              </a:rPr>
              <a:t>可能です</a:t>
            </a:r>
            <a:endParaRPr lang="en-US" altLang="ja-JP" sz="10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施錠の際は荷物が格納されているか、扉が正しく閉められているかどうかをシステムが確認し、正しく閉じられていない場合はチェックアウトできず、施錠もされません。</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クラウド型運用のため、クラウド上からの運用状況監視・ログ管理・遠隔開閉操作が利用できます。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p:txBody>
      </p:sp>
      <p:sp>
        <p:nvSpPr>
          <p:cNvPr id="50" name="テキスト ボックス 49"/>
          <p:cNvSpPr txBox="1"/>
          <p:nvPr/>
        </p:nvSpPr>
        <p:spPr>
          <a:xfrm>
            <a:off x="145721" y="2723740"/>
            <a:ext cx="1099143" cy="276999"/>
          </a:xfrm>
          <a:prstGeom prst="rect">
            <a:avLst/>
          </a:prstGeom>
          <a:solidFill>
            <a:schemeClr val="tx1"/>
          </a:solidFill>
          <a:ln>
            <a:solidFill>
              <a:schemeClr val="tx1"/>
            </a:solidFill>
          </a:ln>
        </p:spPr>
        <p:txBody>
          <a:bodyPr wrap="square" lIns="73125" rtlCol="0" anchor="ctr" anchorCtr="0">
            <a:spAutoFit/>
          </a:bodyPr>
          <a:lstStyle/>
          <a:p>
            <a:pPr algn="ctr"/>
            <a:r>
              <a:rPr lang="ja-JP" altLang="en-US" sz="1200" dirty="0">
                <a:solidFill>
                  <a:schemeClr val="bg1"/>
                </a:solidFill>
                <a:latin typeface="+mn-ea"/>
              </a:rPr>
              <a:t>利用終了</a:t>
            </a:r>
          </a:p>
        </p:txBody>
      </p:sp>
      <p:sp>
        <p:nvSpPr>
          <p:cNvPr id="51" name="テキスト ボックス 50"/>
          <p:cNvSpPr txBox="1"/>
          <p:nvPr/>
        </p:nvSpPr>
        <p:spPr>
          <a:xfrm>
            <a:off x="5410857" y="803458"/>
            <a:ext cx="3513865" cy="338554"/>
          </a:xfrm>
          <a:prstGeom prst="rect">
            <a:avLst/>
          </a:prstGeom>
          <a:noFill/>
          <a:ln>
            <a:noFill/>
          </a:ln>
        </p:spPr>
        <p:txBody>
          <a:bodyPr wrap="square" rtlCol="0">
            <a:spAutoFit/>
          </a:bodyPr>
          <a:lstStyle/>
          <a:p>
            <a:pPr algn="ctr"/>
            <a:r>
              <a:rPr lang="ja-JP" altLang="en-US" sz="1600" b="1" dirty="0">
                <a:solidFill>
                  <a:prstClr val="black"/>
                </a:solidFill>
                <a:latin typeface="ＭＳ Ｐゴシック" panose="020B0600070205080204" pitchFamily="50" charset="-128"/>
              </a:rPr>
              <a:t>チェックイン端末連動式ロッカー</a:t>
            </a:r>
            <a:endParaRPr lang="en-US" altLang="ja-JP" sz="1600" b="1" dirty="0">
              <a:solidFill>
                <a:prstClr val="black"/>
              </a:solidFill>
              <a:latin typeface="ＭＳ Ｐゴシック" panose="020B0600070205080204" pitchFamily="50" charset="-128"/>
            </a:endParaRPr>
          </a:p>
        </p:txBody>
      </p:sp>
      <p:cxnSp>
        <p:nvCxnSpPr>
          <p:cNvPr id="52" name="直線コネクタ 51"/>
          <p:cNvCxnSpPr>
            <a:stCxn id="56" idx="0"/>
          </p:cNvCxnSpPr>
          <p:nvPr/>
        </p:nvCxnSpPr>
        <p:spPr>
          <a:xfrm flipV="1">
            <a:off x="5385972" y="2000068"/>
            <a:ext cx="2159816" cy="1965179"/>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sp>
        <p:nvSpPr>
          <p:cNvPr id="56" name="テキスト ボックス 55"/>
          <p:cNvSpPr txBox="1"/>
          <p:nvPr/>
        </p:nvSpPr>
        <p:spPr>
          <a:xfrm>
            <a:off x="4716527" y="3965247"/>
            <a:ext cx="1338890" cy="400110"/>
          </a:xfrm>
          <a:prstGeom prst="rect">
            <a:avLst/>
          </a:prstGeom>
          <a:solidFill>
            <a:schemeClr val="tx1"/>
          </a:solidFill>
          <a:ln>
            <a:solidFill>
              <a:schemeClr val="tx1"/>
            </a:solidFill>
          </a:ln>
        </p:spPr>
        <p:txBody>
          <a:bodyPr wrap="square" rtlCol="0">
            <a:spAutoFit/>
          </a:bodyPr>
          <a:lstStyle/>
          <a:p>
            <a:r>
              <a:rPr lang="ja-JP" altLang="en-US" sz="1000" b="1" dirty="0">
                <a:solidFill>
                  <a:schemeClr val="bg1"/>
                </a:solidFill>
                <a:latin typeface="ＭＳ Ｐゴシック" panose="020B0600070205080204" pitchFamily="50" charset="-128"/>
              </a:rPr>
              <a:t>チェックイン端末・</a:t>
            </a:r>
            <a:endParaRPr lang="en-US" altLang="ja-JP" sz="1000" b="1" dirty="0">
              <a:solidFill>
                <a:schemeClr val="bg1"/>
              </a:solidFill>
              <a:latin typeface="ＭＳ Ｐゴシック" panose="020B0600070205080204" pitchFamily="50" charset="-128"/>
            </a:endParaRPr>
          </a:p>
          <a:p>
            <a:r>
              <a:rPr lang="ja-JP" altLang="en-US" sz="1000" b="1" dirty="0">
                <a:solidFill>
                  <a:schemeClr val="bg1"/>
                </a:solidFill>
                <a:latin typeface="ＭＳ Ｐゴシック" panose="020B0600070205080204" pitchFamily="50" charset="-128"/>
              </a:rPr>
              <a:t>連携システム収納扉</a:t>
            </a:r>
            <a:endParaRPr lang="en-US" altLang="ja-JP" sz="1000" b="1" dirty="0">
              <a:solidFill>
                <a:schemeClr val="bg1"/>
              </a:solidFill>
              <a:latin typeface="ＭＳ Ｐゴシック" panose="020B0600070205080204" pitchFamily="50" charset="-128"/>
            </a:endParaRPr>
          </a:p>
        </p:txBody>
      </p:sp>
      <p:cxnSp>
        <p:nvCxnSpPr>
          <p:cNvPr id="61" name="直線コネクタ 60"/>
          <p:cNvCxnSpPr>
            <a:stCxn id="72" idx="0"/>
          </p:cNvCxnSpPr>
          <p:nvPr/>
        </p:nvCxnSpPr>
        <p:spPr>
          <a:xfrm flipV="1">
            <a:off x="6833348" y="3200715"/>
            <a:ext cx="712440" cy="764532"/>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cxnSp>
        <p:nvCxnSpPr>
          <p:cNvPr id="62" name="直線コネクタ 61"/>
          <p:cNvCxnSpPr>
            <a:stCxn id="68" idx="0"/>
          </p:cNvCxnSpPr>
          <p:nvPr/>
        </p:nvCxnSpPr>
        <p:spPr>
          <a:xfrm flipH="1" flipV="1">
            <a:off x="8214968" y="1474899"/>
            <a:ext cx="339248" cy="2490348"/>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sp>
        <p:nvSpPr>
          <p:cNvPr id="68" name="テキスト ボックス 67"/>
          <p:cNvSpPr txBox="1"/>
          <p:nvPr/>
        </p:nvSpPr>
        <p:spPr>
          <a:xfrm>
            <a:off x="8115377" y="3965247"/>
            <a:ext cx="877677" cy="253916"/>
          </a:xfrm>
          <a:prstGeom prst="rect">
            <a:avLst/>
          </a:prstGeom>
          <a:solidFill>
            <a:schemeClr val="tx1"/>
          </a:solidFill>
          <a:ln>
            <a:solidFill>
              <a:schemeClr val="tx1"/>
            </a:solidFill>
          </a:ln>
        </p:spPr>
        <p:txBody>
          <a:bodyPr wrap="square" rtlCol="0">
            <a:spAutoFit/>
          </a:bodyPr>
          <a:lstStyle/>
          <a:p>
            <a:pPr algn="ctr"/>
            <a:r>
              <a:rPr lang="ja-JP" altLang="en-US" sz="1000" b="1" dirty="0">
                <a:solidFill>
                  <a:schemeClr val="bg1"/>
                </a:solidFill>
                <a:latin typeface="ＭＳ Ｐゴシック" panose="020B0600070205080204" pitchFamily="50" charset="-128"/>
              </a:rPr>
              <a:t>小物収納扉</a:t>
            </a:r>
            <a:endParaRPr lang="en-US" altLang="ja-JP" sz="1000" b="1" dirty="0">
              <a:solidFill>
                <a:schemeClr val="bg1"/>
              </a:solidFill>
              <a:latin typeface="ＭＳ Ｐゴシック" panose="020B0600070205080204" pitchFamily="50" charset="-128"/>
            </a:endParaRPr>
          </a:p>
        </p:txBody>
      </p:sp>
      <p:sp>
        <p:nvSpPr>
          <p:cNvPr id="72" name="テキスト ボックス 71"/>
          <p:cNvSpPr txBox="1"/>
          <p:nvPr/>
        </p:nvSpPr>
        <p:spPr>
          <a:xfrm>
            <a:off x="6394509" y="3965247"/>
            <a:ext cx="877677" cy="253916"/>
          </a:xfrm>
          <a:prstGeom prst="rect">
            <a:avLst/>
          </a:prstGeom>
          <a:solidFill>
            <a:schemeClr val="tx1"/>
          </a:solidFill>
          <a:ln>
            <a:solidFill>
              <a:schemeClr val="tx1"/>
            </a:solidFill>
          </a:ln>
        </p:spPr>
        <p:txBody>
          <a:bodyPr wrap="square" rtlCol="0">
            <a:spAutoFit/>
          </a:bodyPr>
          <a:lstStyle/>
          <a:p>
            <a:pPr algn="ctr"/>
            <a:r>
              <a:rPr lang="ja-JP" altLang="en-US" sz="1000" b="1" dirty="0">
                <a:solidFill>
                  <a:schemeClr val="bg1"/>
                </a:solidFill>
                <a:latin typeface="ＭＳ Ｐゴシック" panose="020B0600070205080204" pitchFamily="50" charset="-128"/>
              </a:rPr>
              <a:t>汎用収納扉</a:t>
            </a:r>
            <a:endParaRPr lang="en-US" altLang="ja-JP" sz="1000" b="1" dirty="0">
              <a:solidFill>
                <a:schemeClr val="bg1"/>
              </a:solidFill>
              <a:latin typeface="ＭＳ Ｐゴシック" panose="020B0600070205080204" pitchFamily="50" charset="-128"/>
            </a:endParaRPr>
          </a:p>
        </p:txBody>
      </p:sp>
      <p:sp>
        <p:nvSpPr>
          <p:cNvPr id="73" name="正方形/長方形 72"/>
          <p:cNvSpPr/>
          <p:nvPr/>
        </p:nvSpPr>
        <p:spPr>
          <a:xfrm>
            <a:off x="5224083" y="6454342"/>
            <a:ext cx="4475574" cy="261610"/>
          </a:xfrm>
          <a:prstGeom prst="rect">
            <a:avLst/>
          </a:prstGeom>
        </p:spPr>
        <p:txBody>
          <a:bodyPr wrap="square">
            <a:spAutoFit/>
          </a:bodyPr>
          <a:lstStyle/>
          <a:p>
            <a:pPr algn="r"/>
            <a:r>
              <a:rPr lang="en-US" altLang="ja-JP" sz="1100" dirty="0">
                <a:solidFill>
                  <a:schemeClr val="tx1">
                    <a:lumMod val="75000"/>
                    <a:lumOff val="25000"/>
                  </a:schemeClr>
                </a:solidFill>
                <a:latin typeface="ＭＳ Ｐゴシック" panose="020B0600070205080204" pitchFamily="50" charset="-128"/>
              </a:rPr>
              <a:t>※ </a:t>
            </a:r>
            <a:r>
              <a:rPr lang="ja-JP" altLang="en-US" sz="1100" dirty="0">
                <a:solidFill>
                  <a:schemeClr val="tx1">
                    <a:lumMod val="75000"/>
                    <a:lumOff val="25000"/>
                  </a:schemeClr>
                </a:solidFill>
                <a:latin typeface="ＭＳ Ｐゴシック" panose="020B0600070205080204" pitchFamily="50" charset="-128"/>
              </a:rPr>
              <a:t>運用可能小間数は２０です。（イメージイラストと異なります）</a:t>
            </a:r>
            <a:endParaRPr lang="en-US" altLang="ja-JP" sz="1100" dirty="0">
              <a:solidFill>
                <a:schemeClr val="tx1">
                  <a:lumMod val="75000"/>
                  <a:lumOff val="25000"/>
                </a:schemeClr>
              </a:solidFill>
              <a:latin typeface="ＭＳ Ｐゴシック" panose="020B0600070205080204" pitchFamily="50" charset="-128"/>
            </a:endParaRPr>
          </a:p>
        </p:txBody>
      </p:sp>
    </p:spTree>
    <p:extLst>
      <p:ext uri="{BB962C8B-B14F-4D97-AF65-F5344CB8AC3E}">
        <p14:creationId xmlns:p14="http://schemas.microsoft.com/office/powerpoint/2010/main" val="207932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6CD02E0-B2CF-7340-BF60-0765560B1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9907" y="1148107"/>
            <a:ext cx="3235763" cy="2426822"/>
          </a:xfrm>
          <a:prstGeom prst="rect">
            <a:avLst/>
          </a:prstGeom>
        </p:spPr>
      </p:pic>
      <p:sp>
        <p:nvSpPr>
          <p:cNvPr id="4" name="テキスト ボックス 3"/>
          <p:cNvSpPr txBox="1"/>
          <p:nvPr/>
        </p:nvSpPr>
        <p:spPr>
          <a:xfrm>
            <a:off x="1104899" y="50539"/>
            <a:ext cx="8412361" cy="750205"/>
          </a:xfrm>
          <a:prstGeom prst="rect">
            <a:avLst/>
          </a:prstGeom>
          <a:noFill/>
        </p:spPr>
        <p:txBody>
          <a:bodyPr wrap="square" rtlCol="0">
            <a:spAutoFit/>
          </a:bodyPr>
          <a:lstStyle/>
          <a:p>
            <a:pPr>
              <a:lnSpc>
                <a:spcPct val="150000"/>
              </a:lnSpc>
            </a:pPr>
            <a:r>
              <a:rPr lang="ja-JP" altLang="en-US" b="1" dirty="0">
                <a:latin typeface="ＭＳ Ｐゴシック" panose="020B0600070205080204" pitchFamily="50" charset="-128"/>
              </a:rPr>
              <a:t>ロッカー連携方式</a:t>
            </a:r>
            <a:endParaRPr lang="en-US" altLang="ja-JP" b="1" dirty="0">
              <a:latin typeface="ＭＳ Ｐゴシック" panose="020B0600070205080204" pitchFamily="50" charset="-128"/>
            </a:endParaRPr>
          </a:p>
          <a:p>
            <a:pPr>
              <a:lnSpc>
                <a:spcPct val="150000"/>
              </a:lnSpc>
            </a:pPr>
            <a:r>
              <a:rPr lang="ja-JP" altLang="en-US" sz="1050">
                <a:latin typeface="ＭＳ Ｐゴシック" panose="020B0600070205080204" pitchFamily="50" charset="-128"/>
              </a:rPr>
              <a:t>クラウド型</a:t>
            </a:r>
            <a:r>
              <a:rPr lang="en-US" altLang="ja-JP" sz="1050" dirty="0">
                <a:latin typeface="ＭＳ Ｐゴシック" panose="020B0600070205080204" pitchFamily="50" charset="-128"/>
              </a:rPr>
              <a:t>IC PC</a:t>
            </a:r>
            <a:r>
              <a:rPr lang="ja-JP" altLang="en-US" sz="1050">
                <a:latin typeface="ＭＳ Ｐゴシック" panose="020B0600070205080204" pitchFamily="50" charset="-128"/>
              </a:rPr>
              <a:t>専用貸し出しロッカー</a:t>
            </a:r>
            <a:endParaRPr lang="ja-JP" altLang="en-US" sz="1050" dirty="0">
              <a:latin typeface="ＭＳ Ｐゴシック" panose="020B0600070205080204" pitchFamily="50" charset="-128"/>
            </a:endParaRP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1054" name="スライド番号プレースホルダー 1053"/>
          <p:cNvSpPr>
            <a:spLocks noGrp="1"/>
          </p:cNvSpPr>
          <p:nvPr>
            <p:ph type="sldNum" sz="quarter" idx="12"/>
          </p:nvPr>
        </p:nvSpPr>
        <p:spPr>
          <a:xfrm>
            <a:off x="7428721" y="141992"/>
            <a:ext cx="2228850" cy="365125"/>
          </a:xfrm>
        </p:spPr>
        <p:txBody>
          <a:bodyPr/>
          <a:lstStyle/>
          <a:p>
            <a:fld id="{2BB59173-C8A2-4DCB-9BF5-90A9D7A2C931}" type="slidenum">
              <a:rPr kumimoji="1" lang="ja-JP" altLang="en-US" smtClean="0">
                <a:solidFill>
                  <a:schemeClr val="tx1"/>
                </a:solidFill>
              </a:rPr>
              <a:t>3</a:t>
            </a:fld>
            <a:endParaRPr kumimoji="1" lang="ja-JP" altLang="en-US" dirty="0">
              <a:solidFill>
                <a:schemeClr val="tx1"/>
              </a:solidFill>
            </a:endParaRPr>
          </a:p>
        </p:txBody>
      </p:sp>
      <p:sp>
        <p:nvSpPr>
          <p:cNvPr id="43" name="テキスト ボックス 42"/>
          <p:cNvSpPr txBox="1"/>
          <p:nvPr/>
        </p:nvSpPr>
        <p:spPr>
          <a:xfrm>
            <a:off x="8149787" y="4208044"/>
            <a:ext cx="1549870" cy="1384995"/>
          </a:xfrm>
          <a:prstGeom prst="rect">
            <a:avLst/>
          </a:prstGeom>
          <a:noFill/>
          <a:ln>
            <a:solidFill>
              <a:schemeClr val="tx1">
                <a:lumMod val="50000"/>
                <a:lumOff val="50000"/>
              </a:schemeClr>
            </a:solidFill>
          </a:ln>
        </p:spPr>
        <p:txBody>
          <a:bodyPr wrap="square" rtlCol="0">
            <a:spAutoFit/>
          </a:bodyPr>
          <a:lstStyle/>
          <a:p>
            <a:r>
              <a:rPr lang="en-US" altLang="ja-JP" sz="1050" dirty="0">
                <a:latin typeface="ＭＳ Ｐゴシック" panose="020B0600070205080204" pitchFamily="50" charset="-128"/>
              </a:rPr>
              <a:t>Type-C</a:t>
            </a:r>
            <a:r>
              <a:rPr lang="ja-JP" altLang="en-US" sz="1050">
                <a:latin typeface="ＭＳ Ｐゴシック" panose="020B0600070205080204" pitchFamily="50" charset="-128"/>
              </a:rPr>
              <a:t>充電ケーブルが備え付けて有るため、</a:t>
            </a:r>
            <a:endParaRPr lang="en-US" altLang="ja-JP" sz="1050" dirty="0">
              <a:latin typeface="ＭＳ Ｐゴシック" panose="020B0600070205080204" pitchFamily="50" charset="-128"/>
            </a:endParaRPr>
          </a:p>
          <a:p>
            <a:r>
              <a:rPr lang="ja-JP" altLang="en-US" sz="1050">
                <a:latin typeface="ＭＳ Ｐゴシック" panose="020B0600070205080204" pitchFamily="50" charset="-128"/>
              </a:rPr>
              <a:t>返却時の充電状態の確認で、正しく充電ケーブルを接続して返却されているかどうかを判別できます。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p:txBody>
      </p:sp>
      <p:sp>
        <p:nvSpPr>
          <p:cNvPr id="45" name="テキスト ボックス 44"/>
          <p:cNvSpPr txBox="1"/>
          <p:nvPr/>
        </p:nvSpPr>
        <p:spPr>
          <a:xfrm>
            <a:off x="4774972" y="4200405"/>
            <a:ext cx="1549870" cy="1869743"/>
          </a:xfrm>
          <a:prstGeom prst="rect">
            <a:avLst/>
          </a:prstGeom>
          <a:noFill/>
          <a:ln>
            <a:solidFill>
              <a:schemeClr val="tx1">
                <a:lumMod val="50000"/>
                <a:lumOff val="50000"/>
              </a:schemeClr>
            </a:solidFill>
          </a:ln>
        </p:spPr>
        <p:txBody>
          <a:bodyPr wrap="square" rtlCol="0">
            <a:spAutoFit/>
          </a:bodyPr>
          <a:lstStyle/>
          <a:p>
            <a:r>
              <a:rPr lang="ja-JP" altLang="en-US" sz="1050">
                <a:latin typeface="ＭＳ Ｐゴシック" panose="020B0600070205080204" pitchFamily="50" charset="-128"/>
              </a:rPr>
              <a:t>内部状態表示用</a:t>
            </a:r>
            <a:r>
              <a:rPr lang="en-US" altLang="ja-JP" sz="1050" dirty="0">
                <a:latin typeface="ＭＳ Ｐゴシック" panose="020B0600070205080204" pitchFamily="50" charset="-128"/>
              </a:rPr>
              <a:t>LED</a:t>
            </a:r>
          </a:p>
          <a:p>
            <a:endParaRPr lang="en-US" altLang="ja-JP" sz="1050" dirty="0">
              <a:latin typeface="ＭＳ Ｐゴシック" panose="020B0600070205080204" pitchFamily="50" charset="-128"/>
            </a:endParaRPr>
          </a:p>
          <a:p>
            <a:r>
              <a:rPr lang="en-US" altLang="ja-JP" sz="1050" dirty="0">
                <a:latin typeface="ＭＳ Ｐゴシック" panose="020B0600070205080204" pitchFamily="50" charset="-128"/>
              </a:rPr>
              <a:t>PC</a:t>
            </a:r>
            <a:r>
              <a:rPr lang="ja-JP" altLang="en-US" sz="1050">
                <a:latin typeface="ＭＳ Ｐゴシック" panose="020B0600070205080204" pitchFamily="50" charset="-128"/>
              </a:rPr>
              <a:t>が充電状態ないしは荷物センサーに反応が有る場合は緑、そうで無い場合は橙に光ります。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en-US" altLang="ja-JP" sz="1050" dirty="0">
                <a:latin typeface="ＭＳ Ｐゴシック" panose="020B0600070205080204" pitchFamily="50" charset="-128"/>
              </a:rPr>
              <a:t>LED</a:t>
            </a:r>
            <a:r>
              <a:rPr lang="ja-JP" altLang="en-US" sz="1050">
                <a:latin typeface="ＭＳ Ｐゴシック" panose="020B0600070205080204" pitchFamily="50" charset="-128"/>
              </a:rPr>
              <a:t>の色はオプションで変更可能です。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p:txBody>
      </p:sp>
      <p:sp>
        <p:nvSpPr>
          <p:cNvPr id="46" name="テキスト ボックス 45"/>
          <p:cNvSpPr txBox="1"/>
          <p:nvPr/>
        </p:nvSpPr>
        <p:spPr>
          <a:xfrm>
            <a:off x="6445786" y="4203781"/>
            <a:ext cx="1549870" cy="1223412"/>
          </a:xfrm>
          <a:prstGeom prst="rect">
            <a:avLst/>
          </a:prstGeom>
          <a:noFill/>
          <a:ln>
            <a:solidFill>
              <a:schemeClr val="tx1">
                <a:lumMod val="50000"/>
                <a:lumOff val="50000"/>
              </a:schemeClr>
            </a:solidFill>
          </a:ln>
        </p:spPr>
        <p:txBody>
          <a:bodyPr wrap="square" rtlCol="0">
            <a:spAutoFit/>
          </a:bodyPr>
          <a:lstStyle/>
          <a:p>
            <a:r>
              <a:rPr lang="ja-JP" altLang="en-US" sz="1050">
                <a:solidFill>
                  <a:prstClr val="black"/>
                </a:solidFill>
                <a:latin typeface="ＭＳ Ｐゴシック" panose="020B0600070205080204" pitchFamily="50" charset="-128"/>
              </a:rPr>
              <a:t>荷物の有無を検知するセンサーを配備致します。</a:t>
            </a:r>
            <a:endParaRPr lang="en-US" altLang="ja-JP" sz="1050" dirty="0">
              <a:solidFill>
                <a:prstClr val="black"/>
              </a:solidFill>
              <a:latin typeface="ＭＳ Ｐゴシック" panose="020B0600070205080204" pitchFamily="50" charset="-128"/>
            </a:endParaRPr>
          </a:p>
          <a:p>
            <a:r>
              <a:rPr lang="ja-JP" altLang="en-US" sz="1050">
                <a:solidFill>
                  <a:prstClr val="black"/>
                </a:solidFill>
                <a:latin typeface="ＭＳ Ｐゴシック" panose="020B0600070205080204" pitchFamily="50" charset="-128"/>
              </a:rPr>
              <a:t>荷物が無い場合はチェックアウト不能となる機能などを追加実装致します</a:t>
            </a:r>
            <a:endParaRPr lang="en-US" altLang="ja-JP" sz="1050" dirty="0">
              <a:latin typeface="ＭＳ Ｐゴシック" panose="020B0600070205080204" pitchFamily="50" charset="-128"/>
            </a:endParaRPr>
          </a:p>
        </p:txBody>
      </p:sp>
      <p:sp>
        <p:nvSpPr>
          <p:cNvPr id="47" name="テキスト ボックス 46"/>
          <p:cNvSpPr txBox="1"/>
          <p:nvPr/>
        </p:nvSpPr>
        <p:spPr>
          <a:xfrm>
            <a:off x="212072" y="972735"/>
            <a:ext cx="4354177" cy="1600438"/>
          </a:xfrm>
          <a:prstGeom prst="rect">
            <a:avLst/>
          </a:prstGeom>
          <a:noFill/>
          <a:ln>
            <a:solidFill>
              <a:schemeClr val="tx1">
                <a:lumMod val="50000"/>
                <a:lumOff val="50000"/>
              </a:schemeClr>
            </a:solidFill>
          </a:ln>
        </p:spPr>
        <p:txBody>
          <a:bodyPr wrap="square" rtlCol="0">
            <a:spAutoFit/>
          </a:bodyPr>
          <a:lstStyle/>
          <a:p>
            <a:endParaRPr lang="en-US" altLang="ja-JP" sz="1400" b="1" dirty="0">
              <a:latin typeface="ＭＳ Ｐゴシック" panose="020B0600070205080204" pitchFamily="50" charset="-128"/>
            </a:endParaRPr>
          </a:p>
          <a:p>
            <a:r>
              <a:rPr lang="ja-JP" altLang="en-US" sz="1200" dirty="0">
                <a:latin typeface="ＭＳ Ｐゴシック" panose="020B0600070205080204" pitchFamily="50" charset="-128"/>
              </a:rPr>
              <a:t>貸出アイテムを</a:t>
            </a:r>
            <a:r>
              <a:rPr lang="en-US" altLang="ja-JP" sz="1200" dirty="0" err="1">
                <a:latin typeface="ＭＳ Ｐゴシック" panose="020B0600070205080204" pitchFamily="50" charset="-128"/>
              </a:rPr>
              <a:t>IstReserve</a:t>
            </a:r>
            <a:r>
              <a:rPr lang="ja-JP" altLang="en-US" sz="1200" dirty="0" err="1">
                <a:latin typeface="ＭＳ Ｐゴシック" panose="020B0600070205080204" pitchFamily="50" charset="-128"/>
              </a:rPr>
              <a:t>にて</a:t>
            </a:r>
            <a:r>
              <a:rPr lang="ja-JP" altLang="en-US" sz="1200" dirty="0">
                <a:latin typeface="ＭＳ Ｐゴシック" panose="020B0600070205080204" pitchFamily="50" charset="-128"/>
              </a:rPr>
              <a:t>予約します。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ロッカー内蔵のチェックイン端末へ</a:t>
            </a:r>
            <a:r>
              <a:rPr lang="en-US" altLang="ja-JP" sz="1200" dirty="0">
                <a:latin typeface="ＭＳ Ｐゴシック" panose="020B0600070205080204" pitchFamily="50" charset="-128"/>
              </a:rPr>
              <a:t>IC</a:t>
            </a:r>
            <a:r>
              <a:rPr lang="ja-JP" altLang="en-US" sz="1200" dirty="0">
                <a:latin typeface="ＭＳ Ｐゴシック" panose="020B0600070205080204" pitchFamily="50" charset="-128"/>
              </a:rPr>
              <a:t>カード（学生証）をかざし、チェックイン操作を</a:t>
            </a:r>
            <a:r>
              <a:rPr lang="ja-JP" altLang="en-US" sz="1200">
                <a:latin typeface="ＭＳ Ｐゴシック" panose="020B0600070205080204" pitchFamily="50" charset="-128"/>
              </a:rPr>
              <a:t>行います。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チェックイン操作が完了すると自動的に該当アイテムの扉が解錠され、利用を</a:t>
            </a:r>
            <a:r>
              <a:rPr lang="ja-JP" altLang="en-US" sz="1200">
                <a:latin typeface="ＭＳ Ｐゴシック" panose="020B0600070205080204" pitchFamily="50" charset="-128"/>
              </a:rPr>
              <a:t>開始します。</a:t>
            </a:r>
            <a:endParaRPr lang="en-US" altLang="ja-JP" sz="1200" dirty="0">
              <a:latin typeface="ＭＳ Ｐゴシック" panose="020B0600070205080204" pitchFamily="50" charset="-128"/>
            </a:endParaRPr>
          </a:p>
        </p:txBody>
      </p:sp>
      <p:sp>
        <p:nvSpPr>
          <p:cNvPr id="48" name="テキスト ボックス 47"/>
          <p:cNvSpPr txBox="1"/>
          <p:nvPr/>
        </p:nvSpPr>
        <p:spPr>
          <a:xfrm>
            <a:off x="130224" y="866590"/>
            <a:ext cx="1099143" cy="276999"/>
          </a:xfrm>
          <a:prstGeom prst="rect">
            <a:avLst/>
          </a:prstGeom>
          <a:solidFill>
            <a:schemeClr val="tx1"/>
          </a:solidFill>
          <a:ln>
            <a:solidFill>
              <a:schemeClr val="tx1"/>
            </a:solidFill>
          </a:ln>
        </p:spPr>
        <p:txBody>
          <a:bodyPr wrap="square" lIns="73125" rtlCol="0" anchor="ctr" anchorCtr="0">
            <a:spAutoFit/>
          </a:bodyPr>
          <a:lstStyle/>
          <a:p>
            <a:pPr algn="ctr"/>
            <a:r>
              <a:rPr lang="ja-JP" altLang="en-US" sz="1200" dirty="0">
                <a:solidFill>
                  <a:schemeClr val="bg1"/>
                </a:solidFill>
                <a:latin typeface="+mn-ea"/>
              </a:rPr>
              <a:t>利用開始</a:t>
            </a:r>
          </a:p>
        </p:txBody>
      </p:sp>
      <p:sp>
        <p:nvSpPr>
          <p:cNvPr id="49" name="テキスト ボックス 48"/>
          <p:cNvSpPr txBox="1"/>
          <p:nvPr/>
        </p:nvSpPr>
        <p:spPr>
          <a:xfrm>
            <a:off x="212071" y="2856309"/>
            <a:ext cx="4354177" cy="3924151"/>
          </a:xfrm>
          <a:prstGeom prst="rect">
            <a:avLst/>
          </a:prstGeom>
          <a:noFill/>
          <a:ln>
            <a:solidFill>
              <a:schemeClr val="tx1">
                <a:lumMod val="50000"/>
                <a:lumOff val="50000"/>
              </a:schemeClr>
            </a:solidFill>
          </a:ln>
        </p:spPr>
        <p:txBody>
          <a:bodyPr wrap="square" rtlCol="0">
            <a:spAutoFit/>
          </a:bodyPr>
          <a:lstStyle/>
          <a:p>
            <a:endParaRPr lang="en-US" altLang="ja-JP" sz="1200" dirty="0">
              <a:latin typeface="ＭＳ Ｐゴシック" panose="020B0600070205080204" pitchFamily="50" charset="-128"/>
            </a:endParaRPr>
          </a:p>
          <a:p>
            <a:r>
              <a:rPr lang="ja-JP" altLang="en-US" sz="1200">
                <a:latin typeface="ＭＳ Ｐゴシック" panose="020B0600070205080204" pitchFamily="50" charset="-128"/>
              </a:rPr>
              <a:t>ロッカー内蔵のチェックイン端末に</a:t>
            </a:r>
            <a:r>
              <a:rPr lang="en-US" altLang="ja-JP" sz="1200" dirty="0">
                <a:latin typeface="ＭＳ Ｐゴシック" panose="020B0600070205080204" pitchFamily="50" charset="-128"/>
              </a:rPr>
              <a:t>IC</a:t>
            </a:r>
            <a:r>
              <a:rPr lang="ja-JP" altLang="en-US" sz="1200">
                <a:latin typeface="ＭＳ Ｐゴシック" panose="020B0600070205080204" pitchFamily="50" charset="-128"/>
              </a:rPr>
              <a:t>カードをかざして、</a:t>
            </a:r>
            <a:endParaRPr lang="en-US" altLang="ja-JP" sz="1200" dirty="0">
              <a:latin typeface="ＭＳ Ｐゴシック" panose="020B0600070205080204" pitchFamily="50" charset="-128"/>
            </a:endParaRPr>
          </a:p>
          <a:p>
            <a:r>
              <a:rPr lang="ja-JP" altLang="en-US" sz="1200">
                <a:latin typeface="ＭＳ Ｐゴシック" panose="020B0600070205080204" pitchFamily="50" charset="-128"/>
              </a:rPr>
              <a:t>チェックアウト操作を行います。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a:latin typeface="ＭＳ Ｐゴシック" panose="020B0600070205080204" pitchFamily="50" charset="-128"/>
              </a:rPr>
              <a:t>貸出</a:t>
            </a:r>
            <a:r>
              <a:rPr lang="ja-JP" altLang="en-US" sz="1200" dirty="0">
                <a:latin typeface="ＭＳ Ｐゴシック" panose="020B0600070205080204" pitchFamily="50" charset="-128"/>
              </a:rPr>
              <a:t>アイテムをロッカーへ返却し、ロッカーの扉を閉じます。</a:t>
            </a:r>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a:t>
            </a:r>
            <a:r>
              <a:rPr lang="ja-JP" altLang="en-US" sz="1200">
                <a:latin typeface="ＭＳ Ｐゴシック" panose="020B0600070205080204" pitchFamily="50" charset="-128"/>
              </a:rPr>
              <a:t>荷物センサーおよび</a:t>
            </a:r>
            <a:r>
              <a:rPr lang="en-US" altLang="ja-JP" sz="1200" dirty="0">
                <a:latin typeface="ＭＳ Ｐゴシック" panose="020B0600070205080204" pitchFamily="50" charset="-128"/>
              </a:rPr>
              <a:t>Type-C</a:t>
            </a:r>
            <a:r>
              <a:rPr lang="ja-JP" altLang="en-US" sz="1200">
                <a:latin typeface="ＭＳ Ｐゴシック" panose="020B0600070205080204" pitchFamily="50" charset="-128"/>
              </a:rPr>
              <a:t>充電接続に</a:t>
            </a:r>
            <a:r>
              <a:rPr lang="ja-JP" altLang="en-US" sz="1200" dirty="0">
                <a:latin typeface="ＭＳ Ｐゴシック" panose="020B0600070205080204" pitchFamily="50" charset="-128"/>
              </a:rPr>
              <a:t>よる空返却防止機能つき）</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ja-JP" altLang="en-US" sz="1200" dirty="0">
                <a:latin typeface="ＭＳ Ｐゴシック" panose="020B0600070205080204" pitchFamily="50" charset="-128"/>
              </a:rPr>
              <a:t>チェックイン操作が完了すると該当アイテムの扉が施錠されます。</a:t>
            </a:r>
            <a:endParaRPr lang="en-US" altLang="ja-JP" sz="12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返却が行われず無断延滞された場合はクラウド上で延滞時間中</a:t>
            </a:r>
            <a:r>
              <a:rPr lang="ja-JP" altLang="en-US" sz="1050">
                <a:latin typeface="ＭＳ Ｐゴシック" panose="020B0600070205080204" pitchFamily="50" charset="-128"/>
              </a:rPr>
              <a:t>は予約の受付</a:t>
            </a:r>
            <a:r>
              <a:rPr lang="ja-JP" altLang="en-US" sz="1050" dirty="0">
                <a:latin typeface="ＭＳ Ｐゴシック" panose="020B0600070205080204" pitchFamily="50" charset="-128"/>
              </a:rPr>
              <a:t>を</a:t>
            </a:r>
            <a:r>
              <a:rPr lang="ja-JP" altLang="en-US" sz="1050">
                <a:latin typeface="ＭＳ Ｐゴシック" panose="020B0600070205080204" pitchFamily="50" charset="-128"/>
              </a:rPr>
              <a:t>中止します</a:t>
            </a:r>
            <a:endParaRPr lang="en-US" altLang="ja-JP" sz="105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延滞者のリストアップが</a:t>
            </a:r>
            <a:r>
              <a:rPr lang="ja-JP" altLang="en-US" sz="1050">
                <a:latin typeface="ＭＳ Ｐゴシック" panose="020B0600070205080204" pitchFamily="50" charset="-128"/>
              </a:rPr>
              <a:t>可能です</a:t>
            </a:r>
            <a:endParaRPr lang="en-US" altLang="ja-JP" sz="1000" dirty="0">
              <a:latin typeface="ＭＳ Ｐゴシック" panose="020B0600070205080204" pitchFamily="50" charset="-128"/>
            </a:endParaRPr>
          </a:p>
          <a:p>
            <a:endParaRPr lang="en-US" altLang="ja-JP" sz="120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施錠の際は荷物が格納されている</a:t>
            </a:r>
            <a:r>
              <a:rPr lang="ja-JP" altLang="en-US" sz="1050">
                <a:latin typeface="ＭＳ Ｐゴシック" panose="020B0600070205080204" pitchFamily="50" charset="-128"/>
              </a:rPr>
              <a:t>か、充電状態が正しい状態にあるか、扉</a:t>
            </a:r>
            <a:r>
              <a:rPr lang="ja-JP" altLang="en-US" sz="1050" dirty="0">
                <a:latin typeface="ＭＳ Ｐゴシック" panose="020B0600070205080204" pitchFamily="50" charset="-128"/>
              </a:rPr>
              <a:t>が正しく閉められているかどうかをシステムが確認し、正しく閉じられていない場合はチェックアウトできず、施錠もされません。</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a:p>
            <a:r>
              <a:rPr lang="en-US" altLang="ja-JP" sz="1050" dirty="0">
                <a:latin typeface="ＭＳ Ｐゴシック" panose="020B0600070205080204" pitchFamily="50" charset="-128"/>
              </a:rPr>
              <a:t>※</a:t>
            </a:r>
            <a:r>
              <a:rPr lang="ja-JP" altLang="en-US" sz="1050" dirty="0">
                <a:latin typeface="ＭＳ Ｐゴシック" panose="020B0600070205080204" pitchFamily="50" charset="-128"/>
              </a:rPr>
              <a:t>クラウド型運用のため、クラウド上からの運用状況監視・ログ管理・遠隔開閉操作が利用できます。</a:t>
            </a:r>
            <a:endParaRPr lang="en-US" altLang="ja-JP" sz="1050" dirty="0">
              <a:latin typeface="ＭＳ Ｐゴシック" panose="020B0600070205080204" pitchFamily="50" charset="-128"/>
            </a:endParaRPr>
          </a:p>
          <a:p>
            <a:endParaRPr lang="en-US" altLang="ja-JP" sz="1050" dirty="0">
              <a:latin typeface="ＭＳ Ｐゴシック" panose="020B0600070205080204" pitchFamily="50" charset="-128"/>
            </a:endParaRPr>
          </a:p>
        </p:txBody>
      </p:sp>
      <p:sp>
        <p:nvSpPr>
          <p:cNvPr id="50" name="テキスト ボックス 49"/>
          <p:cNvSpPr txBox="1"/>
          <p:nvPr/>
        </p:nvSpPr>
        <p:spPr>
          <a:xfrm>
            <a:off x="145721" y="2723740"/>
            <a:ext cx="1099143" cy="276999"/>
          </a:xfrm>
          <a:prstGeom prst="rect">
            <a:avLst/>
          </a:prstGeom>
          <a:solidFill>
            <a:schemeClr val="tx1"/>
          </a:solidFill>
          <a:ln>
            <a:solidFill>
              <a:schemeClr val="tx1"/>
            </a:solidFill>
          </a:ln>
        </p:spPr>
        <p:txBody>
          <a:bodyPr wrap="square" lIns="73125" rtlCol="0" anchor="ctr" anchorCtr="0">
            <a:spAutoFit/>
          </a:bodyPr>
          <a:lstStyle/>
          <a:p>
            <a:pPr algn="ctr"/>
            <a:r>
              <a:rPr lang="ja-JP" altLang="en-US" sz="1200" dirty="0">
                <a:solidFill>
                  <a:schemeClr val="bg1"/>
                </a:solidFill>
                <a:latin typeface="+mn-ea"/>
              </a:rPr>
              <a:t>利用終了</a:t>
            </a:r>
          </a:p>
        </p:txBody>
      </p:sp>
      <p:sp>
        <p:nvSpPr>
          <p:cNvPr id="51" name="テキスト ボックス 50"/>
          <p:cNvSpPr txBox="1"/>
          <p:nvPr/>
        </p:nvSpPr>
        <p:spPr>
          <a:xfrm>
            <a:off x="5410857" y="803458"/>
            <a:ext cx="3513865" cy="338554"/>
          </a:xfrm>
          <a:prstGeom prst="rect">
            <a:avLst/>
          </a:prstGeom>
          <a:noFill/>
          <a:ln>
            <a:noFill/>
          </a:ln>
        </p:spPr>
        <p:txBody>
          <a:bodyPr wrap="square" rtlCol="0">
            <a:spAutoFit/>
          </a:bodyPr>
          <a:lstStyle/>
          <a:p>
            <a:pPr algn="ctr"/>
            <a:r>
              <a:rPr lang="en-US" altLang="ja-JP" sz="1600" b="1" dirty="0">
                <a:solidFill>
                  <a:prstClr val="black"/>
                </a:solidFill>
                <a:latin typeface="ＭＳ Ｐゴシック" panose="020B0600070205080204" pitchFamily="50" charset="-128"/>
              </a:rPr>
              <a:t>PC</a:t>
            </a:r>
            <a:r>
              <a:rPr lang="ja-JP" altLang="en-US" sz="1600" b="1">
                <a:solidFill>
                  <a:prstClr val="black"/>
                </a:solidFill>
                <a:latin typeface="ＭＳ Ｐゴシック" panose="020B0600070205080204" pitchFamily="50" charset="-128"/>
              </a:rPr>
              <a:t>連携ロッカー内部</a:t>
            </a:r>
            <a:endParaRPr lang="en-US" altLang="ja-JP" sz="1600" b="1" dirty="0">
              <a:solidFill>
                <a:prstClr val="black"/>
              </a:solidFill>
              <a:latin typeface="ＭＳ Ｐゴシック" panose="020B0600070205080204" pitchFamily="50" charset="-128"/>
            </a:endParaRPr>
          </a:p>
        </p:txBody>
      </p:sp>
      <p:cxnSp>
        <p:nvCxnSpPr>
          <p:cNvPr id="52" name="直線コネクタ 51"/>
          <p:cNvCxnSpPr>
            <a:cxnSpLocks/>
            <a:stCxn id="56" idx="0"/>
          </p:cNvCxnSpPr>
          <p:nvPr/>
        </p:nvCxnSpPr>
        <p:spPr>
          <a:xfrm flipV="1">
            <a:off x="7220721" y="2042062"/>
            <a:ext cx="208000" cy="1912122"/>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sp>
        <p:nvSpPr>
          <p:cNvPr id="56" name="テキスト ボックス 55"/>
          <p:cNvSpPr txBox="1"/>
          <p:nvPr/>
        </p:nvSpPr>
        <p:spPr>
          <a:xfrm>
            <a:off x="6445786" y="3954184"/>
            <a:ext cx="1549870" cy="246221"/>
          </a:xfrm>
          <a:prstGeom prst="rect">
            <a:avLst/>
          </a:prstGeom>
          <a:solidFill>
            <a:schemeClr val="tx1"/>
          </a:solidFill>
          <a:ln>
            <a:solidFill>
              <a:schemeClr val="tx1"/>
            </a:solidFill>
          </a:ln>
        </p:spPr>
        <p:txBody>
          <a:bodyPr wrap="square" rtlCol="0">
            <a:spAutoFit/>
          </a:bodyPr>
          <a:lstStyle/>
          <a:p>
            <a:r>
              <a:rPr lang="ja-JP" altLang="en-US" sz="1000" b="1">
                <a:solidFill>
                  <a:schemeClr val="bg1"/>
                </a:solidFill>
                <a:latin typeface="ＭＳ Ｐゴシック" panose="020B0600070205080204" pitchFamily="50" charset="-128"/>
              </a:rPr>
              <a:t>荷物センサー</a:t>
            </a:r>
            <a:endParaRPr lang="en-US" altLang="ja-JP" sz="1000" b="1" dirty="0">
              <a:solidFill>
                <a:schemeClr val="bg1"/>
              </a:solidFill>
              <a:latin typeface="ＭＳ Ｐゴシック" panose="020B0600070205080204" pitchFamily="50" charset="-128"/>
            </a:endParaRPr>
          </a:p>
        </p:txBody>
      </p:sp>
      <p:cxnSp>
        <p:nvCxnSpPr>
          <p:cNvPr id="62" name="直線コネクタ 61"/>
          <p:cNvCxnSpPr>
            <a:cxnSpLocks/>
            <a:stCxn id="68" idx="0"/>
          </p:cNvCxnSpPr>
          <p:nvPr/>
        </p:nvCxnSpPr>
        <p:spPr>
          <a:xfrm flipH="1" flipV="1">
            <a:off x="8048292" y="3000183"/>
            <a:ext cx="870702" cy="961640"/>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sp>
        <p:nvSpPr>
          <p:cNvPr id="68" name="テキスト ボックス 67"/>
          <p:cNvSpPr txBox="1"/>
          <p:nvPr/>
        </p:nvSpPr>
        <p:spPr>
          <a:xfrm>
            <a:off x="8144059" y="3961823"/>
            <a:ext cx="1549870" cy="246221"/>
          </a:xfrm>
          <a:prstGeom prst="rect">
            <a:avLst/>
          </a:prstGeom>
          <a:solidFill>
            <a:schemeClr val="tx1"/>
          </a:solidFill>
          <a:ln>
            <a:solidFill>
              <a:schemeClr val="tx1"/>
            </a:solidFill>
          </a:ln>
        </p:spPr>
        <p:txBody>
          <a:bodyPr wrap="square" rtlCol="0">
            <a:spAutoFit/>
          </a:bodyPr>
          <a:lstStyle/>
          <a:p>
            <a:r>
              <a:rPr lang="en-US" altLang="ja-JP" sz="1000" b="1" dirty="0">
                <a:solidFill>
                  <a:schemeClr val="bg1"/>
                </a:solidFill>
                <a:latin typeface="ＭＳ Ｐゴシック" panose="020B0600070205080204" pitchFamily="50" charset="-128"/>
              </a:rPr>
              <a:t>Type-C</a:t>
            </a:r>
            <a:r>
              <a:rPr lang="ja-JP" altLang="en-US" sz="1000" b="1">
                <a:solidFill>
                  <a:schemeClr val="bg1"/>
                </a:solidFill>
                <a:latin typeface="ＭＳ Ｐゴシック" panose="020B0600070205080204" pitchFamily="50" charset="-128"/>
              </a:rPr>
              <a:t>充電ケーブル</a:t>
            </a:r>
            <a:endParaRPr lang="en-US" altLang="ja-JP" sz="1000" b="1" dirty="0">
              <a:solidFill>
                <a:schemeClr val="bg1"/>
              </a:solidFill>
              <a:latin typeface="ＭＳ Ｐゴシック" panose="020B0600070205080204" pitchFamily="50" charset="-128"/>
            </a:endParaRPr>
          </a:p>
        </p:txBody>
      </p:sp>
      <p:sp>
        <p:nvSpPr>
          <p:cNvPr id="72" name="テキスト ボックス 71"/>
          <p:cNvSpPr txBox="1"/>
          <p:nvPr/>
        </p:nvSpPr>
        <p:spPr>
          <a:xfrm>
            <a:off x="4768755" y="3955634"/>
            <a:ext cx="1549870" cy="246221"/>
          </a:xfrm>
          <a:prstGeom prst="rect">
            <a:avLst/>
          </a:prstGeom>
          <a:solidFill>
            <a:schemeClr val="tx1"/>
          </a:solidFill>
          <a:ln>
            <a:solidFill>
              <a:schemeClr val="tx1"/>
            </a:solidFill>
          </a:ln>
        </p:spPr>
        <p:txBody>
          <a:bodyPr wrap="square" rtlCol="0">
            <a:spAutoFit/>
          </a:bodyPr>
          <a:lstStyle/>
          <a:p>
            <a:r>
              <a:rPr lang="ja-JP" altLang="en-US" sz="1000" b="1">
                <a:solidFill>
                  <a:schemeClr val="bg1"/>
                </a:solidFill>
                <a:latin typeface="ＭＳ Ｐゴシック" panose="020B0600070205080204" pitchFamily="50" charset="-128"/>
              </a:rPr>
              <a:t>状態表示</a:t>
            </a:r>
            <a:r>
              <a:rPr lang="en-US" altLang="ja-JP" sz="1000" b="1" dirty="0">
                <a:solidFill>
                  <a:schemeClr val="bg1"/>
                </a:solidFill>
                <a:latin typeface="ＭＳ Ｐゴシック" panose="020B0600070205080204" pitchFamily="50" charset="-128"/>
              </a:rPr>
              <a:t>LED</a:t>
            </a:r>
          </a:p>
        </p:txBody>
      </p:sp>
    </p:spTree>
    <p:extLst>
      <p:ext uri="{BB962C8B-B14F-4D97-AF65-F5344CB8AC3E}">
        <p14:creationId xmlns:p14="http://schemas.microsoft.com/office/powerpoint/2010/main" val="4196289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072" y="1871364"/>
            <a:ext cx="4456181" cy="2838907"/>
          </a:xfrm>
          <a:prstGeom prst="rect">
            <a:avLst/>
          </a:prstGeom>
        </p:spPr>
      </p:pic>
      <p:sp>
        <p:nvSpPr>
          <p:cNvPr id="4" name="テキスト ボックス 3"/>
          <p:cNvSpPr txBox="1"/>
          <p:nvPr/>
        </p:nvSpPr>
        <p:spPr>
          <a:xfrm>
            <a:off x="1104899" y="50539"/>
            <a:ext cx="8412361" cy="750205"/>
          </a:xfrm>
          <a:prstGeom prst="rect">
            <a:avLst/>
          </a:prstGeom>
          <a:noFill/>
        </p:spPr>
        <p:txBody>
          <a:bodyPr wrap="square" rtlCol="0">
            <a:spAutoFit/>
          </a:bodyPr>
          <a:lstStyle/>
          <a:p>
            <a:pPr>
              <a:lnSpc>
                <a:spcPct val="150000"/>
              </a:lnSpc>
            </a:pPr>
            <a:r>
              <a:rPr lang="ja-JP" altLang="en-US" b="1" dirty="0">
                <a:latin typeface="ＭＳ Ｐゴシック" panose="020B0600070205080204" pitchFamily="50" charset="-128"/>
              </a:rPr>
              <a:t>各種オプション</a:t>
            </a:r>
            <a:endParaRPr lang="en-US" altLang="ja-JP" b="1" dirty="0">
              <a:latin typeface="ＭＳ Ｐゴシック" panose="020B0600070205080204" pitchFamily="50" charset="-128"/>
            </a:endParaRPr>
          </a:p>
          <a:p>
            <a:pPr>
              <a:lnSpc>
                <a:spcPct val="150000"/>
              </a:lnSpc>
            </a:pPr>
            <a:r>
              <a:rPr lang="ja-JP" altLang="en-US" sz="1050" dirty="0">
                <a:latin typeface="ＭＳ Ｐゴシック" panose="020B0600070205080204" pitchFamily="50" charset="-128"/>
              </a:rPr>
              <a:t>各種オプションをご要望に応じて追加することができます</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1054" name="スライド番号プレースホルダー 1053"/>
          <p:cNvSpPr>
            <a:spLocks noGrp="1"/>
          </p:cNvSpPr>
          <p:nvPr>
            <p:ph type="sldNum" sz="quarter" idx="12"/>
          </p:nvPr>
        </p:nvSpPr>
        <p:spPr>
          <a:xfrm>
            <a:off x="7428721" y="141992"/>
            <a:ext cx="2228850" cy="365125"/>
          </a:xfrm>
        </p:spPr>
        <p:txBody>
          <a:bodyPr/>
          <a:lstStyle/>
          <a:p>
            <a:fld id="{2BB59173-C8A2-4DCB-9BF5-90A9D7A2C931}" type="slidenum">
              <a:rPr kumimoji="1" lang="ja-JP" altLang="en-US" smtClean="0">
                <a:solidFill>
                  <a:schemeClr val="tx1"/>
                </a:solidFill>
              </a:rPr>
              <a:t>4</a:t>
            </a:fld>
            <a:endParaRPr kumimoji="1" lang="ja-JP" altLang="en-US" dirty="0">
              <a:solidFill>
                <a:schemeClr val="tx1"/>
              </a:solidFill>
            </a:endParaRPr>
          </a:p>
        </p:txBody>
      </p:sp>
      <p:sp>
        <p:nvSpPr>
          <p:cNvPr id="6" name="テキスト ボックス 5"/>
          <p:cNvSpPr txBox="1"/>
          <p:nvPr/>
        </p:nvSpPr>
        <p:spPr>
          <a:xfrm>
            <a:off x="212072" y="1059055"/>
            <a:ext cx="4805096" cy="553998"/>
          </a:xfrm>
          <a:prstGeom prst="rect">
            <a:avLst/>
          </a:prstGeom>
          <a:noFill/>
          <a:ln>
            <a:solidFill>
              <a:schemeClr val="tx1">
                <a:lumMod val="50000"/>
                <a:lumOff val="50000"/>
              </a:schemeClr>
            </a:solidFill>
          </a:ln>
        </p:spPr>
        <p:txBody>
          <a:bodyPr wrap="square" rtlCol="0">
            <a:spAutoFit/>
          </a:bodyPr>
          <a:lstStyle/>
          <a:p>
            <a:endParaRPr lang="en-US" altLang="ja-JP" sz="1600" b="1" dirty="0">
              <a:solidFill>
                <a:prstClr val="black"/>
              </a:solidFill>
              <a:latin typeface="ＭＳ Ｐゴシック" panose="020B0600070205080204" pitchFamily="50" charset="-128"/>
            </a:endParaRPr>
          </a:p>
          <a:p>
            <a:r>
              <a:rPr lang="ja-JP" altLang="en-US" sz="1400" dirty="0">
                <a:solidFill>
                  <a:prstClr val="black"/>
                </a:solidFill>
                <a:latin typeface="ＭＳ Ｐゴシック" panose="020B0600070205080204" pitchFamily="50" charset="-128"/>
              </a:rPr>
              <a:t>開閉状態によって点灯する</a:t>
            </a:r>
            <a:r>
              <a:rPr lang="en-US" altLang="ja-JP" sz="1400" dirty="0">
                <a:solidFill>
                  <a:prstClr val="black"/>
                </a:solidFill>
                <a:latin typeface="ＭＳ Ｐゴシック" panose="020B0600070205080204" pitchFamily="50" charset="-128"/>
              </a:rPr>
              <a:t>LED</a:t>
            </a:r>
            <a:r>
              <a:rPr lang="ja-JP" altLang="en-US" sz="1400" dirty="0">
                <a:solidFill>
                  <a:prstClr val="black"/>
                </a:solidFill>
                <a:latin typeface="ＭＳ Ｐゴシック" panose="020B0600070205080204" pitchFamily="50" charset="-128"/>
              </a:rPr>
              <a:t>を各扉に配備致します。</a:t>
            </a:r>
            <a:endParaRPr lang="en-US" altLang="ja-JP" sz="1400" dirty="0">
              <a:solidFill>
                <a:prstClr val="black"/>
              </a:solidFill>
              <a:latin typeface="ＭＳ Ｐゴシック" panose="020B0600070205080204" pitchFamily="50" charset="-128"/>
            </a:endParaRPr>
          </a:p>
        </p:txBody>
      </p:sp>
      <p:sp>
        <p:nvSpPr>
          <p:cNvPr id="8" name="テキスト ボックス 7"/>
          <p:cNvSpPr txBox="1"/>
          <p:nvPr/>
        </p:nvSpPr>
        <p:spPr>
          <a:xfrm>
            <a:off x="130224" y="948796"/>
            <a:ext cx="1457944" cy="276999"/>
          </a:xfrm>
          <a:prstGeom prst="rect">
            <a:avLst/>
          </a:prstGeom>
          <a:solidFill>
            <a:schemeClr val="tx1"/>
          </a:solidFill>
          <a:ln>
            <a:solidFill>
              <a:schemeClr val="tx1">
                <a:lumMod val="50000"/>
                <a:lumOff val="50000"/>
              </a:schemeClr>
            </a:solidFill>
          </a:ln>
        </p:spPr>
        <p:txBody>
          <a:bodyPr wrap="square" lIns="73125" rtlCol="0" anchor="ctr" anchorCtr="0">
            <a:spAutoFit/>
          </a:bodyPr>
          <a:lstStyle/>
          <a:p>
            <a:pPr algn="ctr"/>
            <a:r>
              <a:rPr lang="en-US" altLang="ja-JP" sz="1200" dirty="0">
                <a:solidFill>
                  <a:schemeClr val="bg1"/>
                </a:solidFill>
                <a:latin typeface="+mn-ea"/>
              </a:rPr>
              <a:t>LED</a:t>
            </a:r>
            <a:r>
              <a:rPr lang="ja-JP" altLang="en-US" sz="1200" dirty="0">
                <a:solidFill>
                  <a:schemeClr val="bg1"/>
                </a:solidFill>
                <a:latin typeface="+mn-ea"/>
              </a:rPr>
              <a:t>オプション</a:t>
            </a:r>
          </a:p>
        </p:txBody>
      </p:sp>
      <p:sp>
        <p:nvSpPr>
          <p:cNvPr id="9" name="テキスト ボックス 8"/>
          <p:cNvSpPr txBox="1"/>
          <p:nvPr/>
        </p:nvSpPr>
        <p:spPr>
          <a:xfrm>
            <a:off x="5180864" y="1059055"/>
            <a:ext cx="4489111" cy="984885"/>
          </a:xfrm>
          <a:prstGeom prst="rect">
            <a:avLst/>
          </a:prstGeom>
          <a:noFill/>
          <a:ln>
            <a:solidFill>
              <a:schemeClr val="tx1">
                <a:lumMod val="50000"/>
                <a:lumOff val="50000"/>
              </a:schemeClr>
            </a:solidFill>
          </a:ln>
        </p:spPr>
        <p:txBody>
          <a:bodyPr wrap="square" rtlCol="0">
            <a:spAutoFit/>
          </a:bodyPr>
          <a:lstStyle/>
          <a:p>
            <a:endParaRPr lang="en-US" altLang="ja-JP" sz="1600" b="1" dirty="0">
              <a:solidFill>
                <a:prstClr val="black"/>
              </a:solidFill>
              <a:latin typeface="ＭＳ Ｐゴシック" panose="020B0600070205080204" pitchFamily="50" charset="-128"/>
            </a:endParaRPr>
          </a:p>
          <a:p>
            <a:r>
              <a:rPr lang="ja-JP" altLang="en-US" sz="1400" dirty="0">
                <a:solidFill>
                  <a:prstClr val="black"/>
                </a:solidFill>
                <a:latin typeface="ＭＳ Ｐゴシック" panose="020B0600070205080204" pitchFamily="50" charset="-128"/>
              </a:rPr>
              <a:t>ロッカーのカラーリングオプションです。</a:t>
            </a:r>
            <a:endParaRPr lang="en-US" altLang="ja-JP" sz="1400" dirty="0">
              <a:solidFill>
                <a:prstClr val="black"/>
              </a:solidFill>
              <a:latin typeface="ＭＳ Ｐゴシック" panose="020B0600070205080204" pitchFamily="50" charset="-128"/>
            </a:endParaRPr>
          </a:p>
          <a:p>
            <a:r>
              <a:rPr lang="ja-JP" altLang="en-US" sz="1400" dirty="0">
                <a:solidFill>
                  <a:prstClr val="black"/>
                </a:solidFill>
                <a:latin typeface="ＭＳ Ｐゴシック" panose="020B0600070205080204" pitchFamily="50" charset="-128"/>
              </a:rPr>
              <a:t>指定されたイラスト等をロッカーにプリントすることが可能です。</a:t>
            </a:r>
            <a:endParaRPr lang="en-US" altLang="ja-JP" sz="1400" dirty="0">
              <a:solidFill>
                <a:prstClr val="black"/>
              </a:solidFill>
              <a:latin typeface="ＭＳ Ｐゴシック" panose="020B0600070205080204" pitchFamily="50" charset="-128"/>
            </a:endParaRPr>
          </a:p>
        </p:txBody>
      </p:sp>
      <p:sp>
        <p:nvSpPr>
          <p:cNvPr id="10" name="テキスト ボックス 9"/>
          <p:cNvSpPr txBox="1"/>
          <p:nvPr/>
        </p:nvSpPr>
        <p:spPr>
          <a:xfrm>
            <a:off x="5099016" y="984824"/>
            <a:ext cx="1845328" cy="276999"/>
          </a:xfrm>
          <a:prstGeom prst="rect">
            <a:avLst/>
          </a:prstGeom>
          <a:solidFill>
            <a:schemeClr val="tx1"/>
          </a:solidFill>
          <a:ln>
            <a:solidFill>
              <a:schemeClr val="tx1">
                <a:lumMod val="50000"/>
                <a:lumOff val="50000"/>
              </a:schemeClr>
            </a:solidFill>
          </a:ln>
        </p:spPr>
        <p:txBody>
          <a:bodyPr wrap="square" lIns="73125" rtlCol="0" anchor="ctr" anchorCtr="0">
            <a:spAutoFit/>
          </a:bodyPr>
          <a:lstStyle/>
          <a:p>
            <a:pPr algn="ctr"/>
            <a:r>
              <a:rPr lang="ja-JP" altLang="en-US" sz="1200" dirty="0">
                <a:solidFill>
                  <a:schemeClr val="bg1"/>
                </a:solidFill>
                <a:latin typeface="+mn-ea"/>
              </a:rPr>
              <a:t>ラッピングオプション</a:t>
            </a:r>
          </a:p>
        </p:txBody>
      </p:sp>
      <p:sp>
        <p:nvSpPr>
          <p:cNvPr id="11" name="テキスト ボックス 10"/>
          <p:cNvSpPr txBox="1"/>
          <p:nvPr/>
        </p:nvSpPr>
        <p:spPr>
          <a:xfrm>
            <a:off x="130224" y="4924022"/>
            <a:ext cx="4805096" cy="553998"/>
          </a:xfrm>
          <a:prstGeom prst="rect">
            <a:avLst/>
          </a:prstGeom>
          <a:noFill/>
          <a:ln>
            <a:solidFill>
              <a:schemeClr val="tx1">
                <a:lumMod val="50000"/>
                <a:lumOff val="50000"/>
              </a:schemeClr>
            </a:solidFill>
          </a:ln>
        </p:spPr>
        <p:txBody>
          <a:bodyPr wrap="square" rtlCol="0">
            <a:spAutoFit/>
          </a:bodyPr>
          <a:lstStyle/>
          <a:p>
            <a:endParaRPr lang="en-US" altLang="ja-JP" sz="1600" b="1" dirty="0">
              <a:solidFill>
                <a:prstClr val="black"/>
              </a:solidFill>
              <a:latin typeface="ＭＳ Ｐゴシック" panose="020B0600070205080204" pitchFamily="50" charset="-128"/>
            </a:endParaRPr>
          </a:p>
          <a:p>
            <a:r>
              <a:rPr lang="ja-JP" altLang="en-US" sz="1400">
                <a:solidFill>
                  <a:prstClr val="black"/>
                </a:solidFill>
                <a:latin typeface="ＭＳ Ｐゴシック" panose="020B0600070205080204" pitchFamily="50" charset="-128"/>
              </a:rPr>
              <a:t>ユーザが延滞した際に管理者にメールを送る機能です。</a:t>
            </a:r>
            <a:endParaRPr lang="en-US" altLang="ja-JP" sz="1400" dirty="0">
              <a:solidFill>
                <a:prstClr val="black"/>
              </a:solidFill>
              <a:latin typeface="ＭＳ Ｐゴシック" panose="020B0600070205080204" pitchFamily="50" charset="-128"/>
            </a:endParaRPr>
          </a:p>
        </p:txBody>
      </p:sp>
      <p:sp>
        <p:nvSpPr>
          <p:cNvPr id="12" name="テキスト ボックス 11"/>
          <p:cNvSpPr txBox="1"/>
          <p:nvPr/>
        </p:nvSpPr>
        <p:spPr>
          <a:xfrm>
            <a:off x="130224" y="4845090"/>
            <a:ext cx="1845328" cy="276999"/>
          </a:xfrm>
          <a:prstGeom prst="rect">
            <a:avLst/>
          </a:prstGeom>
          <a:solidFill>
            <a:schemeClr val="tx1"/>
          </a:solidFill>
          <a:ln>
            <a:solidFill>
              <a:schemeClr val="tx1">
                <a:lumMod val="50000"/>
                <a:lumOff val="50000"/>
              </a:schemeClr>
            </a:solidFill>
          </a:ln>
        </p:spPr>
        <p:txBody>
          <a:bodyPr wrap="square" lIns="73125" rtlCol="0" anchor="ctr" anchorCtr="0">
            <a:spAutoFit/>
          </a:bodyPr>
          <a:lstStyle/>
          <a:p>
            <a:pPr algn="ctr"/>
            <a:r>
              <a:rPr lang="ja-JP" altLang="en-US" sz="1200">
                <a:solidFill>
                  <a:schemeClr val="bg1"/>
                </a:solidFill>
                <a:latin typeface="+mn-ea"/>
              </a:rPr>
              <a:t>延滞お知らせメール</a:t>
            </a:r>
            <a:endParaRPr lang="ja-JP" altLang="en-US" sz="1200" dirty="0">
              <a:solidFill>
                <a:schemeClr val="bg1"/>
              </a:solidFill>
              <a:latin typeface="+mn-ea"/>
            </a:endParaRPr>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7015" y="2302251"/>
            <a:ext cx="4193841" cy="4326895"/>
          </a:xfrm>
          <a:prstGeom prst="rect">
            <a:avLst/>
          </a:prstGeom>
        </p:spPr>
      </p:pic>
    </p:spTree>
    <p:extLst>
      <p:ext uri="{BB962C8B-B14F-4D97-AF65-F5344CB8AC3E}">
        <p14:creationId xmlns:p14="http://schemas.microsoft.com/office/powerpoint/2010/main" val="196618491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1627</TotalTime>
  <Words>788</Words>
  <Application>Microsoft Macintosh PowerPoint</Application>
  <PresentationFormat>A4 210 x 297 mm</PresentationFormat>
  <Paragraphs>139</Paragraphs>
  <Slides>4</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4</vt:i4>
      </vt:variant>
    </vt:vector>
  </HeadingPairs>
  <TitlesOfParts>
    <vt:vector size="15" baseType="lpstr">
      <vt:lpstr>ＭＳ Ｐゴシック</vt:lpstr>
      <vt:lpstr>MS UI Gothic</vt:lpstr>
      <vt:lpstr>小塚ゴシック Pro L</vt:lpstr>
      <vt:lpstr>小塚ゴシック Pro M</vt:lpstr>
      <vt:lpstr>游ゴシック</vt:lpstr>
      <vt:lpstr>Arial</vt:lpstr>
      <vt:lpstr>Calibri</vt:lpstr>
      <vt:lpstr>Calibri Light</vt:lpstr>
      <vt:lpstr>Century</vt:lpstr>
      <vt:lpstr>Wingdings 2</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20160719KnowledgeIstReserveご提案資料</dc:title>
  <dc:creator>SibaService</dc:creator>
  <cp:lastModifiedBy>植田真史</cp:lastModifiedBy>
  <cp:revision>130</cp:revision>
  <cp:lastPrinted>2019-09-05T07:11:43Z</cp:lastPrinted>
  <dcterms:created xsi:type="dcterms:W3CDTF">2016-05-01T16:06:04Z</dcterms:created>
  <dcterms:modified xsi:type="dcterms:W3CDTF">2019-09-05T08:02:17Z</dcterms:modified>
</cp:coreProperties>
</file>