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48"/>
  </p:notesMasterIdLst>
  <p:handoutMasterIdLst>
    <p:handoutMasterId r:id="rId49"/>
  </p:handoutMasterIdLst>
  <p:sldIdLst>
    <p:sldId id="256" r:id="rId2"/>
    <p:sldId id="279" r:id="rId3"/>
    <p:sldId id="292" r:id="rId4"/>
    <p:sldId id="317" r:id="rId5"/>
    <p:sldId id="280" r:id="rId6"/>
    <p:sldId id="281" r:id="rId7"/>
    <p:sldId id="282" r:id="rId8"/>
    <p:sldId id="283" r:id="rId9"/>
    <p:sldId id="284" r:id="rId10"/>
    <p:sldId id="285" r:id="rId11"/>
    <p:sldId id="286" r:id="rId12"/>
    <p:sldId id="289" r:id="rId13"/>
    <p:sldId id="290" r:id="rId14"/>
    <p:sldId id="291" r:id="rId15"/>
    <p:sldId id="293" r:id="rId16"/>
    <p:sldId id="294" r:id="rId17"/>
    <p:sldId id="295" r:id="rId18"/>
    <p:sldId id="323" r:id="rId19"/>
    <p:sldId id="296" r:id="rId20"/>
    <p:sldId id="318" r:id="rId21"/>
    <p:sldId id="307" r:id="rId22"/>
    <p:sldId id="297" r:id="rId23"/>
    <p:sldId id="298" r:id="rId24"/>
    <p:sldId id="299" r:id="rId25"/>
    <p:sldId id="308" r:id="rId26"/>
    <p:sldId id="300" r:id="rId27"/>
    <p:sldId id="301" r:id="rId28"/>
    <p:sldId id="303" r:id="rId29"/>
    <p:sldId id="304" r:id="rId30"/>
    <p:sldId id="305" r:id="rId31"/>
    <p:sldId id="306" r:id="rId32"/>
    <p:sldId id="302" r:id="rId33"/>
    <p:sldId id="322" r:id="rId34"/>
    <p:sldId id="309" r:id="rId35"/>
    <p:sldId id="310" r:id="rId36"/>
    <p:sldId id="311" r:id="rId37"/>
    <p:sldId id="313" r:id="rId38"/>
    <p:sldId id="312" r:id="rId39"/>
    <p:sldId id="314" r:id="rId40"/>
    <p:sldId id="320" r:id="rId41"/>
    <p:sldId id="274" r:id="rId42"/>
    <p:sldId id="273" r:id="rId43"/>
    <p:sldId id="275" r:id="rId44"/>
    <p:sldId id="277" r:id="rId45"/>
    <p:sldId id="278" r:id="rId46"/>
    <p:sldId id="257" r:id="rId47"/>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70967D98-AE02-A843-8BD8-D5D261A3F52A}">
          <p14:sldIdLst>
            <p14:sldId id="256"/>
            <p14:sldId id="279"/>
          </p14:sldIdLst>
        </p14:section>
        <p14:section name="ist" id="{B4CF217A-4112-9046-924B-44BFB42F1B18}">
          <p14:sldIdLst>
            <p14:sldId id="292"/>
            <p14:sldId id="317"/>
            <p14:sldId id="280"/>
            <p14:sldId id="281"/>
            <p14:sldId id="282"/>
            <p14:sldId id="283"/>
            <p14:sldId id="284"/>
            <p14:sldId id="285"/>
            <p14:sldId id="286"/>
            <p14:sldId id="289"/>
            <p14:sldId id="290"/>
            <p14:sldId id="291"/>
          </p14:sldIdLst>
        </p14:section>
        <p14:section name="ist+box" id="{7AD39BE4-4B71-A843-81DB-2EEF57DA42D6}">
          <p14:sldIdLst>
            <p14:sldId id="293"/>
            <p14:sldId id="294"/>
            <p14:sldId id="295"/>
            <p14:sldId id="323"/>
          </p14:sldIdLst>
        </p14:section>
        <p14:section name="portal for App" id="{2A3E87F0-CCA9-5848-A9B1-47E3AF1A165C}">
          <p14:sldIdLst>
            <p14:sldId id="296"/>
            <p14:sldId id="318"/>
            <p14:sldId id="307"/>
            <p14:sldId id="297"/>
            <p14:sldId id="298"/>
            <p14:sldId id="299"/>
            <p14:sldId id="308"/>
            <p14:sldId id="300"/>
            <p14:sldId id="301"/>
            <p14:sldId id="303"/>
            <p14:sldId id="304"/>
            <p14:sldId id="305"/>
            <p14:sldId id="306"/>
          </p14:sldIdLst>
        </p14:section>
        <p14:section name="portal for Web" id="{DB54E073-56D1-6342-8881-72CC0E1BE1CF}">
          <p14:sldIdLst>
            <p14:sldId id="302"/>
            <p14:sldId id="322"/>
            <p14:sldId id="309"/>
            <p14:sldId id="310"/>
            <p14:sldId id="311"/>
            <p14:sldId id="313"/>
            <p14:sldId id="312"/>
            <p14:sldId id="314"/>
          </p14:sldIdLst>
        </p14:section>
        <p14:section name="Wall" id="{C4B63436-103D-6947-B4A4-B90A56A12456}">
          <p14:sldIdLst>
            <p14:sldId id="320"/>
            <p14:sldId id="274"/>
            <p14:sldId id="273"/>
            <p14:sldId id="275"/>
            <p14:sldId id="277"/>
            <p14:sldId id="278"/>
            <p14:sldId id="257"/>
          </p14:sldIdLst>
        </p14:section>
      </p14:sectionLst>
    </p:ext>
    <p:ext uri="{EFAFB233-063F-42B5-8137-9DF3F51BA10A}">
      <p15:sldGuideLst xmlns:p15="http://schemas.microsoft.com/office/powerpoint/2012/main">
        <p15:guide id="1" pos="149" userDrawn="1">
          <p15:clr>
            <a:srgbClr val="A4A3A4"/>
          </p15:clr>
        </p15:guide>
        <p15:guide id="2" pos="6068" userDrawn="1">
          <p15:clr>
            <a:srgbClr val="A4A3A4"/>
          </p15:clr>
        </p15:guide>
        <p15:guide id="4" orient="horz" pos="3974" userDrawn="1">
          <p15:clr>
            <a:srgbClr val="A4A3A4"/>
          </p15:clr>
        </p15:guide>
        <p15:guide id="5" orient="horz" pos="28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AFAFA"/>
    <a:srgbClr val="5C5C5C"/>
    <a:srgbClr val="314B56"/>
    <a:srgbClr val="627A86"/>
    <a:srgbClr val="ECEDF0"/>
    <a:srgbClr val="E5E4E7"/>
    <a:srgbClr val="00ABAF"/>
    <a:srgbClr val="EF7C33"/>
    <a:srgbClr val="EC6E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1616" y="176"/>
      </p:cViewPr>
      <p:guideLst>
        <p:guide pos="149"/>
        <p:guide pos="6068"/>
        <p:guide orient="horz" pos="3974"/>
        <p:guide orient="horz" pos="28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BFB38C0D-BA0A-8E45-B2EA-4B2ECDDAE585}"/>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DE99F984-0E16-3046-9C91-CA4BE1AEDB4F}"/>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59B1D42-64D2-7B42-9DB5-CDC9A42745F1}" type="datetimeFigureOut">
              <a:rPr kumimoji="1" lang="ja-JP" altLang="en-US" smtClean="0"/>
              <a:t>2020/6/17</a:t>
            </a:fld>
            <a:endParaRPr kumimoji="1" lang="ja-JP" altLang="en-US"/>
          </a:p>
        </p:txBody>
      </p:sp>
      <p:sp>
        <p:nvSpPr>
          <p:cNvPr id="4" name="フッター プレースホルダー 3">
            <a:extLst>
              <a:ext uri="{FF2B5EF4-FFF2-40B4-BE49-F238E27FC236}">
                <a16:creationId xmlns:a16="http://schemas.microsoft.com/office/drawing/2014/main" id="{4A18BCBC-2E6B-6A47-8F82-5C0FC43CE83D}"/>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95A8B66C-394A-C741-A1E8-E177EFE4C2BD}"/>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D432E3B3-C52A-1F42-9605-BF1F6D7C0A5C}" type="slidenum">
              <a:rPr kumimoji="1" lang="ja-JP" altLang="en-US" smtClean="0"/>
              <a:t>‹#›</a:t>
            </a:fld>
            <a:endParaRPr kumimoji="1" lang="ja-JP" altLang="en-US"/>
          </a:p>
        </p:txBody>
      </p:sp>
    </p:spTree>
    <p:extLst>
      <p:ext uri="{BB962C8B-B14F-4D97-AF65-F5344CB8AC3E}">
        <p14:creationId xmlns:p14="http://schemas.microsoft.com/office/powerpoint/2010/main" val="41156824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8F4BA15-96FC-402A-98B3-151B1119BF21}" type="datetimeFigureOut">
              <a:rPr kumimoji="1" lang="ja-JP" altLang="en-US" smtClean="0"/>
              <a:t>2020/6/17</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DD92869-B226-4E98-B273-ED89B1FE5A53}" type="slidenum">
              <a:rPr kumimoji="1" lang="ja-JP" altLang="en-US" smtClean="0"/>
              <a:t>‹#›</a:t>
            </a:fld>
            <a:endParaRPr kumimoji="1" lang="ja-JP" altLang="en-US"/>
          </a:p>
        </p:txBody>
      </p:sp>
    </p:spTree>
    <p:extLst>
      <p:ext uri="{BB962C8B-B14F-4D97-AF65-F5344CB8AC3E}">
        <p14:creationId xmlns:p14="http://schemas.microsoft.com/office/powerpoint/2010/main" val="194367690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DD92869-B226-4E98-B273-ED89B1FE5A53}" type="slidenum">
              <a:rPr kumimoji="1" lang="ja-JP" altLang="en-US" smtClean="0"/>
              <a:t>1</a:t>
            </a:fld>
            <a:endParaRPr kumimoji="1" lang="ja-JP" altLang="en-US"/>
          </a:p>
        </p:txBody>
      </p:sp>
    </p:spTree>
    <p:extLst>
      <p:ext uri="{BB962C8B-B14F-4D97-AF65-F5344CB8AC3E}">
        <p14:creationId xmlns:p14="http://schemas.microsoft.com/office/powerpoint/2010/main" val="1802255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DD92869-B226-4E98-B273-ED89B1FE5A53}" type="slidenum">
              <a:rPr kumimoji="1" lang="ja-JP" altLang="en-US" smtClean="0"/>
              <a:t>2</a:t>
            </a:fld>
            <a:endParaRPr kumimoji="1" lang="ja-JP" altLang="en-US"/>
          </a:p>
        </p:txBody>
      </p:sp>
    </p:spTree>
    <p:extLst>
      <p:ext uri="{BB962C8B-B14F-4D97-AF65-F5344CB8AC3E}">
        <p14:creationId xmlns:p14="http://schemas.microsoft.com/office/powerpoint/2010/main" val="3215993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DD92869-B226-4E98-B273-ED89B1FE5A53}" type="slidenum">
              <a:rPr kumimoji="1" lang="ja-JP" altLang="en-US" smtClean="0"/>
              <a:t>12</a:t>
            </a:fld>
            <a:endParaRPr kumimoji="1" lang="ja-JP" altLang="en-US"/>
          </a:p>
        </p:txBody>
      </p:sp>
    </p:spTree>
    <p:extLst>
      <p:ext uri="{BB962C8B-B14F-4D97-AF65-F5344CB8AC3E}">
        <p14:creationId xmlns:p14="http://schemas.microsoft.com/office/powerpoint/2010/main" val="740876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B945D21-72FD-5A43-9165-74EC85ED666D}" type="slidenum">
              <a:rPr kumimoji="1" lang="ja-JP" altLang="en-US" smtClean="0"/>
              <a:t>31</a:t>
            </a:fld>
            <a:endParaRPr kumimoji="1" lang="ja-JP" altLang="en-US"/>
          </a:p>
        </p:txBody>
      </p:sp>
    </p:spTree>
    <p:extLst>
      <p:ext uri="{BB962C8B-B14F-4D97-AF65-F5344CB8AC3E}">
        <p14:creationId xmlns:p14="http://schemas.microsoft.com/office/powerpoint/2010/main" val="4288674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DD92869-B226-4E98-B273-ED89B1FE5A53}" type="slidenum">
              <a:rPr kumimoji="1" lang="ja-JP" altLang="en-US" smtClean="0"/>
              <a:t>42</a:t>
            </a:fld>
            <a:endParaRPr kumimoji="1" lang="ja-JP" altLang="en-US"/>
          </a:p>
        </p:txBody>
      </p:sp>
    </p:spTree>
    <p:extLst>
      <p:ext uri="{BB962C8B-B14F-4D97-AF65-F5344CB8AC3E}">
        <p14:creationId xmlns:p14="http://schemas.microsoft.com/office/powerpoint/2010/main" val="16926164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uchida.co.jp/index.html" TargetMode="External"/><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uchida.co.jp/index.html" TargetMode="External"/><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uchida.co.jp/index.html" TargetMode="External"/><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uchida.co.jp/index.html" TargetMode="External"/><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uchida.co.jp/index.html" TargetMode="External"/><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uchida.co.jp/index.html" TargetMode="External"/><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71AF5C0D-1B2A-0540-B561-0DF59C8F9B7D}"/>
              </a:ext>
            </a:extLst>
          </p:cNvPr>
          <p:cNvSpPr txBox="1"/>
          <p:nvPr userDrawn="1"/>
        </p:nvSpPr>
        <p:spPr>
          <a:xfrm>
            <a:off x="9332025" y="6454121"/>
            <a:ext cx="450298" cy="261610"/>
          </a:xfrm>
          <a:prstGeom prst="rect">
            <a:avLst/>
          </a:prstGeom>
          <a:noFill/>
        </p:spPr>
        <p:txBody>
          <a:bodyPr wrap="square" rtlCol="0">
            <a:spAutoFit/>
          </a:bodyPr>
          <a:lstStyle/>
          <a:p>
            <a:pPr algn="r"/>
            <a:fld id="{0E2B5787-4829-3E46-9F0E-BDEB94E84574}" type="slidenum">
              <a:rPr kumimoji="1" lang="ja-JP" altLang="en-US" sz="1100" b="0" smtClean="0">
                <a:solidFill>
                  <a:schemeClr val="bg1">
                    <a:lumMod val="65000"/>
                  </a:schemeClr>
                </a:solidFill>
              </a:rPr>
              <a:pPr algn="r"/>
              <a:t>‹#›</a:t>
            </a:fld>
            <a:endParaRPr kumimoji="1" lang="ja-JP" altLang="en-US" sz="1100" b="0">
              <a:solidFill>
                <a:schemeClr val="bg1">
                  <a:lumMod val="65000"/>
                </a:schemeClr>
              </a:solidFill>
            </a:endParaRPr>
          </a:p>
        </p:txBody>
      </p:sp>
      <p:sp>
        <p:nvSpPr>
          <p:cNvPr id="9" name="Rectangle 7">
            <a:extLst>
              <a:ext uri="{FF2B5EF4-FFF2-40B4-BE49-F238E27FC236}">
                <a16:creationId xmlns:a16="http://schemas.microsoft.com/office/drawing/2014/main" id="{3C9051B4-1D72-504A-94A5-A74728478C55}"/>
              </a:ext>
            </a:extLst>
          </p:cNvPr>
          <p:cNvSpPr>
            <a:spLocks noChangeArrowheads="1"/>
          </p:cNvSpPr>
          <p:nvPr userDrawn="1"/>
        </p:nvSpPr>
        <p:spPr bwMode="auto">
          <a:xfrm>
            <a:off x="5783236" y="6529782"/>
            <a:ext cx="2852656" cy="148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8424" tIns="39213" rIns="78424" bIns="39213">
            <a:spAutoFit/>
          </a:bodyPr>
          <a:lstStyle/>
          <a:p>
            <a:pPr algn="r" defTabSz="779509">
              <a:lnSpc>
                <a:spcPct val="75000"/>
              </a:lnSpc>
            </a:pPr>
            <a:r>
              <a:rPr lang="en-US" altLang="ja-JP" sz="600" b="0">
                <a:solidFill>
                  <a:srgbClr val="777777"/>
                </a:solidFill>
                <a:latin typeface="ＭＳ Ｐゴシック" charset="-128"/>
              </a:rPr>
              <a:t>All Rights Reserved. Copyright  </a:t>
            </a:r>
            <a:r>
              <a:rPr lang="en-US" altLang="ja-JP" sz="600" b="0">
                <a:solidFill>
                  <a:srgbClr val="777777"/>
                </a:solidFill>
                <a:latin typeface="Times New Roman"/>
              </a:rPr>
              <a:t>©</a:t>
            </a:r>
            <a:r>
              <a:rPr lang="en-US" altLang="ja-JP" sz="600" b="0">
                <a:solidFill>
                  <a:srgbClr val="777777"/>
                </a:solidFill>
                <a:latin typeface="ＭＳ Ｐゴシック" charset="-128"/>
              </a:rPr>
              <a:t> UCHIDAYOKO CO.,LTD.2019</a:t>
            </a:r>
          </a:p>
        </p:txBody>
      </p:sp>
      <p:pic>
        <p:nvPicPr>
          <p:cNvPr id="10" name="Picture 5" descr="UCHIDA">
            <a:hlinkClick r:id="rId2"/>
            <a:extLst>
              <a:ext uri="{FF2B5EF4-FFF2-40B4-BE49-F238E27FC236}">
                <a16:creationId xmlns:a16="http://schemas.microsoft.com/office/drawing/2014/main" id="{51CCB3D6-3D60-C445-BFF4-976E63E94D90}"/>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8635892" y="6493357"/>
            <a:ext cx="450298" cy="197007"/>
          </a:xfrm>
          <a:prstGeom prst="rect">
            <a:avLst/>
          </a:prstGeom>
          <a:noFill/>
          <a:extLst>
            <a:ext uri="{909E8E84-426E-40DD-AFC4-6F175D3DCCD1}">
              <a14:hiddenFill xmlns:a14="http://schemas.microsoft.com/office/drawing/2010/main">
                <a:solidFill>
                  <a:srgbClr val="FFFFFF"/>
                </a:solidFill>
              </a14:hiddenFill>
            </a:ext>
          </a:extLst>
        </p:spPr>
      </p:pic>
      <p:pic>
        <p:nvPicPr>
          <p:cNvPr id="11" name="図 10">
            <a:extLst>
              <a:ext uri="{FF2B5EF4-FFF2-40B4-BE49-F238E27FC236}">
                <a16:creationId xmlns:a16="http://schemas.microsoft.com/office/drawing/2014/main" id="{7D732A80-E831-3B47-B116-E622C66CD528}"/>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9130009" y="6496276"/>
            <a:ext cx="293456" cy="177300"/>
          </a:xfrm>
          <a:prstGeom prst="rect">
            <a:avLst/>
          </a:prstGeom>
        </p:spPr>
      </p:pic>
      <p:sp>
        <p:nvSpPr>
          <p:cNvPr id="12" name="1 つの角を丸めた四角形 11">
            <a:extLst>
              <a:ext uri="{FF2B5EF4-FFF2-40B4-BE49-F238E27FC236}">
                <a16:creationId xmlns:a16="http://schemas.microsoft.com/office/drawing/2014/main" id="{7B64266C-799D-FF44-A4F8-3023D0292ECF}"/>
              </a:ext>
            </a:extLst>
          </p:cNvPr>
          <p:cNvSpPr/>
          <p:nvPr userDrawn="1"/>
        </p:nvSpPr>
        <p:spPr>
          <a:xfrm rot="10800000">
            <a:off x="6296908" y="-1"/>
            <a:ext cx="3609092" cy="324465"/>
          </a:xfrm>
          <a:prstGeom prst="round1Rect">
            <a:avLst>
              <a:gd name="adj" fmla="val 50000"/>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4B0BBEE2-6668-FC46-8465-8B21DD85B1E2}"/>
              </a:ext>
            </a:extLst>
          </p:cNvPr>
          <p:cNvSpPr txBox="1"/>
          <p:nvPr userDrawn="1"/>
        </p:nvSpPr>
        <p:spPr>
          <a:xfrm>
            <a:off x="6429021" y="39273"/>
            <a:ext cx="3432539" cy="246221"/>
          </a:xfrm>
          <a:prstGeom prst="rect">
            <a:avLst/>
          </a:prstGeom>
          <a:noFill/>
        </p:spPr>
        <p:txBody>
          <a:bodyPr wrap="square" rtlCol="0">
            <a:spAutoFit/>
          </a:bodyPr>
          <a:lstStyle/>
          <a:p>
            <a:pPr algn="r"/>
            <a:r>
              <a:rPr kumimoji="1" lang="ja-JP" altLang="en-US" sz="1000" b="1">
                <a:solidFill>
                  <a:schemeClr val="bg1"/>
                </a:solidFill>
                <a:latin typeface="+mj-ea"/>
                <a:ea typeface="+mj-ea"/>
              </a:rPr>
              <a:t>スマホアプリを活用した学生サービスソリューションのご紹介</a:t>
            </a:r>
            <a:endParaRPr kumimoji="1" lang="en-US" altLang="ja-JP" sz="1000" b="1">
              <a:solidFill>
                <a:schemeClr val="bg1"/>
              </a:solidFill>
              <a:latin typeface="+mj-ea"/>
              <a:ea typeface="+mj-ea"/>
            </a:endParaRPr>
          </a:p>
        </p:txBody>
      </p:sp>
    </p:spTree>
    <p:extLst>
      <p:ext uri="{BB962C8B-B14F-4D97-AF65-F5344CB8AC3E}">
        <p14:creationId xmlns:p14="http://schemas.microsoft.com/office/powerpoint/2010/main" val="1881624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71AF5C0D-1B2A-0540-B561-0DF59C8F9B7D}"/>
              </a:ext>
            </a:extLst>
          </p:cNvPr>
          <p:cNvSpPr txBox="1"/>
          <p:nvPr userDrawn="1"/>
        </p:nvSpPr>
        <p:spPr>
          <a:xfrm>
            <a:off x="9332025" y="6454121"/>
            <a:ext cx="450298" cy="261610"/>
          </a:xfrm>
          <a:prstGeom prst="rect">
            <a:avLst/>
          </a:prstGeom>
          <a:noFill/>
        </p:spPr>
        <p:txBody>
          <a:bodyPr wrap="square" rtlCol="0">
            <a:spAutoFit/>
          </a:bodyPr>
          <a:lstStyle/>
          <a:p>
            <a:pPr algn="r"/>
            <a:fld id="{0E2B5787-4829-3E46-9F0E-BDEB94E84574}" type="slidenum">
              <a:rPr kumimoji="1" lang="ja-JP" altLang="en-US" sz="1100" b="0" smtClean="0">
                <a:solidFill>
                  <a:schemeClr val="bg1">
                    <a:lumMod val="65000"/>
                  </a:schemeClr>
                </a:solidFill>
              </a:rPr>
              <a:pPr algn="r"/>
              <a:t>‹#›</a:t>
            </a:fld>
            <a:endParaRPr kumimoji="1" lang="ja-JP" altLang="en-US" sz="1100" b="0">
              <a:solidFill>
                <a:schemeClr val="bg1">
                  <a:lumMod val="65000"/>
                </a:schemeClr>
              </a:solidFill>
            </a:endParaRPr>
          </a:p>
        </p:txBody>
      </p:sp>
      <p:sp>
        <p:nvSpPr>
          <p:cNvPr id="9" name="Rectangle 7">
            <a:extLst>
              <a:ext uri="{FF2B5EF4-FFF2-40B4-BE49-F238E27FC236}">
                <a16:creationId xmlns:a16="http://schemas.microsoft.com/office/drawing/2014/main" id="{3C9051B4-1D72-504A-94A5-A74728478C55}"/>
              </a:ext>
            </a:extLst>
          </p:cNvPr>
          <p:cNvSpPr>
            <a:spLocks noChangeArrowheads="1"/>
          </p:cNvSpPr>
          <p:nvPr userDrawn="1"/>
        </p:nvSpPr>
        <p:spPr bwMode="auto">
          <a:xfrm>
            <a:off x="5783236" y="6529782"/>
            <a:ext cx="2852656" cy="148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8424" tIns="39213" rIns="78424" bIns="39213">
            <a:spAutoFit/>
          </a:bodyPr>
          <a:lstStyle/>
          <a:p>
            <a:pPr algn="r" defTabSz="779509">
              <a:lnSpc>
                <a:spcPct val="75000"/>
              </a:lnSpc>
            </a:pPr>
            <a:r>
              <a:rPr lang="en-US" altLang="ja-JP" sz="600" b="0">
                <a:solidFill>
                  <a:srgbClr val="777777"/>
                </a:solidFill>
                <a:latin typeface="ＭＳ Ｐゴシック" charset="-128"/>
              </a:rPr>
              <a:t>All Rights Reserved. Copyright  </a:t>
            </a:r>
            <a:r>
              <a:rPr lang="en-US" altLang="ja-JP" sz="600" b="0">
                <a:solidFill>
                  <a:srgbClr val="777777"/>
                </a:solidFill>
                <a:latin typeface="Times New Roman"/>
              </a:rPr>
              <a:t>©</a:t>
            </a:r>
            <a:r>
              <a:rPr lang="en-US" altLang="ja-JP" sz="600" b="0">
                <a:solidFill>
                  <a:srgbClr val="777777"/>
                </a:solidFill>
                <a:latin typeface="ＭＳ Ｐゴシック" charset="-128"/>
              </a:rPr>
              <a:t> UCHIDAYOKO CO.,LTD.2019</a:t>
            </a:r>
          </a:p>
        </p:txBody>
      </p:sp>
      <p:pic>
        <p:nvPicPr>
          <p:cNvPr id="10" name="Picture 5" descr="UCHIDA">
            <a:hlinkClick r:id="rId2"/>
            <a:extLst>
              <a:ext uri="{FF2B5EF4-FFF2-40B4-BE49-F238E27FC236}">
                <a16:creationId xmlns:a16="http://schemas.microsoft.com/office/drawing/2014/main" id="{51CCB3D6-3D60-C445-BFF4-976E63E94D90}"/>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8635892" y="6493357"/>
            <a:ext cx="450298" cy="197007"/>
          </a:xfrm>
          <a:prstGeom prst="rect">
            <a:avLst/>
          </a:prstGeom>
          <a:noFill/>
          <a:extLst>
            <a:ext uri="{909E8E84-426E-40DD-AFC4-6F175D3DCCD1}">
              <a14:hiddenFill xmlns:a14="http://schemas.microsoft.com/office/drawing/2010/main">
                <a:solidFill>
                  <a:srgbClr val="FFFFFF"/>
                </a:solidFill>
              </a14:hiddenFill>
            </a:ext>
          </a:extLst>
        </p:spPr>
      </p:pic>
      <p:pic>
        <p:nvPicPr>
          <p:cNvPr id="11" name="図 10">
            <a:extLst>
              <a:ext uri="{FF2B5EF4-FFF2-40B4-BE49-F238E27FC236}">
                <a16:creationId xmlns:a16="http://schemas.microsoft.com/office/drawing/2014/main" id="{7D732A80-E831-3B47-B116-E622C66CD528}"/>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9130009" y="6496276"/>
            <a:ext cx="293456" cy="177300"/>
          </a:xfrm>
          <a:prstGeom prst="rect">
            <a:avLst/>
          </a:prstGeom>
        </p:spPr>
      </p:pic>
      <p:sp>
        <p:nvSpPr>
          <p:cNvPr id="12" name="1 つの角を丸めた四角形 11">
            <a:extLst>
              <a:ext uri="{FF2B5EF4-FFF2-40B4-BE49-F238E27FC236}">
                <a16:creationId xmlns:a16="http://schemas.microsoft.com/office/drawing/2014/main" id="{7B64266C-799D-FF44-A4F8-3023D0292ECF}"/>
              </a:ext>
            </a:extLst>
          </p:cNvPr>
          <p:cNvSpPr/>
          <p:nvPr userDrawn="1"/>
        </p:nvSpPr>
        <p:spPr>
          <a:xfrm rot="10800000">
            <a:off x="6296908" y="-1"/>
            <a:ext cx="3609092" cy="324465"/>
          </a:xfrm>
          <a:prstGeom prst="round1Rect">
            <a:avLst>
              <a:gd name="adj" fmla="val 50000"/>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27F10630-A4C2-F04D-A821-A4207B4D1590}"/>
              </a:ext>
            </a:extLst>
          </p:cNvPr>
          <p:cNvSpPr txBox="1"/>
          <p:nvPr userDrawn="1"/>
        </p:nvSpPr>
        <p:spPr>
          <a:xfrm>
            <a:off x="6429021" y="39273"/>
            <a:ext cx="3432539" cy="253916"/>
          </a:xfrm>
          <a:prstGeom prst="rect">
            <a:avLst/>
          </a:prstGeom>
          <a:noFill/>
        </p:spPr>
        <p:txBody>
          <a:bodyPr wrap="square" rtlCol="0">
            <a:spAutoFit/>
          </a:bodyPr>
          <a:lstStyle/>
          <a:p>
            <a:pPr algn="r"/>
            <a:r>
              <a:rPr kumimoji="1" lang="en-US" altLang="ja-JP" sz="1000" b="1">
                <a:solidFill>
                  <a:schemeClr val="bg1"/>
                </a:solidFill>
                <a:latin typeface="Century Gothic" panose="020B0502020202020204" pitchFamily="34" charset="0"/>
                <a:ea typeface="+mj-ea"/>
              </a:rPr>
              <a:t>Knowledge IstReserve</a:t>
            </a:r>
          </a:p>
        </p:txBody>
      </p:sp>
    </p:spTree>
    <p:extLst>
      <p:ext uri="{BB962C8B-B14F-4D97-AF65-F5344CB8AC3E}">
        <p14:creationId xmlns:p14="http://schemas.microsoft.com/office/powerpoint/2010/main" val="2095516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タイトル スライド">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71AF5C0D-1B2A-0540-B561-0DF59C8F9B7D}"/>
              </a:ext>
            </a:extLst>
          </p:cNvPr>
          <p:cNvSpPr txBox="1"/>
          <p:nvPr userDrawn="1"/>
        </p:nvSpPr>
        <p:spPr>
          <a:xfrm>
            <a:off x="9332025" y="6454121"/>
            <a:ext cx="450298" cy="261610"/>
          </a:xfrm>
          <a:prstGeom prst="rect">
            <a:avLst/>
          </a:prstGeom>
          <a:noFill/>
        </p:spPr>
        <p:txBody>
          <a:bodyPr wrap="square" rtlCol="0">
            <a:spAutoFit/>
          </a:bodyPr>
          <a:lstStyle/>
          <a:p>
            <a:pPr algn="r"/>
            <a:fld id="{0E2B5787-4829-3E46-9F0E-BDEB94E84574}" type="slidenum">
              <a:rPr kumimoji="1" lang="ja-JP" altLang="en-US" sz="1100" b="0" smtClean="0">
                <a:solidFill>
                  <a:schemeClr val="bg1">
                    <a:lumMod val="65000"/>
                  </a:schemeClr>
                </a:solidFill>
              </a:rPr>
              <a:pPr algn="r"/>
              <a:t>‹#›</a:t>
            </a:fld>
            <a:endParaRPr kumimoji="1" lang="ja-JP" altLang="en-US" sz="1100" b="0">
              <a:solidFill>
                <a:schemeClr val="bg1">
                  <a:lumMod val="65000"/>
                </a:schemeClr>
              </a:solidFill>
            </a:endParaRPr>
          </a:p>
        </p:txBody>
      </p:sp>
      <p:sp>
        <p:nvSpPr>
          <p:cNvPr id="9" name="Rectangle 7">
            <a:extLst>
              <a:ext uri="{FF2B5EF4-FFF2-40B4-BE49-F238E27FC236}">
                <a16:creationId xmlns:a16="http://schemas.microsoft.com/office/drawing/2014/main" id="{3C9051B4-1D72-504A-94A5-A74728478C55}"/>
              </a:ext>
            </a:extLst>
          </p:cNvPr>
          <p:cNvSpPr>
            <a:spLocks noChangeArrowheads="1"/>
          </p:cNvSpPr>
          <p:nvPr userDrawn="1"/>
        </p:nvSpPr>
        <p:spPr bwMode="auto">
          <a:xfrm>
            <a:off x="5783236" y="6529782"/>
            <a:ext cx="2852656" cy="148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8424" tIns="39213" rIns="78424" bIns="39213">
            <a:spAutoFit/>
          </a:bodyPr>
          <a:lstStyle/>
          <a:p>
            <a:pPr algn="r" defTabSz="779509">
              <a:lnSpc>
                <a:spcPct val="75000"/>
              </a:lnSpc>
            </a:pPr>
            <a:r>
              <a:rPr lang="en-US" altLang="ja-JP" sz="600" b="0">
                <a:solidFill>
                  <a:srgbClr val="777777"/>
                </a:solidFill>
                <a:latin typeface="ＭＳ Ｐゴシック" charset="-128"/>
              </a:rPr>
              <a:t>All Rights Reserved. Copyright  </a:t>
            </a:r>
            <a:r>
              <a:rPr lang="en-US" altLang="ja-JP" sz="600" b="0">
                <a:solidFill>
                  <a:srgbClr val="777777"/>
                </a:solidFill>
                <a:latin typeface="Times New Roman"/>
              </a:rPr>
              <a:t>©</a:t>
            </a:r>
            <a:r>
              <a:rPr lang="en-US" altLang="ja-JP" sz="600" b="0">
                <a:solidFill>
                  <a:srgbClr val="777777"/>
                </a:solidFill>
                <a:latin typeface="ＭＳ Ｐゴシック" charset="-128"/>
              </a:rPr>
              <a:t> UCHIDAYOKO CO.,LTD.2019</a:t>
            </a:r>
          </a:p>
        </p:txBody>
      </p:sp>
      <p:pic>
        <p:nvPicPr>
          <p:cNvPr id="10" name="Picture 5" descr="UCHIDA">
            <a:hlinkClick r:id="rId2"/>
            <a:extLst>
              <a:ext uri="{FF2B5EF4-FFF2-40B4-BE49-F238E27FC236}">
                <a16:creationId xmlns:a16="http://schemas.microsoft.com/office/drawing/2014/main" id="{51CCB3D6-3D60-C445-BFF4-976E63E94D90}"/>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8635892" y="6493357"/>
            <a:ext cx="450298" cy="197007"/>
          </a:xfrm>
          <a:prstGeom prst="rect">
            <a:avLst/>
          </a:prstGeom>
          <a:noFill/>
          <a:extLst>
            <a:ext uri="{909E8E84-426E-40DD-AFC4-6F175D3DCCD1}">
              <a14:hiddenFill xmlns:a14="http://schemas.microsoft.com/office/drawing/2010/main">
                <a:solidFill>
                  <a:srgbClr val="FFFFFF"/>
                </a:solidFill>
              </a14:hiddenFill>
            </a:ext>
          </a:extLst>
        </p:spPr>
      </p:pic>
      <p:pic>
        <p:nvPicPr>
          <p:cNvPr id="11" name="図 10">
            <a:extLst>
              <a:ext uri="{FF2B5EF4-FFF2-40B4-BE49-F238E27FC236}">
                <a16:creationId xmlns:a16="http://schemas.microsoft.com/office/drawing/2014/main" id="{7D732A80-E831-3B47-B116-E622C66CD528}"/>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9130009" y="6496276"/>
            <a:ext cx="293456" cy="177300"/>
          </a:xfrm>
          <a:prstGeom prst="rect">
            <a:avLst/>
          </a:prstGeom>
        </p:spPr>
      </p:pic>
      <p:sp>
        <p:nvSpPr>
          <p:cNvPr id="12" name="1 つの角を丸めた四角形 11">
            <a:extLst>
              <a:ext uri="{FF2B5EF4-FFF2-40B4-BE49-F238E27FC236}">
                <a16:creationId xmlns:a16="http://schemas.microsoft.com/office/drawing/2014/main" id="{7B64266C-799D-FF44-A4F8-3023D0292ECF}"/>
              </a:ext>
            </a:extLst>
          </p:cNvPr>
          <p:cNvSpPr/>
          <p:nvPr userDrawn="1"/>
        </p:nvSpPr>
        <p:spPr>
          <a:xfrm rot="10800000">
            <a:off x="6296908" y="-1"/>
            <a:ext cx="3609092" cy="324465"/>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27F10630-A4C2-F04D-A821-A4207B4D1590}"/>
              </a:ext>
            </a:extLst>
          </p:cNvPr>
          <p:cNvSpPr txBox="1"/>
          <p:nvPr userDrawn="1"/>
        </p:nvSpPr>
        <p:spPr>
          <a:xfrm>
            <a:off x="6429021" y="39273"/>
            <a:ext cx="3432539" cy="253916"/>
          </a:xfrm>
          <a:prstGeom prst="rect">
            <a:avLst/>
          </a:prstGeom>
          <a:noFill/>
        </p:spPr>
        <p:txBody>
          <a:bodyPr wrap="square" rtlCol="0">
            <a:spAutoFit/>
          </a:bodyPr>
          <a:lstStyle/>
          <a:p>
            <a:pPr algn="r"/>
            <a:r>
              <a:rPr kumimoji="1" lang="en-US" altLang="ja-JP" sz="1000" b="1">
                <a:solidFill>
                  <a:schemeClr val="bg1"/>
                </a:solidFill>
                <a:latin typeface="Century Gothic" panose="020B0502020202020204" pitchFamily="34" charset="0"/>
                <a:ea typeface="+mj-ea"/>
              </a:rPr>
              <a:t>Knowledge Portal</a:t>
            </a:r>
          </a:p>
        </p:txBody>
      </p:sp>
    </p:spTree>
    <p:extLst>
      <p:ext uri="{BB962C8B-B14F-4D97-AF65-F5344CB8AC3E}">
        <p14:creationId xmlns:p14="http://schemas.microsoft.com/office/powerpoint/2010/main" val="1054724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タイトル スライド">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71AF5C0D-1B2A-0540-B561-0DF59C8F9B7D}"/>
              </a:ext>
            </a:extLst>
          </p:cNvPr>
          <p:cNvSpPr txBox="1"/>
          <p:nvPr userDrawn="1"/>
        </p:nvSpPr>
        <p:spPr>
          <a:xfrm>
            <a:off x="9332025" y="6454121"/>
            <a:ext cx="450298" cy="261610"/>
          </a:xfrm>
          <a:prstGeom prst="rect">
            <a:avLst/>
          </a:prstGeom>
          <a:noFill/>
        </p:spPr>
        <p:txBody>
          <a:bodyPr wrap="square" rtlCol="0">
            <a:spAutoFit/>
          </a:bodyPr>
          <a:lstStyle/>
          <a:p>
            <a:pPr algn="r"/>
            <a:fld id="{0E2B5787-4829-3E46-9F0E-BDEB94E84574}" type="slidenum">
              <a:rPr kumimoji="1" lang="ja-JP" altLang="en-US" sz="1100" b="0" smtClean="0">
                <a:solidFill>
                  <a:schemeClr val="bg1">
                    <a:lumMod val="65000"/>
                  </a:schemeClr>
                </a:solidFill>
              </a:rPr>
              <a:pPr algn="r"/>
              <a:t>‹#›</a:t>
            </a:fld>
            <a:endParaRPr kumimoji="1" lang="ja-JP" altLang="en-US" sz="1100" b="0">
              <a:solidFill>
                <a:schemeClr val="bg1">
                  <a:lumMod val="65000"/>
                </a:schemeClr>
              </a:solidFill>
            </a:endParaRPr>
          </a:p>
        </p:txBody>
      </p:sp>
      <p:sp>
        <p:nvSpPr>
          <p:cNvPr id="9" name="Rectangle 7">
            <a:extLst>
              <a:ext uri="{FF2B5EF4-FFF2-40B4-BE49-F238E27FC236}">
                <a16:creationId xmlns:a16="http://schemas.microsoft.com/office/drawing/2014/main" id="{3C9051B4-1D72-504A-94A5-A74728478C55}"/>
              </a:ext>
            </a:extLst>
          </p:cNvPr>
          <p:cNvSpPr>
            <a:spLocks noChangeArrowheads="1"/>
          </p:cNvSpPr>
          <p:nvPr userDrawn="1"/>
        </p:nvSpPr>
        <p:spPr bwMode="auto">
          <a:xfrm>
            <a:off x="5783236" y="6529782"/>
            <a:ext cx="2852656" cy="148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8424" tIns="39213" rIns="78424" bIns="39213">
            <a:spAutoFit/>
          </a:bodyPr>
          <a:lstStyle/>
          <a:p>
            <a:pPr algn="r" defTabSz="779509">
              <a:lnSpc>
                <a:spcPct val="75000"/>
              </a:lnSpc>
            </a:pPr>
            <a:r>
              <a:rPr lang="en-US" altLang="ja-JP" sz="600" b="0">
                <a:solidFill>
                  <a:srgbClr val="777777"/>
                </a:solidFill>
                <a:latin typeface="ＭＳ Ｐゴシック" charset="-128"/>
              </a:rPr>
              <a:t>All Rights Reserved. Copyright  </a:t>
            </a:r>
            <a:r>
              <a:rPr lang="en-US" altLang="ja-JP" sz="600" b="0">
                <a:solidFill>
                  <a:srgbClr val="777777"/>
                </a:solidFill>
                <a:latin typeface="Times New Roman"/>
              </a:rPr>
              <a:t>©</a:t>
            </a:r>
            <a:r>
              <a:rPr lang="en-US" altLang="ja-JP" sz="600" b="0">
                <a:solidFill>
                  <a:srgbClr val="777777"/>
                </a:solidFill>
                <a:latin typeface="ＭＳ Ｐゴシック" charset="-128"/>
              </a:rPr>
              <a:t> UCHIDAYOKO CO.,LTD.2019</a:t>
            </a:r>
          </a:p>
        </p:txBody>
      </p:sp>
      <p:pic>
        <p:nvPicPr>
          <p:cNvPr id="10" name="Picture 5" descr="UCHIDA">
            <a:hlinkClick r:id="rId2"/>
            <a:extLst>
              <a:ext uri="{FF2B5EF4-FFF2-40B4-BE49-F238E27FC236}">
                <a16:creationId xmlns:a16="http://schemas.microsoft.com/office/drawing/2014/main" id="{51CCB3D6-3D60-C445-BFF4-976E63E94D90}"/>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8635892" y="6493357"/>
            <a:ext cx="450298" cy="197007"/>
          </a:xfrm>
          <a:prstGeom prst="rect">
            <a:avLst/>
          </a:prstGeom>
          <a:noFill/>
          <a:extLst>
            <a:ext uri="{909E8E84-426E-40DD-AFC4-6F175D3DCCD1}">
              <a14:hiddenFill xmlns:a14="http://schemas.microsoft.com/office/drawing/2010/main">
                <a:solidFill>
                  <a:srgbClr val="FFFFFF"/>
                </a:solidFill>
              </a14:hiddenFill>
            </a:ext>
          </a:extLst>
        </p:spPr>
      </p:pic>
      <p:pic>
        <p:nvPicPr>
          <p:cNvPr id="11" name="図 10">
            <a:extLst>
              <a:ext uri="{FF2B5EF4-FFF2-40B4-BE49-F238E27FC236}">
                <a16:creationId xmlns:a16="http://schemas.microsoft.com/office/drawing/2014/main" id="{7D732A80-E831-3B47-B116-E622C66CD528}"/>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9130009" y="6496276"/>
            <a:ext cx="293456" cy="177300"/>
          </a:xfrm>
          <a:prstGeom prst="rect">
            <a:avLst/>
          </a:prstGeom>
        </p:spPr>
      </p:pic>
      <p:sp>
        <p:nvSpPr>
          <p:cNvPr id="12" name="1 つの角を丸めた四角形 11">
            <a:extLst>
              <a:ext uri="{FF2B5EF4-FFF2-40B4-BE49-F238E27FC236}">
                <a16:creationId xmlns:a16="http://schemas.microsoft.com/office/drawing/2014/main" id="{7B64266C-799D-FF44-A4F8-3023D0292ECF}"/>
              </a:ext>
            </a:extLst>
          </p:cNvPr>
          <p:cNvSpPr/>
          <p:nvPr userDrawn="1"/>
        </p:nvSpPr>
        <p:spPr>
          <a:xfrm rot="10800000">
            <a:off x="6296908" y="-1"/>
            <a:ext cx="3609092" cy="324465"/>
          </a:xfrm>
          <a:prstGeom prst="round1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27F10630-A4C2-F04D-A821-A4207B4D1590}"/>
              </a:ext>
            </a:extLst>
          </p:cNvPr>
          <p:cNvSpPr txBox="1"/>
          <p:nvPr userDrawn="1"/>
        </p:nvSpPr>
        <p:spPr>
          <a:xfrm>
            <a:off x="6429021" y="39273"/>
            <a:ext cx="3432539" cy="253916"/>
          </a:xfrm>
          <a:prstGeom prst="rect">
            <a:avLst/>
          </a:prstGeom>
          <a:noFill/>
        </p:spPr>
        <p:txBody>
          <a:bodyPr wrap="square" rtlCol="0">
            <a:spAutoFit/>
          </a:bodyPr>
          <a:lstStyle/>
          <a:p>
            <a:pPr algn="r"/>
            <a:r>
              <a:rPr kumimoji="1" lang="en-US" altLang="ja-JP" sz="1000" b="1" dirty="0">
                <a:solidFill>
                  <a:schemeClr val="bg1"/>
                </a:solidFill>
                <a:latin typeface="Century Gothic" panose="020B0502020202020204" pitchFamily="34" charset="0"/>
                <a:ea typeface="+mj-ea"/>
              </a:rPr>
              <a:t>Knowledge Sense</a:t>
            </a:r>
          </a:p>
        </p:txBody>
      </p:sp>
    </p:spTree>
    <p:extLst>
      <p:ext uri="{BB962C8B-B14F-4D97-AF65-F5344CB8AC3E}">
        <p14:creationId xmlns:p14="http://schemas.microsoft.com/office/powerpoint/2010/main" val="3912006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71AF5C0D-1B2A-0540-B561-0DF59C8F9B7D}"/>
              </a:ext>
            </a:extLst>
          </p:cNvPr>
          <p:cNvSpPr txBox="1"/>
          <p:nvPr userDrawn="1"/>
        </p:nvSpPr>
        <p:spPr>
          <a:xfrm>
            <a:off x="9332025" y="6454121"/>
            <a:ext cx="450298" cy="261610"/>
          </a:xfrm>
          <a:prstGeom prst="rect">
            <a:avLst/>
          </a:prstGeom>
          <a:noFill/>
        </p:spPr>
        <p:txBody>
          <a:bodyPr wrap="square" rtlCol="0">
            <a:spAutoFit/>
          </a:bodyPr>
          <a:lstStyle/>
          <a:p>
            <a:pPr algn="r"/>
            <a:fld id="{0E2B5787-4829-3E46-9F0E-BDEB94E84574}" type="slidenum">
              <a:rPr kumimoji="1" lang="ja-JP" altLang="en-US" sz="1100" b="0" smtClean="0">
                <a:solidFill>
                  <a:schemeClr val="bg1">
                    <a:lumMod val="65000"/>
                  </a:schemeClr>
                </a:solidFill>
              </a:rPr>
              <a:pPr algn="r"/>
              <a:t>‹#›</a:t>
            </a:fld>
            <a:endParaRPr kumimoji="1" lang="ja-JP" altLang="en-US" sz="1100" b="0">
              <a:solidFill>
                <a:schemeClr val="bg1">
                  <a:lumMod val="65000"/>
                </a:schemeClr>
              </a:solidFill>
            </a:endParaRPr>
          </a:p>
        </p:txBody>
      </p:sp>
      <p:sp>
        <p:nvSpPr>
          <p:cNvPr id="9" name="Rectangle 7">
            <a:extLst>
              <a:ext uri="{FF2B5EF4-FFF2-40B4-BE49-F238E27FC236}">
                <a16:creationId xmlns:a16="http://schemas.microsoft.com/office/drawing/2014/main" id="{3C9051B4-1D72-504A-94A5-A74728478C55}"/>
              </a:ext>
            </a:extLst>
          </p:cNvPr>
          <p:cNvSpPr>
            <a:spLocks noChangeArrowheads="1"/>
          </p:cNvSpPr>
          <p:nvPr userDrawn="1"/>
        </p:nvSpPr>
        <p:spPr bwMode="auto">
          <a:xfrm>
            <a:off x="5783236" y="6529782"/>
            <a:ext cx="2852656" cy="148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8424" tIns="39213" rIns="78424" bIns="39213">
            <a:spAutoFit/>
          </a:bodyPr>
          <a:lstStyle/>
          <a:p>
            <a:pPr algn="r" defTabSz="779509">
              <a:lnSpc>
                <a:spcPct val="75000"/>
              </a:lnSpc>
            </a:pPr>
            <a:r>
              <a:rPr lang="en-US" altLang="ja-JP" sz="600" b="0">
                <a:solidFill>
                  <a:srgbClr val="777777"/>
                </a:solidFill>
                <a:latin typeface="ＭＳ Ｐゴシック" charset="-128"/>
              </a:rPr>
              <a:t>All Rights Reserved. Copyright  </a:t>
            </a:r>
            <a:r>
              <a:rPr lang="en-US" altLang="ja-JP" sz="600" b="0">
                <a:solidFill>
                  <a:srgbClr val="777777"/>
                </a:solidFill>
                <a:latin typeface="Times New Roman"/>
              </a:rPr>
              <a:t>©</a:t>
            </a:r>
            <a:r>
              <a:rPr lang="en-US" altLang="ja-JP" sz="600" b="0">
                <a:solidFill>
                  <a:srgbClr val="777777"/>
                </a:solidFill>
                <a:latin typeface="ＭＳ Ｐゴシック" charset="-128"/>
              </a:rPr>
              <a:t> UCHIDAYOKO CO.,LTD.2019</a:t>
            </a:r>
          </a:p>
        </p:txBody>
      </p:sp>
      <p:pic>
        <p:nvPicPr>
          <p:cNvPr id="10" name="Picture 5" descr="UCHIDA">
            <a:hlinkClick r:id="rId2"/>
            <a:extLst>
              <a:ext uri="{FF2B5EF4-FFF2-40B4-BE49-F238E27FC236}">
                <a16:creationId xmlns:a16="http://schemas.microsoft.com/office/drawing/2014/main" id="{51CCB3D6-3D60-C445-BFF4-976E63E94D90}"/>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8635892" y="6493357"/>
            <a:ext cx="450298" cy="197007"/>
          </a:xfrm>
          <a:prstGeom prst="rect">
            <a:avLst/>
          </a:prstGeom>
          <a:noFill/>
          <a:extLst>
            <a:ext uri="{909E8E84-426E-40DD-AFC4-6F175D3DCCD1}">
              <a14:hiddenFill xmlns:a14="http://schemas.microsoft.com/office/drawing/2010/main">
                <a:solidFill>
                  <a:srgbClr val="FFFFFF"/>
                </a:solidFill>
              </a14:hiddenFill>
            </a:ext>
          </a:extLst>
        </p:spPr>
      </p:pic>
      <p:pic>
        <p:nvPicPr>
          <p:cNvPr id="11" name="図 10">
            <a:extLst>
              <a:ext uri="{FF2B5EF4-FFF2-40B4-BE49-F238E27FC236}">
                <a16:creationId xmlns:a16="http://schemas.microsoft.com/office/drawing/2014/main" id="{7D732A80-E831-3B47-B116-E622C66CD528}"/>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9130009" y="6496276"/>
            <a:ext cx="293456" cy="177300"/>
          </a:xfrm>
          <a:prstGeom prst="rect">
            <a:avLst/>
          </a:prstGeom>
        </p:spPr>
      </p:pic>
    </p:spTree>
    <p:extLst>
      <p:ext uri="{BB962C8B-B14F-4D97-AF65-F5344CB8AC3E}">
        <p14:creationId xmlns:p14="http://schemas.microsoft.com/office/powerpoint/2010/main" val="569762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10" name="Rectangle 7">
            <a:extLst>
              <a:ext uri="{FF2B5EF4-FFF2-40B4-BE49-F238E27FC236}">
                <a16:creationId xmlns:a16="http://schemas.microsoft.com/office/drawing/2014/main" id="{6EB3DD23-9309-6348-B10F-5C81466524E0}"/>
              </a:ext>
            </a:extLst>
          </p:cNvPr>
          <p:cNvSpPr>
            <a:spLocks noChangeArrowheads="1"/>
          </p:cNvSpPr>
          <p:nvPr userDrawn="1"/>
        </p:nvSpPr>
        <p:spPr bwMode="auto">
          <a:xfrm>
            <a:off x="5966116" y="6509462"/>
            <a:ext cx="2852656" cy="148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8424" tIns="39213" rIns="78424" bIns="39213">
            <a:spAutoFit/>
          </a:bodyPr>
          <a:lstStyle/>
          <a:p>
            <a:pPr algn="r" defTabSz="779509">
              <a:lnSpc>
                <a:spcPct val="75000"/>
              </a:lnSpc>
            </a:pPr>
            <a:r>
              <a:rPr lang="en-US" altLang="ja-JP" sz="600" b="0">
                <a:solidFill>
                  <a:srgbClr val="777777"/>
                </a:solidFill>
                <a:latin typeface="ＭＳ Ｐゴシック" charset="-128"/>
              </a:rPr>
              <a:t>All Rights Reserved. Copyright  </a:t>
            </a:r>
            <a:r>
              <a:rPr lang="en-US" altLang="ja-JP" sz="600" b="0">
                <a:solidFill>
                  <a:srgbClr val="777777"/>
                </a:solidFill>
                <a:latin typeface="Times New Roman"/>
              </a:rPr>
              <a:t>©</a:t>
            </a:r>
            <a:r>
              <a:rPr lang="en-US" altLang="ja-JP" sz="600" b="0">
                <a:solidFill>
                  <a:srgbClr val="777777"/>
                </a:solidFill>
                <a:latin typeface="ＭＳ Ｐゴシック" charset="-128"/>
              </a:rPr>
              <a:t> UCHIDAYOKO CO.,LTD.2019</a:t>
            </a:r>
          </a:p>
        </p:txBody>
      </p:sp>
      <p:pic>
        <p:nvPicPr>
          <p:cNvPr id="11" name="Picture 5" descr="UCHIDA">
            <a:hlinkClick r:id="rId2"/>
            <a:extLst>
              <a:ext uri="{FF2B5EF4-FFF2-40B4-BE49-F238E27FC236}">
                <a16:creationId xmlns:a16="http://schemas.microsoft.com/office/drawing/2014/main" id="{D6B5E63F-8160-F84B-BCDB-94CBEAEA822C}"/>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8818772" y="6473037"/>
            <a:ext cx="450298" cy="197007"/>
          </a:xfrm>
          <a:prstGeom prst="rect">
            <a:avLst/>
          </a:prstGeom>
          <a:noFill/>
          <a:extLst>
            <a:ext uri="{909E8E84-426E-40DD-AFC4-6F175D3DCCD1}">
              <a14:hiddenFill xmlns:a14="http://schemas.microsoft.com/office/drawing/2010/main">
                <a:solidFill>
                  <a:srgbClr val="FFFFFF"/>
                </a:solidFill>
              </a14:hiddenFill>
            </a:ext>
          </a:extLst>
        </p:spPr>
      </p:pic>
      <p:pic>
        <p:nvPicPr>
          <p:cNvPr id="12" name="図 11">
            <a:extLst>
              <a:ext uri="{FF2B5EF4-FFF2-40B4-BE49-F238E27FC236}">
                <a16:creationId xmlns:a16="http://schemas.microsoft.com/office/drawing/2014/main" id="{FC9BA940-69BB-E744-978F-8AF4AC720F96}"/>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9312889" y="6475956"/>
            <a:ext cx="293456" cy="177300"/>
          </a:xfrm>
          <a:prstGeom prst="rect">
            <a:avLst/>
          </a:prstGeom>
        </p:spPr>
      </p:pic>
    </p:spTree>
    <p:extLst>
      <p:ext uri="{BB962C8B-B14F-4D97-AF65-F5344CB8AC3E}">
        <p14:creationId xmlns:p14="http://schemas.microsoft.com/office/powerpoint/2010/main" val="2661161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5990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1263595"/>
      </p:ext>
    </p:extLst>
  </p:cSld>
  <p:clrMap bg1="lt1" tx1="dk1" bg2="lt2" tx2="dk2" accent1="accent1" accent2="accent2" accent3="accent3" accent4="accent4" accent5="accent5" accent6="accent6" hlink="hlink" folHlink="folHlink"/>
  <p:sldLayoutIdLst>
    <p:sldLayoutId id="2147483678" r:id="rId1"/>
    <p:sldLayoutId id="2147483682" r:id="rId2"/>
    <p:sldLayoutId id="2147483683" r:id="rId3"/>
    <p:sldLayoutId id="2147483684" r:id="rId4"/>
    <p:sldLayoutId id="2147483681" r:id="rId5"/>
    <p:sldLayoutId id="2147483679" r:id="rId6"/>
    <p:sldLayoutId id="2147483680" r:id="rId7"/>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Wingdings 2" pitchFamily="18" charset="2"/>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Wingdings 2" pitchFamily="18" charset="2"/>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Wingdings 2" pitchFamily="18" charset="2"/>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Wingdings 2" pitchFamily="18" charset="2"/>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Wingdings 2" pitchFamily="18" charset="2"/>
        <a:buChar char=""/>
        <a:defRPr kumimoji="1" sz="1463" kern="1200">
          <a:solidFill>
            <a:schemeClr val="tx1"/>
          </a:solidFill>
          <a:latin typeface="+mn-lt"/>
          <a:ea typeface="+mn-ea"/>
          <a:cs typeface="+mn-cs"/>
        </a:defRPr>
      </a:lvl5pPr>
      <a:lvl6pPr marL="2043113" indent="-185738" algn="l" defTabSz="742950" rtl="0" eaLnBrk="1" latinLnBrk="0" hangingPunct="1">
        <a:spcBef>
          <a:spcPct val="20000"/>
        </a:spcBef>
        <a:buFont typeface="Wingdings 2" pitchFamily="18" charset="2"/>
        <a:buChar char=""/>
        <a:defRPr kumimoji="1" sz="1463" kern="1200">
          <a:solidFill>
            <a:schemeClr val="tx1"/>
          </a:solidFill>
          <a:latin typeface="+mn-lt"/>
          <a:ea typeface="+mn-ea"/>
          <a:cs typeface="+mn-cs"/>
        </a:defRPr>
      </a:lvl6pPr>
      <a:lvl7pPr marL="2414588" indent="-185738" algn="l" defTabSz="742950" rtl="0" eaLnBrk="1" latinLnBrk="0" hangingPunct="1">
        <a:spcBef>
          <a:spcPct val="20000"/>
        </a:spcBef>
        <a:buFont typeface="Wingdings 2" pitchFamily="18" charset="2"/>
        <a:buChar char=""/>
        <a:defRPr kumimoji="1" sz="1463" kern="1200">
          <a:solidFill>
            <a:schemeClr val="tx1"/>
          </a:solidFill>
          <a:latin typeface="+mn-lt"/>
          <a:ea typeface="+mn-ea"/>
          <a:cs typeface="+mn-cs"/>
        </a:defRPr>
      </a:lvl7pPr>
      <a:lvl8pPr marL="2786063" indent="-185738" algn="l" defTabSz="742950" rtl="0" eaLnBrk="1" latinLnBrk="0" hangingPunct="1">
        <a:spcBef>
          <a:spcPct val="20000"/>
        </a:spcBef>
        <a:buFont typeface="Wingdings 2" pitchFamily="18" charset="2"/>
        <a:buChar char=""/>
        <a:defRPr kumimoji="1" sz="1463" kern="1200">
          <a:solidFill>
            <a:schemeClr val="tx1"/>
          </a:solidFill>
          <a:latin typeface="+mn-lt"/>
          <a:ea typeface="+mn-ea"/>
          <a:cs typeface="+mn-cs"/>
        </a:defRPr>
      </a:lvl8pPr>
      <a:lvl9pPr marL="3157538" indent="-185738" algn="l" defTabSz="742950" rtl="0" eaLnBrk="1" latinLnBrk="0" hangingPunct="1">
        <a:spcBef>
          <a:spcPct val="20000"/>
        </a:spcBef>
        <a:buFont typeface="Wingdings 2" pitchFamily="18" charset="2"/>
        <a:buChar char=""/>
        <a:defRPr kumimoji="1" sz="1463" kern="1200">
          <a:solidFill>
            <a:schemeClr val="tx1"/>
          </a:solidFill>
          <a:latin typeface="+mn-lt"/>
          <a:ea typeface="+mn-ea"/>
          <a:cs typeface="+mn-cs"/>
        </a:defRPr>
      </a:lvl9pPr>
    </p:bodyStyle>
    <p:otherStyle>
      <a:defPPr>
        <a:defRPr lang="en-US"/>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emf"/><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emf"/><Relationship Id="rId10" Type="http://schemas.openxmlformats.org/officeDocument/2006/relationships/image" Target="../media/image13.emf"/><Relationship Id="rId4" Type="http://schemas.openxmlformats.org/officeDocument/2006/relationships/image" Target="../media/image7.emf"/><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emf"/><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9.png"/><Relationship Id="rId7" Type="http://schemas.microsoft.com/office/2007/relationships/hdphoto" Target="../media/hdphoto1.wdp"/><Relationship Id="rId12" Type="http://schemas.openxmlformats.org/officeDocument/2006/relationships/image" Target="../media/image27.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6.png"/><Relationship Id="rId5" Type="http://schemas.openxmlformats.org/officeDocument/2006/relationships/image" Target="../media/image21.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20.png"/><Relationship Id="rId9" Type="http://schemas.openxmlformats.org/officeDocument/2006/relationships/image" Target="../media/image24.png"/><Relationship Id="rId14"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8.png"/><Relationship Id="rId5" Type="http://schemas.openxmlformats.org/officeDocument/2006/relationships/image" Target="../media/image33.png"/><Relationship Id="rId10" Type="http://schemas.openxmlformats.org/officeDocument/2006/relationships/image" Target="../media/image29.png"/><Relationship Id="rId4" Type="http://schemas.microsoft.com/office/2007/relationships/hdphoto" Target="../media/hdphoto2.wdp"/><Relationship Id="rId9" Type="http://schemas.openxmlformats.org/officeDocument/2006/relationships/image" Target="../media/image37.png"/></Relationships>
</file>

<file path=ppt/slides/_rels/slide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2.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59.jpeg"/><Relationship Id="rId3" Type="http://schemas.openxmlformats.org/officeDocument/2006/relationships/image" Target="../media/image18.png"/><Relationship Id="rId7" Type="http://schemas.openxmlformats.org/officeDocument/2006/relationships/image" Target="../media/image54.png"/><Relationship Id="rId12" Type="http://schemas.openxmlformats.org/officeDocument/2006/relationships/image" Target="../media/image5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7.png"/><Relationship Id="rId5" Type="http://schemas.openxmlformats.org/officeDocument/2006/relationships/image" Target="../media/image52.png"/><Relationship Id="rId10" Type="http://schemas.openxmlformats.org/officeDocument/2006/relationships/image" Target="../media/image56.png"/><Relationship Id="rId4" Type="http://schemas.openxmlformats.org/officeDocument/2006/relationships/image" Target="../media/image20.png"/><Relationship Id="rId9" Type="http://schemas.microsoft.com/office/2007/relationships/hdphoto" Target="../media/hdphoto3.wdp"/></Relationships>
</file>

<file path=ppt/slides/_rels/slide13.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65.png"/><Relationship Id="rId3" Type="http://schemas.openxmlformats.org/officeDocument/2006/relationships/image" Target="../media/image20.png"/><Relationship Id="rId7" Type="http://schemas.openxmlformats.org/officeDocument/2006/relationships/image" Target="../media/image60.png"/><Relationship Id="rId12" Type="http://schemas.openxmlformats.org/officeDocument/2006/relationships/image" Target="../media/image64.jpe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63.jpeg"/><Relationship Id="rId5" Type="http://schemas.openxmlformats.org/officeDocument/2006/relationships/image" Target="../media/image53.png"/><Relationship Id="rId10" Type="http://schemas.openxmlformats.org/officeDocument/2006/relationships/image" Target="../media/image62.jpeg"/><Relationship Id="rId4" Type="http://schemas.openxmlformats.org/officeDocument/2006/relationships/image" Target="../media/image52.png"/><Relationship Id="rId9" Type="http://schemas.openxmlformats.org/officeDocument/2006/relationships/image" Target="../media/image61.png"/></Relationships>
</file>

<file path=ppt/slides/_rels/slide14.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71.png"/><Relationship Id="rId3" Type="http://schemas.openxmlformats.org/officeDocument/2006/relationships/image" Target="../media/image20.png"/><Relationship Id="rId7" Type="http://schemas.openxmlformats.org/officeDocument/2006/relationships/image" Target="../media/image66.png"/><Relationship Id="rId12" Type="http://schemas.openxmlformats.org/officeDocument/2006/relationships/image" Target="../media/image70.jpe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69.jpeg"/><Relationship Id="rId5" Type="http://schemas.openxmlformats.org/officeDocument/2006/relationships/image" Target="../media/image53.png"/><Relationship Id="rId10" Type="http://schemas.openxmlformats.org/officeDocument/2006/relationships/image" Target="../media/image68.jpeg"/><Relationship Id="rId4" Type="http://schemas.openxmlformats.org/officeDocument/2006/relationships/image" Target="../media/image52.png"/><Relationship Id="rId9" Type="http://schemas.openxmlformats.org/officeDocument/2006/relationships/image" Target="../media/image67.jpeg"/></Relationships>
</file>

<file path=ppt/slides/_rels/slide1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emf"/><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s/_rels/slide2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3.xml"/><Relationship Id="rId4" Type="http://schemas.openxmlformats.org/officeDocument/2006/relationships/image" Target="../media/image8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3.xml"/><Relationship Id="rId5" Type="http://schemas.openxmlformats.org/officeDocument/2006/relationships/image" Target="../media/image87.png"/><Relationship Id="rId4" Type="http://schemas.openxmlformats.org/officeDocument/2006/relationships/image" Target="../media/image86.pn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88.emf"/></Relationships>
</file>

<file path=ppt/slides/_rels/slide2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3.xml"/><Relationship Id="rId4" Type="http://schemas.openxmlformats.org/officeDocument/2006/relationships/image" Target="../media/image91.jpeg"/></Relationships>
</file>

<file path=ppt/slides/_rels/slide2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3.xml"/><Relationship Id="rId4" Type="http://schemas.openxmlformats.org/officeDocument/2006/relationships/image" Target="../media/image94.png"/></Relationships>
</file>

<file path=ppt/slides/_rels/slide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3.xml"/><Relationship Id="rId4" Type="http://schemas.openxmlformats.org/officeDocument/2006/relationships/image" Target="../media/image97.png"/></Relationships>
</file>

<file path=ppt/slides/_rels/slide3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00.png"/><Relationship Id="rId4" Type="http://schemas.openxmlformats.org/officeDocument/2006/relationships/image" Target="../media/image99.png"/></Relationships>
</file>

<file path=ppt/slides/_rels/slide3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7.emf"/><Relationship Id="rId1" Type="http://schemas.openxmlformats.org/officeDocument/2006/relationships/slideLayout" Target="../slideLayouts/slideLayout3.xml"/><Relationship Id="rId5" Type="http://schemas.openxmlformats.org/officeDocument/2006/relationships/image" Target="../media/image103.png"/><Relationship Id="rId4" Type="http://schemas.openxmlformats.org/officeDocument/2006/relationships/image" Target="../media/image102.png"/></Relationships>
</file>

<file path=ppt/slides/_rels/slide3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3.xml"/><Relationship Id="rId4" Type="http://schemas.openxmlformats.org/officeDocument/2006/relationships/image" Target="../media/image106.png"/></Relationships>
</file>

<file path=ppt/slides/_rels/slide3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3.xml"/><Relationship Id="rId4" Type="http://schemas.microsoft.com/office/2007/relationships/hdphoto" Target="../media/hdphoto6.wdp"/></Relationships>
</file>

<file path=ppt/slides/_rels/slide3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9.png"/><Relationship Id="rId1" Type="http://schemas.openxmlformats.org/officeDocument/2006/relationships/slideLayout" Target="../slideLayouts/slideLayout3.xml"/><Relationship Id="rId4" Type="http://schemas.microsoft.com/office/2007/relationships/hdphoto" Target="../media/hdphoto7.wdp"/></Relationships>
</file>

<file path=ppt/slides/_rels/slide37.xml.rels><?xml version="1.0" encoding="UTF-8" standalone="yes"?>
<Relationships xmlns="http://schemas.openxmlformats.org/package/2006/relationships"><Relationship Id="rId3" Type="http://schemas.openxmlformats.org/officeDocument/2006/relationships/image" Target="../media/image111.png"/><Relationship Id="rId7" Type="http://schemas.microsoft.com/office/2007/relationships/hdphoto" Target="../media/hdphoto8.wdp"/><Relationship Id="rId2" Type="http://schemas.openxmlformats.org/officeDocument/2006/relationships/image" Target="../media/image110.png"/><Relationship Id="rId1" Type="http://schemas.openxmlformats.org/officeDocument/2006/relationships/slideLayout" Target="../slideLayouts/slideLayout3.xml"/><Relationship Id="rId6" Type="http://schemas.openxmlformats.org/officeDocument/2006/relationships/image" Target="../media/image108.png"/><Relationship Id="rId5" Type="http://schemas.openxmlformats.org/officeDocument/2006/relationships/image" Target="../media/image113.png"/><Relationship Id="rId4" Type="http://schemas.openxmlformats.org/officeDocument/2006/relationships/image" Target="../media/image112.png"/></Relationships>
</file>

<file path=ppt/slides/_rels/slide3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14.png"/><Relationship Id="rId1" Type="http://schemas.openxmlformats.org/officeDocument/2006/relationships/slideLayout" Target="../slideLayouts/slideLayout3.xml"/><Relationship Id="rId4" Type="http://schemas.microsoft.com/office/2007/relationships/hdphoto" Target="../media/hdphoto9.wdp"/></Relationships>
</file>

<file path=ppt/slides/_rels/slide3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3.xml"/><Relationship Id="rId4" Type="http://schemas.openxmlformats.org/officeDocument/2006/relationships/image" Target="../media/image117.png"/></Relationships>
</file>

<file path=ppt/slides/_rels/slide4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8" Type="http://schemas.openxmlformats.org/officeDocument/2006/relationships/image" Target="../media/image125.jpeg"/><Relationship Id="rId3" Type="http://schemas.openxmlformats.org/officeDocument/2006/relationships/image" Target="../media/image120.png"/><Relationship Id="rId7" Type="http://schemas.openxmlformats.org/officeDocument/2006/relationships/image" Target="../media/image124.png"/><Relationship Id="rId12" Type="http://schemas.openxmlformats.org/officeDocument/2006/relationships/image" Target="../media/image129.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23.png"/><Relationship Id="rId11" Type="http://schemas.openxmlformats.org/officeDocument/2006/relationships/image" Target="../media/image128.png"/><Relationship Id="rId5" Type="http://schemas.openxmlformats.org/officeDocument/2006/relationships/image" Target="../media/image122.png"/><Relationship Id="rId10" Type="http://schemas.openxmlformats.org/officeDocument/2006/relationships/image" Target="../media/image127.png"/><Relationship Id="rId4" Type="http://schemas.openxmlformats.org/officeDocument/2006/relationships/image" Target="../media/image121.png"/><Relationship Id="rId9" Type="http://schemas.openxmlformats.org/officeDocument/2006/relationships/image" Target="../media/image126.png"/></Relationships>
</file>

<file path=ppt/slides/_rels/slide43.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131.png"/><Relationship Id="rId7" Type="http://schemas.openxmlformats.org/officeDocument/2006/relationships/image" Target="../media/image133.png"/><Relationship Id="rId2" Type="http://schemas.openxmlformats.org/officeDocument/2006/relationships/image" Target="../media/image130.png"/><Relationship Id="rId1" Type="http://schemas.openxmlformats.org/officeDocument/2006/relationships/slideLayout" Target="../slideLayouts/slideLayout4.xml"/><Relationship Id="rId6" Type="http://schemas.openxmlformats.org/officeDocument/2006/relationships/image" Target="../media/image132.png"/><Relationship Id="rId11" Type="http://schemas.microsoft.com/office/2007/relationships/hdphoto" Target="../media/hdphoto10.wdp"/><Relationship Id="rId5" Type="http://schemas.openxmlformats.org/officeDocument/2006/relationships/image" Target="../media/image72.png"/><Relationship Id="rId10" Type="http://schemas.openxmlformats.org/officeDocument/2006/relationships/image" Target="../media/image135.png"/><Relationship Id="rId4" Type="http://schemas.openxmlformats.org/officeDocument/2006/relationships/image" Target="../media/image6.emf"/><Relationship Id="rId9" Type="http://schemas.openxmlformats.org/officeDocument/2006/relationships/image" Target="../media/image134.png"/></Relationships>
</file>

<file path=ppt/slides/_rels/slide4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36.png"/><Relationship Id="rId1" Type="http://schemas.openxmlformats.org/officeDocument/2006/relationships/slideLayout" Target="../slideLayouts/slideLayout4.xml"/><Relationship Id="rId4" Type="http://schemas.openxmlformats.org/officeDocument/2006/relationships/image" Target="../media/image137.png"/></Relationships>
</file>

<file path=ppt/slides/_rels/slide45.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1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718921FF-6953-DF42-A9BE-5FF93AFAF6C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589081"/>
            <a:ext cx="9925457" cy="5756160"/>
          </a:xfrm>
          <a:prstGeom prst="rect">
            <a:avLst/>
          </a:prstGeom>
        </p:spPr>
      </p:pic>
      <p:sp>
        <p:nvSpPr>
          <p:cNvPr id="2" name="タイトル 1"/>
          <p:cNvSpPr>
            <a:spLocks noGrp="1"/>
          </p:cNvSpPr>
          <p:nvPr>
            <p:ph type="ctrTitle" idx="4294967295"/>
          </p:nvPr>
        </p:nvSpPr>
        <p:spPr>
          <a:xfrm>
            <a:off x="444237" y="1252961"/>
            <a:ext cx="7429500" cy="958850"/>
          </a:xfrm>
          <a:prstGeom prst="rect">
            <a:avLst/>
          </a:prstGeom>
        </p:spPr>
        <p:txBody>
          <a:bodyPr anchor="ctr">
            <a:noAutofit/>
          </a:bodyPr>
          <a:lstStyle/>
          <a:p>
            <a:pPr algn="l">
              <a:lnSpc>
                <a:spcPct val="100000"/>
              </a:lnSpc>
            </a:pPr>
            <a:r>
              <a:rPr lang="ja-JP" altLang="en-US" sz="2800">
                <a:latin typeface="Hiragino Kaku Gothic Pro W3" panose="020B0300000000000000" pitchFamily="34" charset="-128"/>
                <a:ea typeface="Hiragino Kaku Gothic Pro W3" panose="020B0300000000000000" pitchFamily="34" charset="-128"/>
              </a:rPr>
              <a:t>スマホアプリを活用した学生サービス</a:t>
            </a:r>
            <a:br>
              <a:rPr lang="en-US" altLang="ja-JP" sz="2800">
                <a:latin typeface="Hiragino Kaku Gothic Pro W3" panose="020B0300000000000000" pitchFamily="34" charset="-128"/>
                <a:ea typeface="Hiragino Kaku Gothic Pro W3" panose="020B0300000000000000" pitchFamily="34" charset="-128"/>
              </a:rPr>
            </a:br>
            <a:r>
              <a:rPr lang="ja-JP" altLang="en-US" sz="2800">
                <a:latin typeface="Hiragino Kaku Gothic Pro W3" panose="020B0300000000000000" pitchFamily="34" charset="-128"/>
                <a:ea typeface="Hiragino Kaku Gothic Pro W3" panose="020B0300000000000000" pitchFamily="34" charset="-128"/>
              </a:rPr>
              <a:t>ソリューションのご紹介</a:t>
            </a:r>
            <a:endParaRPr lang="ja-JP" altLang="en-US" sz="1200">
              <a:latin typeface="Hiragino Kaku Gothic Pro W3" panose="020B0300000000000000" pitchFamily="34" charset="-128"/>
              <a:ea typeface="Hiragino Kaku Gothic Pro W3" panose="020B0300000000000000" pitchFamily="34" charset="-128"/>
            </a:endParaRPr>
          </a:p>
        </p:txBody>
      </p:sp>
      <p:sp>
        <p:nvSpPr>
          <p:cNvPr id="14" name="サブタイトル 2"/>
          <p:cNvSpPr txBox="1">
            <a:spLocks/>
          </p:cNvSpPr>
          <p:nvPr/>
        </p:nvSpPr>
        <p:spPr>
          <a:xfrm>
            <a:off x="444237" y="730016"/>
            <a:ext cx="7429500" cy="397832"/>
          </a:xfrm>
          <a:prstGeom prst="rect">
            <a:avLst/>
          </a:prstGeom>
        </p:spPr>
        <p:txBody>
          <a:bodyPr anchor="ctr">
            <a:normAutofit/>
          </a:bodyPr>
          <a:lstStyle>
            <a:lvl1pPr marL="0" indent="0" algn="ctr" defTabSz="742950" rtl="0" eaLnBrk="1" latinLnBrk="0" hangingPunct="1">
              <a:lnSpc>
                <a:spcPct val="90000"/>
              </a:lnSpc>
              <a:spcBef>
                <a:spcPts val="813"/>
              </a:spcBef>
              <a:buFont typeface="Wingdings 2" pitchFamily="18" charset="2"/>
              <a:buNone/>
              <a:defRPr kumimoji="1" sz="1950" kern="1200">
                <a:solidFill>
                  <a:schemeClr val="tx1">
                    <a:lumMod val="75000"/>
                    <a:lumOff val="25000"/>
                  </a:schemeClr>
                </a:solidFill>
                <a:latin typeface="+mn-lt"/>
                <a:ea typeface="+mn-ea"/>
                <a:cs typeface="+mn-cs"/>
              </a:defRPr>
            </a:lvl1pPr>
            <a:lvl2pPr marL="371475" indent="0" algn="ctr" defTabSz="742950" rtl="0" eaLnBrk="1" latinLnBrk="0" hangingPunct="1">
              <a:lnSpc>
                <a:spcPct val="90000"/>
              </a:lnSpc>
              <a:spcBef>
                <a:spcPts val="406"/>
              </a:spcBef>
              <a:buFont typeface="Wingdings 2" pitchFamily="18" charset="2"/>
              <a:buNone/>
              <a:defRPr kumimoji="1" sz="2275" kern="1200">
                <a:solidFill>
                  <a:schemeClr val="tx1"/>
                </a:solidFill>
                <a:latin typeface="+mn-lt"/>
                <a:ea typeface="+mn-ea"/>
                <a:cs typeface="+mn-cs"/>
              </a:defRPr>
            </a:lvl2pPr>
            <a:lvl3pPr marL="742950" indent="0" algn="ctr" defTabSz="742950" rtl="0" eaLnBrk="1" latinLnBrk="0" hangingPunct="1">
              <a:lnSpc>
                <a:spcPct val="90000"/>
              </a:lnSpc>
              <a:spcBef>
                <a:spcPts val="406"/>
              </a:spcBef>
              <a:buFont typeface="Wingdings 2" pitchFamily="18" charset="2"/>
              <a:buNone/>
              <a:defRPr kumimoji="1" sz="1950" kern="1200">
                <a:solidFill>
                  <a:schemeClr val="tx1"/>
                </a:solidFill>
                <a:latin typeface="+mn-lt"/>
                <a:ea typeface="+mn-ea"/>
                <a:cs typeface="+mn-cs"/>
              </a:defRPr>
            </a:lvl3pPr>
            <a:lvl4pPr marL="1114425" indent="0" algn="ctr" defTabSz="742950" rtl="0" eaLnBrk="1" latinLnBrk="0" hangingPunct="1">
              <a:lnSpc>
                <a:spcPct val="90000"/>
              </a:lnSpc>
              <a:spcBef>
                <a:spcPts val="406"/>
              </a:spcBef>
              <a:buFont typeface="Wingdings 2" pitchFamily="18" charset="2"/>
              <a:buNone/>
              <a:defRPr kumimoji="1" sz="1625" kern="1200">
                <a:solidFill>
                  <a:schemeClr val="tx1"/>
                </a:solidFill>
                <a:latin typeface="+mn-lt"/>
                <a:ea typeface="+mn-ea"/>
                <a:cs typeface="+mn-cs"/>
              </a:defRPr>
            </a:lvl4pPr>
            <a:lvl5pPr marL="1485900" indent="0" algn="ctr" defTabSz="742950" rtl="0" eaLnBrk="1" latinLnBrk="0" hangingPunct="1">
              <a:lnSpc>
                <a:spcPct val="90000"/>
              </a:lnSpc>
              <a:spcBef>
                <a:spcPts val="406"/>
              </a:spcBef>
              <a:buFont typeface="Wingdings 2" pitchFamily="18" charset="2"/>
              <a:buNone/>
              <a:defRPr kumimoji="1" sz="1625" kern="1200">
                <a:solidFill>
                  <a:schemeClr val="tx1"/>
                </a:solidFill>
                <a:latin typeface="+mn-lt"/>
                <a:ea typeface="+mn-ea"/>
                <a:cs typeface="+mn-cs"/>
              </a:defRPr>
            </a:lvl5pPr>
            <a:lvl6pPr marL="1857375" indent="0" algn="ctr" defTabSz="742950" rtl="0" eaLnBrk="1" latinLnBrk="0" hangingPunct="1">
              <a:spcBef>
                <a:spcPct val="20000"/>
              </a:spcBef>
              <a:buFont typeface="Wingdings 2" pitchFamily="18" charset="2"/>
              <a:buNone/>
              <a:defRPr kumimoji="1" sz="1625" kern="1200">
                <a:solidFill>
                  <a:schemeClr val="tx1"/>
                </a:solidFill>
                <a:latin typeface="+mn-lt"/>
                <a:ea typeface="+mn-ea"/>
                <a:cs typeface="+mn-cs"/>
              </a:defRPr>
            </a:lvl6pPr>
            <a:lvl7pPr marL="2228850" indent="0" algn="ctr" defTabSz="742950" rtl="0" eaLnBrk="1" latinLnBrk="0" hangingPunct="1">
              <a:spcBef>
                <a:spcPct val="20000"/>
              </a:spcBef>
              <a:buFont typeface="Wingdings 2" pitchFamily="18" charset="2"/>
              <a:buNone/>
              <a:defRPr kumimoji="1" sz="1625" kern="1200">
                <a:solidFill>
                  <a:schemeClr val="tx1"/>
                </a:solidFill>
                <a:latin typeface="+mn-lt"/>
                <a:ea typeface="+mn-ea"/>
                <a:cs typeface="+mn-cs"/>
              </a:defRPr>
            </a:lvl7pPr>
            <a:lvl8pPr marL="2600325" indent="0" algn="ctr" defTabSz="742950" rtl="0" eaLnBrk="1" latinLnBrk="0" hangingPunct="1">
              <a:spcBef>
                <a:spcPct val="20000"/>
              </a:spcBef>
              <a:buFont typeface="Wingdings 2" pitchFamily="18" charset="2"/>
              <a:buNone/>
              <a:defRPr kumimoji="1" sz="1625" kern="1200">
                <a:solidFill>
                  <a:schemeClr val="tx1"/>
                </a:solidFill>
                <a:latin typeface="+mn-lt"/>
                <a:ea typeface="+mn-ea"/>
                <a:cs typeface="+mn-cs"/>
              </a:defRPr>
            </a:lvl8pPr>
            <a:lvl9pPr marL="2971800" indent="0" algn="ctr" defTabSz="742950" rtl="0" eaLnBrk="1" latinLnBrk="0" hangingPunct="1">
              <a:spcBef>
                <a:spcPct val="20000"/>
              </a:spcBef>
              <a:buFont typeface="Wingdings 2" pitchFamily="18" charset="2"/>
              <a:buNone/>
              <a:defRPr kumimoji="1" sz="1625" kern="1200">
                <a:solidFill>
                  <a:schemeClr val="tx1"/>
                </a:solidFill>
                <a:latin typeface="+mn-lt"/>
                <a:ea typeface="+mn-ea"/>
                <a:cs typeface="+mn-cs"/>
              </a:defRPr>
            </a:lvl9pPr>
          </a:lstStyle>
          <a:p>
            <a:pPr algn="l"/>
            <a:r>
              <a:rPr lang="ja-JP" altLang="en-US" sz="1600">
                <a:solidFill>
                  <a:schemeClr val="bg1">
                    <a:lumMod val="50000"/>
                  </a:schemeClr>
                </a:solidFill>
                <a:latin typeface="Hiragino Kaku Gothic Pro W3" panose="020B0300000000000000" pitchFamily="34" charset="-128"/>
                <a:ea typeface="Hiragino Kaku Gothic Pro W3" panose="020B0300000000000000" pitchFamily="34" charset="-128"/>
              </a:rPr>
              <a:t>大学生活をスマホで快適に過ごす</a:t>
            </a:r>
          </a:p>
        </p:txBody>
      </p:sp>
      <p:pic>
        <p:nvPicPr>
          <p:cNvPr id="16" name="図 15"/>
          <p:cNvPicPr/>
          <p:nvPr/>
        </p:nvPicPr>
        <p:blipFill>
          <a:blip r:embed="rId4" cstate="print">
            <a:extLst>
              <a:ext uri="{28A0092B-C50C-407E-A947-70E740481C1C}">
                <a14:useLocalDpi xmlns:a14="http://schemas.microsoft.com/office/drawing/2010/main"/>
              </a:ext>
            </a:extLst>
          </a:blip>
          <a:srcRect/>
          <a:stretch>
            <a:fillRect/>
          </a:stretch>
        </p:blipFill>
        <p:spPr bwMode="auto">
          <a:xfrm>
            <a:off x="7096419" y="5809515"/>
            <a:ext cx="646751" cy="626790"/>
          </a:xfrm>
          <a:prstGeom prst="rect">
            <a:avLst/>
          </a:prstGeom>
          <a:noFill/>
          <a:ln>
            <a:noFill/>
          </a:ln>
        </p:spPr>
      </p:pic>
      <p:sp>
        <p:nvSpPr>
          <p:cNvPr id="17" name="テキスト ボックス 2"/>
          <p:cNvSpPr txBox="1">
            <a:spLocks noChangeArrowheads="1"/>
          </p:cNvSpPr>
          <p:nvPr/>
        </p:nvSpPr>
        <p:spPr bwMode="auto">
          <a:xfrm>
            <a:off x="7810996" y="5819045"/>
            <a:ext cx="2173104" cy="605166"/>
          </a:xfrm>
          <a:prstGeom prst="rect">
            <a:avLst/>
          </a:prstGeom>
          <a:noFill/>
          <a:ln>
            <a:noFill/>
          </a:ln>
        </p:spPr>
        <p:txBody>
          <a:bodyPr rot="0" vert="horz" wrap="square" lIns="91440" tIns="45720" rIns="91440" bIns="45720" anchor="t" anchorCtr="0" upright="1">
            <a:spAutoFit/>
          </a:bodyPr>
          <a:lstStyle/>
          <a:p>
            <a:pPr algn="just">
              <a:lnSpc>
                <a:spcPct val="150000"/>
              </a:lnSpc>
              <a:spcAft>
                <a:spcPts val="0"/>
              </a:spcAft>
            </a:pPr>
            <a:r>
              <a:rPr lang="zh-CN" sz="800" b="1" kern="100">
                <a:effectLst/>
                <a:latin typeface="MS PGothic" panose="020B0600070205080204" pitchFamily="34" charset="-128"/>
                <a:ea typeface="MS PGothic" panose="020B0600070205080204" pitchFamily="34" charset="-128"/>
                <a:cs typeface="Times New Roman"/>
              </a:rPr>
              <a:t>株式会社ＳｉｂａＳｅｒｖｉｃｅ</a:t>
            </a:r>
            <a:endParaRPr lang="ja-JP" sz="800" b="1" kern="100">
              <a:effectLst/>
              <a:latin typeface="MS PGothic" panose="020B0600070205080204" pitchFamily="34" charset="-128"/>
              <a:ea typeface="MS PGothic" panose="020B0600070205080204" pitchFamily="34" charset="-128"/>
              <a:cs typeface="Times New Roman"/>
            </a:endParaRPr>
          </a:p>
          <a:p>
            <a:pPr algn="just">
              <a:lnSpc>
                <a:spcPct val="150000"/>
              </a:lnSpc>
              <a:spcAft>
                <a:spcPts val="0"/>
              </a:spcAft>
            </a:pPr>
            <a:r>
              <a:rPr lang="zh-CN" sz="500" kern="100">
                <a:effectLst/>
                <a:latin typeface="MS PGothic" panose="020B0600070205080204" pitchFamily="34" charset="-128"/>
                <a:ea typeface="MS PGothic" panose="020B0600070205080204" pitchFamily="34" charset="-128"/>
                <a:cs typeface="Times New Roman"/>
              </a:rPr>
              <a:t>兵庫県</a:t>
            </a:r>
            <a:r>
              <a:rPr lang="ja-JP" altLang="en-US" sz="500" kern="100">
                <a:latin typeface="MS PGothic" panose="020B0600070205080204" pitchFamily="34" charset="-128"/>
                <a:ea typeface="MS PGothic" panose="020B0600070205080204" pitchFamily="34" charset="-128"/>
                <a:cs typeface="Times New Roman"/>
              </a:rPr>
              <a:t>神戸市中央区浜辺通</a:t>
            </a:r>
            <a:r>
              <a:rPr lang="en-US" altLang="ja-JP" sz="500" kern="100">
                <a:latin typeface="MS PGothic" panose="020B0600070205080204" pitchFamily="34" charset="-128"/>
                <a:ea typeface="MS PGothic" panose="020B0600070205080204" pitchFamily="34" charset="-128"/>
                <a:cs typeface="Times New Roman"/>
              </a:rPr>
              <a:t> 5-1-14</a:t>
            </a:r>
          </a:p>
          <a:p>
            <a:pPr algn="just">
              <a:lnSpc>
                <a:spcPct val="150000"/>
              </a:lnSpc>
              <a:spcAft>
                <a:spcPts val="0"/>
              </a:spcAft>
            </a:pPr>
            <a:r>
              <a:rPr lang="ja-JP" altLang="en-US" sz="500" kern="100">
                <a:latin typeface="MS PGothic" panose="020B0600070205080204" pitchFamily="34" charset="-128"/>
                <a:ea typeface="MS PGothic" panose="020B0600070205080204" pitchFamily="34" charset="-128"/>
                <a:cs typeface="Times New Roman"/>
              </a:rPr>
              <a:t>神戸商工貿易センタービル</a:t>
            </a:r>
            <a:r>
              <a:rPr lang="en-US" altLang="ja-JP" sz="500" kern="100">
                <a:latin typeface="MS PGothic" panose="020B0600070205080204" pitchFamily="34" charset="-128"/>
                <a:ea typeface="MS PGothic" panose="020B0600070205080204" pitchFamily="34" charset="-128"/>
                <a:cs typeface="Times New Roman"/>
              </a:rPr>
              <a:t>6F</a:t>
            </a:r>
            <a:endParaRPr lang="ja-JP" sz="800" kern="100">
              <a:effectLst/>
              <a:latin typeface="MS PGothic" panose="020B0600070205080204" pitchFamily="34" charset="-128"/>
              <a:ea typeface="MS PGothic" panose="020B0600070205080204" pitchFamily="34" charset="-128"/>
              <a:cs typeface="Times New Roman"/>
            </a:endParaRPr>
          </a:p>
          <a:p>
            <a:pPr algn="just">
              <a:lnSpc>
                <a:spcPct val="150000"/>
              </a:lnSpc>
              <a:spcAft>
                <a:spcPts val="0"/>
              </a:spcAft>
            </a:pPr>
            <a:r>
              <a:rPr lang="en-US" sz="500" kern="100">
                <a:effectLst/>
                <a:latin typeface="MS PGothic" panose="020B0600070205080204" pitchFamily="34" charset="-128"/>
                <a:ea typeface="MS PGothic" panose="020B0600070205080204" pitchFamily="34" charset="-128"/>
                <a:cs typeface="Times New Roman"/>
              </a:rPr>
              <a:t>Tel (078)-</a:t>
            </a:r>
            <a:r>
              <a:rPr lang="en-US" sz="500" kern="100">
                <a:latin typeface="MS PGothic" panose="020B0600070205080204" pitchFamily="34" charset="-128"/>
                <a:ea typeface="MS PGothic" panose="020B0600070205080204" pitchFamily="34" charset="-128"/>
                <a:cs typeface="Times New Roman"/>
              </a:rPr>
              <a:t>600-2948</a:t>
            </a:r>
            <a:r>
              <a:rPr lang="en-US" sz="500" kern="100">
                <a:effectLst/>
                <a:latin typeface="MS PGothic" panose="020B0600070205080204" pitchFamily="34" charset="-128"/>
                <a:ea typeface="MS PGothic" panose="020B0600070205080204" pitchFamily="34" charset="-128"/>
                <a:cs typeface="Times New Roman"/>
              </a:rPr>
              <a:t> Fax (078)-600-2947</a:t>
            </a:r>
            <a:endParaRPr lang="ja-JP" sz="800" kern="100">
              <a:effectLst/>
              <a:latin typeface="MS PGothic" panose="020B0600070205080204" pitchFamily="34" charset="-128"/>
              <a:ea typeface="MS PGothic" panose="020B0600070205080204" pitchFamily="34" charset="-128"/>
              <a:cs typeface="Times New Roman"/>
            </a:endParaRPr>
          </a:p>
        </p:txBody>
      </p:sp>
      <p:sp>
        <p:nvSpPr>
          <p:cNvPr id="19" name="テキスト ボックス 2"/>
          <p:cNvSpPr txBox="1">
            <a:spLocks noChangeArrowheads="1"/>
          </p:cNvSpPr>
          <p:nvPr/>
        </p:nvSpPr>
        <p:spPr bwMode="auto">
          <a:xfrm>
            <a:off x="4999345" y="5814511"/>
            <a:ext cx="1703084" cy="432811"/>
          </a:xfrm>
          <a:prstGeom prst="rect">
            <a:avLst/>
          </a:prstGeom>
          <a:noFill/>
          <a:ln>
            <a:noFill/>
          </a:ln>
        </p:spPr>
        <p:txBody>
          <a:bodyPr rot="0" vert="horz" wrap="square" lIns="91440" tIns="45720" rIns="91440" bIns="45720" anchor="t" anchorCtr="0" upright="1">
            <a:spAutoFit/>
          </a:bodyPr>
          <a:lstStyle/>
          <a:p>
            <a:pPr algn="just">
              <a:lnSpc>
                <a:spcPct val="150000"/>
              </a:lnSpc>
              <a:spcAft>
                <a:spcPts val="0"/>
              </a:spcAft>
            </a:pPr>
            <a:r>
              <a:rPr lang="ja-JP" altLang="en-US" sz="800" b="1" kern="100">
                <a:effectLst/>
                <a:latin typeface="+mj-ea"/>
                <a:ea typeface="+mj-ea"/>
                <a:cs typeface="Times New Roman"/>
              </a:rPr>
              <a:t>株式会社内田洋行</a:t>
            </a:r>
            <a:endParaRPr lang="ja-JP" sz="800" b="1" kern="100">
              <a:effectLst/>
              <a:latin typeface="+mj-ea"/>
              <a:ea typeface="+mj-ea"/>
              <a:cs typeface="Times New Roman"/>
            </a:endParaRPr>
          </a:p>
          <a:p>
            <a:pPr algn="just">
              <a:lnSpc>
                <a:spcPct val="150000"/>
              </a:lnSpc>
              <a:spcAft>
                <a:spcPts val="0"/>
              </a:spcAft>
            </a:pPr>
            <a:endParaRPr lang="ja-JP" sz="800" kern="100">
              <a:effectLst/>
              <a:latin typeface="+mj-ea"/>
              <a:ea typeface="+mj-ea"/>
              <a:cs typeface="Times New Roman"/>
            </a:endParaRPr>
          </a:p>
        </p:txBody>
      </p:sp>
      <p:pic>
        <p:nvPicPr>
          <p:cNvPr id="3" name="図 15">
            <a:extLst>
              <a:ext uri="{FF2B5EF4-FFF2-40B4-BE49-F238E27FC236}">
                <a16:creationId xmlns:a16="http://schemas.microsoft.com/office/drawing/2014/main" id="{35D0E33F-D7D6-4AFB-9604-2CC8986453C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784441" y="5868280"/>
            <a:ext cx="1168400" cy="508000"/>
          </a:xfrm>
          <a:prstGeom prst="rect">
            <a:avLst/>
          </a:prstGeom>
        </p:spPr>
      </p:pic>
    </p:spTree>
    <p:extLst>
      <p:ext uri="{BB962C8B-B14F-4D97-AF65-F5344CB8AC3E}">
        <p14:creationId xmlns:p14="http://schemas.microsoft.com/office/powerpoint/2010/main" val="3725936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rallelogram 9">
            <a:extLst>
              <a:ext uri="{FF2B5EF4-FFF2-40B4-BE49-F238E27FC236}">
                <a16:creationId xmlns:a16="http://schemas.microsoft.com/office/drawing/2014/main" id="{ED1CD827-18ED-4E7F-8875-4ED70BCE9098}"/>
              </a:ext>
            </a:extLst>
          </p:cNvPr>
          <p:cNvSpPr/>
          <p:nvPr/>
        </p:nvSpPr>
        <p:spPr>
          <a:xfrm>
            <a:off x="801624" y="5638799"/>
            <a:ext cx="7705725" cy="628891"/>
          </a:xfrm>
          <a:prstGeom prst="parallelogram">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フリーフォーム 16">
            <a:extLst>
              <a:ext uri="{FF2B5EF4-FFF2-40B4-BE49-F238E27FC236}">
                <a16:creationId xmlns:a16="http://schemas.microsoft.com/office/drawing/2014/main" id="{A9654853-BFE7-0846-80C3-EEDC3A1268A9}"/>
              </a:ext>
            </a:extLst>
          </p:cNvPr>
          <p:cNvSpPr/>
          <p:nvPr/>
        </p:nvSpPr>
        <p:spPr>
          <a:xfrm>
            <a:off x="948178" y="1345941"/>
            <a:ext cx="3075542" cy="4165885"/>
          </a:xfrm>
          <a:custGeom>
            <a:avLst/>
            <a:gdLst>
              <a:gd name="connsiteX0" fmla="*/ 0 w 2570164"/>
              <a:gd name="connsiteY0" fmla="*/ 0 h 1028065"/>
              <a:gd name="connsiteX1" fmla="*/ 2056132 w 2570164"/>
              <a:gd name="connsiteY1" fmla="*/ 0 h 1028065"/>
              <a:gd name="connsiteX2" fmla="*/ 2570164 w 2570164"/>
              <a:gd name="connsiteY2" fmla="*/ 514033 h 1028065"/>
              <a:gd name="connsiteX3" fmla="*/ 2056132 w 2570164"/>
              <a:gd name="connsiteY3" fmla="*/ 1028065 h 1028065"/>
              <a:gd name="connsiteX4" fmla="*/ 0 w 2570164"/>
              <a:gd name="connsiteY4" fmla="*/ 1028065 h 1028065"/>
              <a:gd name="connsiteX5" fmla="*/ 514033 w 2570164"/>
              <a:gd name="connsiteY5" fmla="*/ 514033 h 1028065"/>
              <a:gd name="connsiteX6" fmla="*/ 0 w 2570164"/>
              <a:gd name="connsiteY6" fmla="*/ 0 h 1028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0164" h="1028065">
                <a:moveTo>
                  <a:pt x="0" y="0"/>
                </a:moveTo>
                <a:lnTo>
                  <a:pt x="2056132" y="0"/>
                </a:lnTo>
                <a:lnTo>
                  <a:pt x="2570164" y="514033"/>
                </a:lnTo>
                <a:lnTo>
                  <a:pt x="2056132" y="1028065"/>
                </a:lnTo>
                <a:lnTo>
                  <a:pt x="0" y="1028065"/>
                </a:lnTo>
                <a:lnTo>
                  <a:pt x="514033" y="514033"/>
                </a:lnTo>
                <a:lnTo>
                  <a:pt x="0" y="0"/>
                </a:lnTo>
                <a:close/>
              </a:path>
            </a:pathLst>
          </a:custGeom>
          <a:solidFill>
            <a:srgbClr val="05ABB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0043" tIns="288000" rIns="539369" bIns="25337" numCol="1" spcCol="1270" anchor="t" anchorCtr="0">
            <a:noAutofit/>
          </a:bodyPr>
          <a:lstStyle/>
          <a:p>
            <a:pPr marL="0" lvl="0" indent="0" defTabSz="844550">
              <a:lnSpc>
                <a:spcPct val="90000"/>
              </a:lnSpc>
              <a:spcBef>
                <a:spcPct val="0"/>
              </a:spcBef>
              <a:spcAft>
                <a:spcPct val="35000"/>
              </a:spcAft>
              <a:buNone/>
            </a:pPr>
            <a:r>
              <a:rPr lang="en-US" altLang="ja-JP" sz="2400" b="1" kern="1200"/>
              <a:t>Step. 1</a:t>
            </a:r>
          </a:p>
          <a:p>
            <a:pPr marL="0" lvl="0" indent="0" defTabSz="844550">
              <a:spcBef>
                <a:spcPct val="0"/>
              </a:spcBef>
              <a:spcAft>
                <a:spcPct val="35000"/>
              </a:spcAft>
              <a:buNone/>
            </a:pPr>
            <a:r>
              <a:rPr lang="ja-JP" altLang="en-US" sz="1600" kern="1200"/>
              <a:t>今ある資産の</a:t>
            </a:r>
            <a:endParaRPr lang="en-US" altLang="ja-JP" sz="1600" kern="1200"/>
          </a:p>
          <a:p>
            <a:pPr marL="0" lvl="0" indent="0" defTabSz="844550">
              <a:spcBef>
                <a:spcPct val="0"/>
              </a:spcBef>
              <a:spcAft>
                <a:spcPct val="35000"/>
              </a:spcAft>
              <a:buNone/>
            </a:pPr>
            <a:r>
              <a:rPr lang="ja-JP" altLang="en-US" sz="1600" kern="1200"/>
              <a:t>貸出予約と管理</a:t>
            </a:r>
          </a:p>
        </p:txBody>
      </p:sp>
      <p:sp>
        <p:nvSpPr>
          <p:cNvPr id="18" name="フリーフォーム 17">
            <a:extLst>
              <a:ext uri="{FF2B5EF4-FFF2-40B4-BE49-F238E27FC236}">
                <a16:creationId xmlns:a16="http://schemas.microsoft.com/office/drawing/2014/main" id="{A193B71B-4E7F-364C-B901-A337133BBE95}"/>
              </a:ext>
            </a:extLst>
          </p:cNvPr>
          <p:cNvSpPr/>
          <p:nvPr/>
        </p:nvSpPr>
        <p:spPr>
          <a:xfrm>
            <a:off x="3524084" y="1345942"/>
            <a:ext cx="3075542" cy="4165883"/>
          </a:xfrm>
          <a:custGeom>
            <a:avLst/>
            <a:gdLst>
              <a:gd name="connsiteX0" fmla="*/ 0 w 2570164"/>
              <a:gd name="connsiteY0" fmla="*/ 0 h 1028065"/>
              <a:gd name="connsiteX1" fmla="*/ 2056132 w 2570164"/>
              <a:gd name="connsiteY1" fmla="*/ 0 h 1028065"/>
              <a:gd name="connsiteX2" fmla="*/ 2570164 w 2570164"/>
              <a:gd name="connsiteY2" fmla="*/ 514033 h 1028065"/>
              <a:gd name="connsiteX3" fmla="*/ 2056132 w 2570164"/>
              <a:gd name="connsiteY3" fmla="*/ 1028065 h 1028065"/>
              <a:gd name="connsiteX4" fmla="*/ 0 w 2570164"/>
              <a:gd name="connsiteY4" fmla="*/ 1028065 h 1028065"/>
              <a:gd name="connsiteX5" fmla="*/ 514033 w 2570164"/>
              <a:gd name="connsiteY5" fmla="*/ 514033 h 1028065"/>
              <a:gd name="connsiteX6" fmla="*/ 0 w 2570164"/>
              <a:gd name="connsiteY6" fmla="*/ 0 h 1028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0164" h="1028065">
                <a:moveTo>
                  <a:pt x="0" y="0"/>
                </a:moveTo>
                <a:lnTo>
                  <a:pt x="2056132" y="0"/>
                </a:lnTo>
                <a:lnTo>
                  <a:pt x="2570164" y="514033"/>
                </a:lnTo>
                <a:lnTo>
                  <a:pt x="2056132" y="1028065"/>
                </a:lnTo>
                <a:lnTo>
                  <a:pt x="0" y="1028065"/>
                </a:lnTo>
                <a:lnTo>
                  <a:pt x="514033" y="514033"/>
                </a:lnTo>
                <a:lnTo>
                  <a:pt x="0" y="0"/>
                </a:lnTo>
                <a:close/>
              </a:path>
            </a:pathLst>
          </a:custGeom>
          <a:solidFill>
            <a:srgbClr val="F2AD1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0043" tIns="288000" rIns="539369" bIns="25337" numCol="1" spcCol="1270" anchor="t" anchorCtr="0">
            <a:noAutofit/>
          </a:bodyPr>
          <a:lstStyle/>
          <a:p>
            <a:pPr defTabSz="844550">
              <a:lnSpc>
                <a:spcPct val="90000"/>
              </a:lnSpc>
              <a:spcBef>
                <a:spcPct val="0"/>
              </a:spcBef>
              <a:spcAft>
                <a:spcPct val="35000"/>
              </a:spcAft>
            </a:pPr>
            <a:r>
              <a:rPr lang="en-US" altLang="ja-JP" sz="2400" b="1"/>
              <a:t>Step. 2</a:t>
            </a:r>
            <a:endParaRPr lang="en-US" altLang="ja-JP" sz="2400" b="1" kern="1200"/>
          </a:p>
          <a:p>
            <a:pPr marL="0" lvl="0" indent="0" defTabSz="844550">
              <a:lnSpc>
                <a:spcPct val="90000"/>
              </a:lnSpc>
              <a:spcBef>
                <a:spcPct val="0"/>
              </a:spcBef>
              <a:spcAft>
                <a:spcPct val="35000"/>
              </a:spcAft>
              <a:buNone/>
            </a:pPr>
            <a:r>
              <a:rPr lang="ja-JP" altLang="en-US" sz="1600" kern="1200"/>
              <a:t>現ポータルの</a:t>
            </a:r>
            <a:endParaRPr lang="en-US" altLang="ja-JP" sz="1600" kern="1200"/>
          </a:p>
          <a:p>
            <a:pPr marL="0" lvl="0" indent="0" defTabSz="844550">
              <a:lnSpc>
                <a:spcPct val="90000"/>
              </a:lnSpc>
              <a:spcBef>
                <a:spcPct val="0"/>
              </a:spcBef>
              <a:spcAft>
                <a:spcPct val="35000"/>
              </a:spcAft>
              <a:buNone/>
            </a:pPr>
            <a:r>
              <a:rPr lang="ja-JP" altLang="en-US" sz="1600" kern="1200"/>
              <a:t>稼働率を上げる</a:t>
            </a:r>
          </a:p>
        </p:txBody>
      </p:sp>
      <p:sp>
        <p:nvSpPr>
          <p:cNvPr id="19" name="フリーフォーム 18">
            <a:extLst>
              <a:ext uri="{FF2B5EF4-FFF2-40B4-BE49-F238E27FC236}">
                <a16:creationId xmlns:a16="http://schemas.microsoft.com/office/drawing/2014/main" id="{A16D84AB-1104-234B-9EFE-5B9D819E5273}"/>
              </a:ext>
            </a:extLst>
          </p:cNvPr>
          <p:cNvSpPr/>
          <p:nvPr/>
        </p:nvSpPr>
        <p:spPr>
          <a:xfrm>
            <a:off x="6099990" y="1345942"/>
            <a:ext cx="3075542" cy="4165883"/>
          </a:xfrm>
          <a:custGeom>
            <a:avLst/>
            <a:gdLst>
              <a:gd name="connsiteX0" fmla="*/ 0 w 2570164"/>
              <a:gd name="connsiteY0" fmla="*/ 0 h 1028065"/>
              <a:gd name="connsiteX1" fmla="*/ 2056132 w 2570164"/>
              <a:gd name="connsiteY1" fmla="*/ 0 h 1028065"/>
              <a:gd name="connsiteX2" fmla="*/ 2570164 w 2570164"/>
              <a:gd name="connsiteY2" fmla="*/ 514033 h 1028065"/>
              <a:gd name="connsiteX3" fmla="*/ 2056132 w 2570164"/>
              <a:gd name="connsiteY3" fmla="*/ 1028065 h 1028065"/>
              <a:gd name="connsiteX4" fmla="*/ 0 w 2570164"/>
              <a:gd name="connsiteY4" fmla="*/ 1028065 h 1028065"/>
              <a:gd name="connsiteX5" fmla="*/ 514033 w 2570164"/>
              <a:gd name="connsiteY5" fmla="*/ 514033 h 1028065"/>
              <a:gd name="connsiteX6" fmla="*/ 0 w 2570164"/>
              <a:gd name="connsiteY6" fmla="*/ 0 h 1028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0164" h="1028065">
                <a:moveTo>
                  <a:pt x="0" y="0"/>
                </a:moveTo>
                <a:lnTo>
                  <a:pt x="2056132" y="0"/>
                </a:lnTo>
                <a:lnTo>
                  <a:pt x="2570164" y="514033"/>
                </a:lnTo>
                <a:lnTo>
                  <a:pt x="2056132" y="1028065"/>
                </a:lnTo>
                <a:lnTo>
                  <a:pt x="0" y="1028065"/>
                </a:lnTo>
                <a:lnTo>
                  <a:pt x="514033" y="514033"/>
                </a:lnTo>
                <a:lnTo>
                  <a:pt x="0" y="0"/>
                </a:lnTo>
                <a:close/>
              </a:path>
            </a:pathLst>
          </a:custGeom>
          <a:solidFill>
            <a:srgbClr val="EC6E6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0043" tIns="288000" rIns="539369" bIns="25337" numCol="1" spcCol="1270" anchor="t" anchorCtr="0">
            <a:noAutofit/>
          </a:bodyPr>
          <a:lstStyle/>
          <a:p>
            <a:pPr defTabSz="844550">
              <a:lnSpc>
                <a:spcPct val="90000"/>
              </a:lnSpc>
              <a:spcBef>
                <a:spcPct val="0"/>
              </a:spcBef>
              <a:spcAft>
                <a:spcPct val="35000"/>
              </a:spcAft>
            </a:pPr>
            <a:r>
              <a:rPr lang="en-US" altLang="ja-JP" sz="2400" b="1"/>
              <a:t>Step. 3</a:t>
            </a:r>
          </a:p>
          <a:p>
            <a:pPr defTabSz="844550">
              <a:lnSpc>
                <a:spcPct val="90000"/>
              </a:lnSpc>
              <a:spcBef>
                <a:spcPct val="0"/>
              </a:spcBef>
              <a:spcAft>
                <a:spcPct val="35000"/>
              </a:spcAft>
            </a:pPr>
            <a:r>
              <a:rPr lang="ja-JP" altLang="en-US" sz="1600" b="1"/>
              <a:t>多機能なポータルで</a:t>
            </a:r>
            <a:endParaRPr lang="en-US" altLang="ja-JP" sz="1600" b="1"/>
          </a:p>
          <a:p>
            <a:pPr defTabSz="844550">
              <a:lnSpc>
                <a:spcPct val="90000"/>
              </a:lnSpc>
              <a:spcBef>
                <a:spcPct val="0"/>
              </a:spcBef>
              <a:spcAft>
                <a:spcPct val="35000"/>
              </a:spcAft>
            </a:pPr>
            <a:r>
              <a:rPr lang="ja-JP" altLang="en-US" sz="1600" b="1"/>
              <a:t>より豊かな学生生活</a:t>
            </a:r>
            <a:endParaRPr lang="en-US" altLang="ja-JP" sz="1600" b="1"/>
          </a:p>
        </p:txBody>
      </p:sp>
      <p:sp>
        <p:nvSpPr>
          <p:cNvPr id="20" name="正方形/長方形 19">
            <a:extLst>
              <a:ext uri="{FF2B5EF4-FFF2-40B4-BE49-F238E27FC236}">
                <a16:creationId xmlns:a16="http://schemas.microsoft.com/office/drawing/2014/main" id="{83D4CEF1-B514-5941-ACC0-C1FFAD840FA6}"/>
              </a:ext>
            </a:extLst>
          </p:cNvPr>
          <p:cNvSpPr/>
          <p:nvPr/>
        </p:nvSpPr>
        <p:spPr>
          <a:xfrm>
            <a:off x="760865" y="3057577"/>
            <a:ext cx="8729210" cy="6698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E0D2A2C1-27E3-3D4C-9812-17EA79E85EF3}"/>
              </a:ext>
            </a:extLst>
          </p:cNvPr>
          <p:cNvSpPr/>
          <p:nvPr/>
        </p:nvSpPr>
        <p:spPr>
          <a:xfrm>
            <a:off x="446322" y="1973062"/>
            <a:ext cx="872921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BA72A979-E854-8E43-AE8E-111BE0E45682}"/>
              </a:ext>
            </a:extLst>
          </p:cNvPr>
          <p:cNvPicPr>
            <a:picLocks noChangeAspect="1"/>
          </p:cNvPicPr>
          <p:nvPr/>
        </p:nvPicPr>
        <p:blipFill>
          <a:blip r:embed="rId3"/>
          <a:stretch>
            <a:fillRect/>
          </a:stretch>
        </p:blipFill>
        <p:spPr>
          <a:xfrm>
            <a:off x="1752499" y="3198816"/>
            <a:ext cx="1942473" cy="417600"/>
          </a:xfrm>
          <a:prstGeom prst="rect">
            <a:avLst/>
          </a:prstGeom>
        </p:spPr>
      </p:pic>
      <p:pic>
        <p:nvPicPr>
          <p:cNvPr id="36" name="図 35">
            <a:extLst>
              <a:ext uri="{FF2B5EF4-FFF2-40B4-BE49-F238E27FC236}">
                <a16:creationId xmlns:a16="http://schemas.microsoft.com/office/drawing/2014/main" id="{E80C4CD6-C7C8-3B41-8DC7-1BCB5D9A2107}"/>
              </a:ext>
            </a:extLst>
          </p:cNvPr>
          <p:cNvPicPr>
            <a:picLocks noChangeAspect="1"/>
          </p:cNvPicPr>
          <p:nvPr/>
        </p:nvPicPr>
        <p:blipFill>
          <a:blip r:embed="rId4"/>
          <a:stretch>
            <a:fillRect/>
          </a:stretch>
        </p:blipFill>
        <p:spPr>
          <a:xfrm>
            <a:off x="4546116" y="3190004"/>
            <a:ext cx="1137809" cy="417600"/>
          </a:xfrm>
          <a:prstGeom prst="rect">
            <a:avLst/>
          </a:prstGeom>
        </p:spPr>
      </p:pic>
      <p:pic>
        <p:nvPicPr>
          <p:cNvPr id="38" name="図 37">
            <a:extLst>
              <a:ext uri="{FF2B5EF4-FFF2-40B4-BE49-F238E27FC236}">
                <a16:creationId xmlns:a16="http://schemas.microsoft.com/office/drawing/2014/main" id="{F02288B3-83BA-2E43-B1CF-612669BEA659}"/>
              </a:ext>
            </a:extLst>
          </p:cNvPr>
          <p:cNvPicPr>
            <a:picLocks noChangeAspect="1"/>
          </p:cNvPicPr>
          <p:nvPr/>
        </p:nvPicPr>
        <p:blipFill>
          <a:blip r:embed="rId4"/>
          <a:stretch>
            <a:fillRect/>
          </a:stretch>
        </p:blipFill>
        <p:spPr>
          <a:xfrm>
            <a:off x="7122022" y="3190004"/>
            <a:ext cx="1137809" cy="417600"/>
          </a:xfrm>
          <a:prstGeom prst="rect">
            <a:avLst/>
          </a:prstGeom>
        </p:spPr>
      </p:pic>
      <p:sp>
        <p:nvSpPr>
          <p:cNvPr id="39" name="タイトル 1">
            <a:extLst>
              <a:ext uri="{FF2B5EF4-FFF2-40B4-BE49-F238E27FC236}">
                <a16:creationId xmlns:a16="http://schemas.microsoft.com/office/drawing/2014/main" id="{389F8C35-84EC-0A41-8ADE-4A7E2BF01292}"/>
              </a:ext>
            </a:extLst>
          </p:cNvPr>
          <p:cNvSpPr txBox="1">
            <a:spLocks/>
          </p:cNvSpPr>
          <p:nvPr/>
        </p:nvSpPr>
        <p:spPr>
          <a:xfrm>
            <a:off x="5524040" y="2862507"/>
            <a:ext cx="716484" cy="251612"/>
          </a:xfrm>
          <a:prstGeom prst="rect">
            <a:avLst/>
          </a:prstGeom>
          <a:solidFill>
            <a:srgbClr val="A57A1A"/>
          </a:solidFill>
        </p:spPr>
        <p:txBody>
          <a:bodyPr anchor="ctr">
            <a:noAutofit/>
          </a:bodyPr>
          <a:lstStyle>
            <a:lvl1pPr algn="ctr" defTabSz="742950" rtl="0" eaLnBrk="1" latinLnBrk="0" hangingPunct="1">
              <a:lnSpc>
                <a:spcPct val="90000"/>
              </a:lnSpc>
              <a:spcBef>
                <a:spcPct val="0"/>
              </a:spcBef>
              <a:buNone/>
              <a:defRPr kumimoji="1" sz="4875" kern="1200">
                <a:solidFill>
                  <a:schemeClr val="tx1"/>
                </a:solidFill>
                <a:latin typeface="+mj-lt"/>
                <a:ea typeface="+mj-ea"/>
                <a:cs typeface="+mj-cs"/>
              </a:defRPr>
            </a:lvl1pPr>
          </a:lstStyle>
          <a:p>
            <a:pPr algn="dist"/>
            <a:r>
              <a:rPr lang="en-US" altLang="ja-JP" sz="1100" b="1">
                <a:solidFill>
                  <a:schemeClr val="bg1"/>
                </a:solidFill>
                <a:latin typeface="小塚ゴシック Pro M"/>
                <a:ea typeface="小塚ゴシック Pro M"/>
              </a:rPr>
              <a:t>for App</a:t>
            </a:r>
            <a:endParaRPr lang="ja-JP" altLang="en-US" sz="1100" b="1">
              <a:solidFill>
                <a:schemeClr val="bg1"/>
              </a:solidFill>
              <a:latin typeface="小塚ゴシック Pro M"/>
              <a:ea typeface="小塚ゴシック Pro M"/>
            </a:endParaRPr>
          </a:p>
        </p:txBody>
      </p:sp>
      <p:sp>
        <p:nvSpPr>
          <p:cNvPr id="40" name="タイトル 1">
            <a:extLst>
              <a:ext uri="{FF2B5EF4-FFF2-40B4-BE49-F238E27FC236}">
                <a16:creationId xmlns:a16="http://schemas.microsoft.com/office/drawing/2014/main" id="{D80749C2-3075-484D-984F-B9BFCF0AC619}"/>
              </a:ext>
            </a:extLst>
          </p:cNvPr>
          <p:cNvSpPr txBox="1">
            <a:spLocks/>
          </p:cNvSpPr>
          <p:nvPr/>
        </p:nvSpPr>
        <p:spPr>
          <a:xfrm>
            <a:off x="8006120" y="2862507"/>
            <a:ext cx="777138" cy="251612"/>
          </a:xfrm>
          <a:prstGeom prst="rect">
            <a:avLst/>
          </a:prstGeom>
          <a:solidFill>
            <a:srgbClr val="AD514D"/>
          </a:solidFill>
        </p:spPr>
        <p:txBody>
          <a:bodyPr anchor="ctr">
            <a:noAutofit/>
          </a:bodyPr>
          <a:lstStyle>
            <a:lvl1pPr algn="ctr" defTabSz="742950" rtl="0" eaLnBrk="1" latinLnBrk="0" hangingPunct="1">
              <a:lnSpc>
                <a:spcPct val="90000"/>
              </a:lnSpc>
              <a:spcBef>
                <a:spcPct val="0"/>
              </a:spcBef>
              <a:buNone/>
              <a:defRPr kumimoji="1" sz="4875" kern="1200">
                <a:solidFill>
                  <a:schemeClr val="tx1"/>
                </a:solidFill>
                <a:latin typeface="+mj-lt"/>
                <a:ea typeface="+mj-ea"/>
                <a:cs typeface="+mj-cs"/>
              </a:defRPr>
            </a:lvl1pPr>
          </a:lstStyle>
          <a:p>
            <a:pPr algn="dist"/>
            <a:r>
              <a:rPr lang="en-US" altLang="ja-JP" sz="1100" b="1">
                <a:solidFill>
                  <a:schemeClr val="bg1"/>
                </a:solidFill>
                <a:latin typeface="小塚ゴシック Pro M" panose="020B0700000000000000" pitchFamily="34" charset="-128"/>
                <a:ea typeface="小塚ゴシック Pro M"/>
              </a:rPr>
              <a:t>for Web</a:t>
            </a:r>
            <a:endParaRPr lang="ja-JP" altLang="en-US" sz="1100" b="1">
              <a:solidFill>
                <a:schemeClr val="bg1"/>
              </a:solidFill>
              <a:latin typeface="小塚ゴシック Pro M" panose="020B0700000000000000" pitchFamily="34" charset="-128"/>
              <a:ea typeface="小塚ゴシック Pro M" panose="020B0700000000000000" pitchFamily="34" charset="-128"/>
            </a:endParaRPr>
          </a:p>
        </p:txBody>
      </p:sp>
      <p:pic>
        <p:nvPicPr>
          <p:cNvPr id="42" name="図 41">
            <a:extLst>
              <a:ext uri="{FF2B5EF4-FFF2-40B4-BE49-F238E27FC236}">
                <a16:creationId xmlns:a16="http://schemas.microsoft.com/office/drawing/2014/main" id="{33A32320-8FF1-EE4C-829E-80B00F324664}"/>
              </a:ext>
            </a:extLst>
          </p:cNvPr>
          <p:cNvPicPr>
            <a:picLocks noChangeAspect="1"/>
          </p:cNvPicPr>
          <p:nvPr/>
        </p:nvPicPr>
        <p:blipFill>
          <a:blip r:embed="rId5"/>
          <a:stretch>
            <a:fillRect/>
          </a:stretch>
        </p:blipFill>
        <p:spPr>
          <a:xfrm>
            <a:off x="1737555" y="4246430"/>
            <a:ext cx="1359042" cy="1114839"/>
          </a:xfrm>
          <a:prstGeom prst="rect">
            <a:avLst/>
          </a:prstGeom>
        </p:spPr>
      </p:pic>
      <p:pic>
        <p:nvPicPr>
          <p:cNvPr id="44" name="図 43">
            <a:extLst>
              <a:ext uri="{FF2B5EF4-FFF2-40B4-BE49-F238E27FC236}">
                <a16:creationId xmlns:a16="http://schemas.microsoft.com/office/drawing/2014/main" id="{6C5E357E-A8F0-5F40-86B0-BD2BC17239B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30862" y="4246430"/>
            <a:ext cx="1116225" cy="1090063"/>
          </a:xfrm>
          <a:prstGeom prst="rect">
            <a:avLst/>
          </a:prstGeom>
        </p:spPr>
      </p:pic>
      <p:grpSp>
        <p:nvGrpSpPr>
          <p:cNvPr id="51" name="グループ化 50">
            <a:extLst>
              <a:ext uri="{FF2B5EF4-FFF2-40B4-BE49-F238E27FC236}">
                <a16:creationId xmlns:a16="http://schemas.microsoft.com/office/drawing/2014/main" id="{BFC8540E-32CD-FB4E-8A71-5589B572438F}"/>
              </a:ext>
            </a:extLst>
          </p:cNvPr>
          <p:cNvGrpSpPr/>
          <p:nvPr/>
        </p:nvGrpSpPr>
        <p:grpSpPr>
          <a:xfrm>
            <a:off x="6816048" y="4149523"/>
            <a:ext cx="1459648" cy="1206844"/>
            <a:chOff x="6816048" y="4453705"/>
            <a:chExt cx="1459648" cy="1206844"/>
          </a:xfrm>
        </p:grpSpPr>
        <p:pic>
          <p:nvPicPr>
            <p:cNvPr id="50" name="図 49">
              <a:extLst>
                <a:ext uri="{FF2B5EF4-FFF2-40B4-BE49-F238E27FC236}">
                  <a16:creationId xmlns:a16="http://schemas.microsoft.com/office/drawing/2014/main" id="{A979F3A1-EE2C-5141-95FA-5CD36BE6639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408557" y="4673938"/>
              <a:ext cx="867139" cy="986611"/>
            </a:xfrm>
            <a:prstGeom prst="rect">
              <a:avLst/>
            </a:prstGeom>
          </p:spPr>
        </p:pic>
        <p:pic>
          <p:nvPicPr>
            <p:cNvPr id="52" name="図 51">
              <a:extLst>
                <a:ext uri="{FF2B5EF4-FFF2-40B4-BE49-F238E27FC236}">
                  <a16:creationId xmlns:a16="http://schemas.microsoft.com/office/drawing/2014/main" id="{5B8C517D-7A48-0940-A323-64E75C266D0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528255" y="4453705"/>
              <a:ext cx="640190" cy="385114"/>
            </a:xfrm>
            <a:prstGeom prst="rect">
              <a:avLst/>
            </a:prstGeom>
          </p:spPr>
        </p:pic>
        <p:pic>
          <p:nvPicPr>
            <p:cNvPr id="46" name="図 45">
              <a:extLst>
                <a:ext uri="{FF2B5EF4-FFF2-40B4-BE49-F238E27FC236}">
                  <a16:creationId xmlns:a16="http://schemas.microsoft.com/office/drawing/2014/main" id="{B66B86EE-E51A-1246-B4B1-425083E38D52}"/>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16048" y="4858693"/>
              <a:ext cx="704757" cy="801856"/>
            </a:xfrm>
            <a:prstGeom prst="rect">
              <a:avLst/>
            </a:prstGeom>
          </p:spPr>
        </p:pic>
        <p:pic>
          <p:nvPicPr>
            <p:cNvPr id="48" name="図 47">
              <a:extLst>
                <a:ext uri="{FF2B5EF4-FFF2-40B4-BE49-F238E27FC236}">
                  <a16:creationId xmlns:a16="http://schemas.microsoft.com/office/drawing/2014/main" id="{974D0A7C-A9BB-124C-8208-B5BC4BD31BA8}"/>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833825" y="4659281"/>
              <a:ext cx="640190" cy="385114"/>
            </a:xfrm>
            <a:prstGeom prst="rect">
              <a:avLst/>
            </a:prstGeom>
          </p:spPr>
        </p:pic>
      </p:grpSp>
      <p:sp>
        <p:nvSpPr>
          <p:cNvPr id="22" name="テキスト ボックス 21">
            <a:extLst>
              <a:ext uri="{FF2B5EF4-FFF2-40B4-BE49-F238E27FC236}">
                <a16:creationId xmlns:a16="http://schemas.microsoft.com/office/drawing/2014/main" id="{F4308728-E71B-BE4C-A0FA-C9CF3EBF2C08}"/>
              </a:ext>
            </a:extLst>
          </p:cNvPr>
          <p:cNvSpPr txBox="1"/>
          <p:nvPr/>
        </p:nvSpPr>
        <p:spPr>
          <a:xfrm>
            <a:off x="1899879" y="631825"/>
            <a:ext cx="610624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sz="2400">
                <a:latin typeface="MS PGothic" panose="020B0600070205080204" pitchFamily="34" charset="-128"/>
                <a:ea typeface="MS PGothic" panose="020B0600070205080204" pitchFamily="34" charset="-128"/>
                <a:cs typeface="Calibri"/>
              </a:rPr>
              <a:t>スマホアプリを活用した様々な学生サービス</a:t>
            </a:r>
          </a:p>
        </p:txBody>
      </p:sp>
      <p:pic>
        <p:nvPicPr>
          <p:cNvPr id="9" name="図 3">
            <a:extLst>
              <a:ext uri="{FF2B5EF4-FFF2-40B4-BE49-F238E27FC236}">
                <a16:creationId xmlns:a16="http://schemas.microsoft.com/office/drawing/2014/main" id="{076DD1E4-66BC-4426-B7D2-2849BEFC0A90}"/>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b="15077"/>
          <a:stretch/>
        </p:blipFill>
        <p:spPr>
          <a:xfrm>
            <a:off x="1230831" y="5837032"/>
            <a:ext cx="881918" cy="232423"/>
          </a:xfrm>
          <a:prstGeom prst="rect">
            <a:avLst/>
          </a:prstGeom>
        </p:spPr>
      </p:pic>
    </p:spTree>
    <p:extLst>
      <p:ext uri="{BB962C8B-B14F-4D97-AF65-F5344CB8AC3E}">
        <p14:creationId xmlns:p14="http://schemas.microsoft.com/office/powerpoint/2010/main" val="3191582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9FC8E451-6208-314F-AC30-F1C1F61A1040}"/>
              </a:ext>
            </a:extLst>
          </p:cNvPr>
          <p:cNvPicPr>
            <a:picLocks noChangeAspect="1"/>
          </p:cNvPicPr>
          <p:nvPr/>
        </p:nvPicPr>
        <p:blipFill>
          <a:blip r:embed="rId2"/>
          <a:stretch>
            <a:fillRect/>
          </a:stretch>
        </p:blipFill>
        <p:spPr>
          <a:xfrm>
            <a:off x="784937" y="3122066"/>
            <a:ext cx="2863473" cy="615600"/>
          </a:xfrm>
          <a:prstGeom prst="rect">
            <a:avLst/>
          </a:prstGeom>
        </p:spPr>
      </p:pic>
    </p:spTree>
    <p:extLst>
      <p:ext uri="{BB962C8B-B14F-4D97-AF65-F5344CB8AC3E}">
        <p14:creationId xmlns:p14="http://schemas.microsoft.com/office/powerpoint/2010/main" val="3370612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角丸四角形 22">
            <a:extLst>
              <a:ext uri="{FF2B5EF4-FFF2-40B4-BE49-F238E27FC236}">
                <a16:creationId xmlns:a16="http://schemas.microsoft.com/office/drawing/2014/main" id="{98CB524C-2C60-414A-A217-AE08503DDECB}"/>
              </a:ext>
            </a:extLst>
          </p:cNvPr>
          <p:cNvSpPr/>
          <p:nvPr/>
        </p:nvSpPr>
        <p:spPr>
          <a:xfrm>
            <a:off x="462379" y="4033500"/>
            <a:ext cx="8951493" cy="2311737"/>
          </a:xfrm>
          <a:prstGeom prst="roundRect">
            <a:avLst>
              <a:gd name="adj" fmla="val 2322"/>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角丸四角形 1">
            <a:extLst>
              <a:ext uri="{FF2B5EF4-FFF2-40B4-BE49-F238E27FC236}">
                <a16:creationId xmlns:a16="http://schemas.microsoft.com/office/drawing/2014/main" id="{BB001B5E-2584-E642-8599-56C8D364F00B}"/>
              </a:ext>
            </a:extLst>
          </p:cNvPr>
          <p:cNvSpPr/>
          <p:nvPr/>
        </p:nvSpPr>
        <p:spPr>
          <a:xfrm>
            <a:off x="462379" y="1219364"/>
            <a:ext cx="8951493" cy="2025660"/>
          </a:xfrm>
          <a:prstGeom prst="roundRect">
            <a:avLst>
              <a:gd name="adj" fmla="val 232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E97F83E1-7688-418D-832B-EA4C63C110A1}"/>
              </a:ext>
            </a:extLst>
          </p:cNvPr>
          <p:cNvSpPr/>
          <p:nvPr/>
        </p:nvSpPr>
        <p:spPr>
          <a:xfrm>
            <a:off x="1697393" y="1364723"/>
            <a:ext cx="7716479" cy="1710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Wingdings" pitchFamily="2" charset="2"/>
              <a:buChar char="l"/>
            </a:pPr>
            <a:r>
              <a:rPr lang="ja-JP" altLang="en-US" sz="1500">
                <a:solidFill>
                  <a:schemeClr val="tx1"/>
                </a:solidFill>
                <a:cs typeface="Calibri"/>
              </a:rPr>
              <a:t>紙帳票やメール受付での予約の煩雑さ</a:t>
            </a:r>
            <a:r>
              <a:rPr lang="ja-JP" sz="1500">
                <a:solidFill>
                  <a:schemeClr val="tx1"/>
                </a:solidFill>
                <a:cs typeface="Calibri"/>
              </a:rPr>
              <a:t> </a:t>
            </a:r>
            <a:endParaRPr lang="en-US" altLang="ja-JP" sz="1500">
              <a:solidFill>
                <a:schemeClr val="tx1"/>
              </a:solidFill>
              <a:ea typeface="+mn-lt"/>
              <a:cs typeface="+mn-lt"/>
            </a:endParaRPr>
          </a:p>
          <a:p>
            <a:pPr marL="285750" indent="-285750">
              <a:lnSpc>
                <a:spcPct val="150000"/>
              </a:lnSpc>
              <a:buFont typeface="Wingdings" pitchFamily="2" charset="2"/>
              <a:buChar char="l"/>
            </a:pPr>
            <a:r>
              <a:rPr lang="ja-JP" altLang="en-US" sz="1500">
                <a:solidFill>
                  <a:schemeClr val="tx1"/>
                </a:solidFill>
                <a:cs typeface="Calibri"/>
              </a:rPr>
              <a:t>どの部屋・備品がいつ</a:t>
            </a:r>
            <a:r>
              <a:rPr lang="ja-JP" sz="1500">
                <a:solidFill>
                  <a:schemeClr val="tx1"/>
                </a:solidFill>
                <a:cs typeface="Calibri"/>
              </a:rPr>
              <a:t>貸出</a:t>
            </a:r>
            <a:r>
              <a:rPr lang="ja-JP" altLang="en-US" sz="1500">
                <a:solidFill>
                  <a:schemeClr val="tx1"/>
                </a:solidFill>
                <a:cs typeface="Calibri"/>
              </a:rPr>
              <a:t>利用できる</a:t>
            </a:r>
            <a:r>
              <a:rPr lang="ja-JP" sz="1500">
                <a:solidFill>
                  <a:schemeClr val="tx1"/>
                </a:solidFill>
                <a:cs typeface="Calibri"/>
              </a:rPr>
              <a:t>か</a:t>
            </a:r>
            <a:r>
              <a:rPr lang="ja-JP" altLang="en-US" sz="1500">
                <a:solidFill>
                  <a:schemeClr val="tx1"/>
                </a:solidFill>
                <a:cs typeface="Calibri"/>
              </a:rPr>
              <a:t>わからない</a:t>
            </a:r>
            <a:r>
              <a:rPr lang="ja-JP" sz="1500">
                <a:solidFill>
                  <a:schemeClr val="tx1"/>
                </a:solidFill>
                <a:cs typeface="Calibri"/>
              </a:rPr>
              <a:t> </a:t>
            </a:r>
            <a:endParaRPr lang="ja-JP" sz="1500">
              <a:solidFill>
                <a:schemeClr val="tx1"/>
              </a:solidFill>
              <a:ea typeface="+mn-lt"/>
              <a:cs typeface="+mn-lt"/>
            </a:endParaRPr>
          </a:p>
          <a:p>
            <a:pPr marL="285750" indent="-285750">
              <a:lnSpc>
                <a:spcPct val="150000"/>
              </a:lnSpc>
              <a:buFont typeface="Wingdings" pitchFamily="2" charset="2"/>
              <a:buChar char="l"/>
            </a:pPr>
            <a:r>
              <a:rPr lang="ja-JP" altLang="en-US" sz="1500">
                <a:solidFill>
                  <a:schemeClr val="tx1"/>
                </a:solidFill>
                <a:cs typeface="Calibri"/>
              </a:rPr>
              <a:t>座席の物置占拠など</a:t>
            </a:r>
            <a:r>
              <a:rPr lang="ja-JP" sz="1500">
                <a:solidFill>
                  <a:schemeClr val="tx1"/>
                </a:solidFill>
                <a:cs typeface="Calibri"/>
              </a:rPr>
              <a:t>本当に使いたい学生が</a:t>
            </a:r>
            <a:r>
              <a:rPr lang="ja-JP" altLang="en-US" sz="1500">
                <a:solidFill>
                  <a:schemeClr val="tx1"/>
                </a:solidFill>
                <a:cs typeface="Calibri"/>
              </a:rPr>
              <a:t>利用できない</a:t>
            </a:r>
            <a:endParaRPr lang="ja-JP" sz="1500">
              <a:solidFill>
                <a:schemeClr val="tx1"/>
              </a:solidFill>
              <a:ea typeface="+mn-lt"/>
              <a:cs typeface="+mn-lt"/>
            </a:endParaRPr>
          </a:p>
          <a:p>
            <a:pPr marL="285750" indent="-285750">
              <a:lnSpc>
                <a:spcPct val="150000"/>
              </a:lnSpc>
              <a:buFont typeface="Wingdings" pitchFamily="2" charset="2"/>
              <a:buChar char="l"/>
            </a:pPr>
            <a:r>
              <a:rPr lang="ja-JP" altLang="en-US" sz="1500">
                <a:solidFill>
                  <a:schemeClr val="tx1"/>
                </a:solidFill>
                <a:cs typeface="Calibri"/>
              </a:rPr>
              <a:t>貸出・返却</a:t>
            </a:r>
            <a:r>
              <a:rPr lang="ja-JP" sz="1500">
                <a:solidFill>
                  <a:schemeClr val="tx1"/>
                </a:solidFill>
                <a:cs typeface="Calibri"/>
              </a:rPr>
              <a:t>業務の負荷</a:t>
            </a:r>
            <a:r>
              <a:rPr lang="ja-JP" altLang="en-US" sz="1500">
                <a:solidFill>
                  <a:schemeClr val="tx1"/>
                </a:solidFill>
                <a:cs typeface="Calibri"/>
              </a:rPr>
              <a:t>増</a:t>
            </a:r>
            <a:r>
              <a:rPr lang="ja-JP" sz="1500">
                <a:solidFill>
                  <a:schemeClr val="tx1"/>
                </a:solidFill>
                <a:cs typeface="Calibri"/>
              </a:rPr>
              <a:t> </a:t>
            </a:r>
            <a:endParaRPr lang="en-US" altLang="ja-JP" sz="1500">
              <a:solidFill>
                <a:schemeClr val="tx1"/>
              </a:solidFill>
              <a:cs typeface="Calibri"/>
            </a:endParaRPr>
          </a:p>
          <a:p>
            <a:pPr marL="285750" indent="-285750">
              <a:lnSpc>
                <a:spcPct val="150000"/>
              </a:lnSpc>
              <a:buFont typeface="Wingdings" pitchFamily="2" charset="2"/>
              <a:buChar char="l"/>
            </a:pPr>
            <a:r>
              <a:rPr lang="ja-JP" altLang="en-US" sz="1500">
                <a:solidFill>
                  <a:schemeClr val="tx1"/>
                </a:solidFill>
                <a:cs typeface="Calibri"/>
              </a:rPr>
              <a:t>利用動態の把握ができない</a:t>
            </a:r>
            <a:endParaRPr lang="ja-JP" sz="1500">
              <a:solidFill>
                <a:schemeClr val="tx1"/>
              </a:solidFill>
              <a:ea typeface="ＭＳ Ｐゴシック"/>
              <a:cs typeface="Calibri"/>
            </a:endParaRPr>
          </a:p>
        </p:txBody>
      </p:sp>
      <p:pic>
        <p:nvPicPr>
          <p:cNvPr id="13" name="図 12" descr="食品, 挿絵 が含まれている画像&#10;&#10;非常に高い精度で生成された説明">
            <a:extLst>
              <a:ext uri="{FF2B5EF4-FFF2-40B4-BE49-F238E27FC236}">
                <a16:creationId xmlns:a16="http://schemas.microsoft.com/office/drawing/2014/main" id="{810738EA-5168-4DD1-A2C3-A9D831CA935D}"/>
              </a:ext>
            </a:extLst>
          </p:cNvPr>
          <p:cNvPicPr>
            <a:picLocks noChangeAspect="1"/>
          </p:cNvPicPr>
          <p:nvPr/>
        </p:nvPicPr>
        <p:blipFill>
          <a:blip r:embed="rId2"/>
          <a:stretch>
            <a:fillRect/>
          </a:stretch>
        </p:blipFill>
        <p:spPr>
          <a:xfrm>
            <a:off x="687335" y="604352"/>
            <a:ext cx="1590195" cy="338724"/>
          </a:xfrm>
          <a:prstGeom prst="rect">
            <a:avLst/>
          </a:prstGeom>
        </p:spPr>
      </p:pic>
      <p:pic>
        <p:nvPicPr>
          <p:cNvPr id="17" name="グラフィックス 17" descr="山形の矢印">
            <a:extLst>
              <a:ext uri="{FF2B5EF4-FFF2-40B4-BE49-F238E27FC236}">
                <a16:creationId xmlns:a16="http://schemas.microsoft.com/office/drawing/2014/main" id="{C1B49543-5BFC-4A3C-BB28-A051D6E2CEC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4680516" y="3302116"/>
            <a:ext cx="657600" cy="657358"/>
          </a:xfrm>
          <a:prstGeom prst="rect">
            <a:avLst/>
          </a:prstGeom>
        </p:spPr>
      </p:pic>
      <p:sp>
        <p:nvSpPr>
          <p:cNvPr id="19" name="正方形/長方形 18">
            <a:extLst>
              <a:ext uri="{FF2B5EF4-FFF2-40B4-BE49-F238E27FC236}">
                <a16:creationId xmlns:a16="http://schemas.microsoft.com/office/drawing/2014/main" id="{085C86FD-280A-444C-B17F-DDB072DD976A}"/>
              </a:ext>
            </a:extLst>
          </p:cNvPr>
          <p:cNvSpPr/>
          <p:nvPr/>
        </p:nvSpPr>
        <p:spPr>
          <a:xfrm>
            <a:off x="1753709" y="4178263"/>
            <a:ext cx="5924417" cy="19641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Wingdings" pitchFamily="2" charset="2"/>
              <a:buChar char="l"/>
            </a:pPr>
            <a:r>
              <a:rPr lang="ja-JP" altLang="en-US" sz="1500">
                <a:solidFill>
                  <a:schemeClr val="bg1"/>
                </a:solidFill>
                <a:ea typeface="ＭＳ Ｐゴシック"/>
                <a:cs typeface="Calibri"/>
              </a:rPr>
              <a:t>スマホ予約で移動中に予約完了！</a:t>
            </a:r>
            <a:r>
              <a:rPr lang="ja-JP" sz="1500">
                <a:solidFill>
                  <a:schemeClr val="bg1"/>
                </a:solidFill>
                <a:ea typeface="ＭＳ Ｐゴシック"/>
                <a:cs typeface="Calibri"/>
              </a:rPr>
              <a:t> </a:t>
            </a:r>
            <a:endParaRPr lang="en-US" altLang="ja-JP" sz="1500">
              <a:solidFill>
                <a:schemeClr val="bg1"/>
              </a:solidFill>
              <a:ea typeface="ＭＳ Ｐゴシック"/>
              <a:cs typeface="+mn-lt"/>
            </a:endParaRPr>
          </a:p>
          <a:p>
            <a:pPr marL="285750" indent="-285750">
              <a:lnSpc>
                <a:spcPct val="150000"/>
              </a:lnSpc>
              <a:buFont typeface="Wingdings" pitchFamily="2" charset="2"/>
              <a:buChar char="l"/>
            </a:pPr>
            <a:r>
              <a:rPr lang="ja-JP" sz="1500">
                <a:solidFill>
                  <a:schemeClr val="bg1"/>
                </a:solidFill>
                <a:ea typeface="ＭＳ Ｐゴシック"/>
                <a:cs typeface="Calibri"/>
              </a:rPr>
              <a:t>一覧リストが</a:t>
            </a:r>
            <a:r>
              <a:rPr lang="ja-JP" altLang="en-US" sz="1500">
                <a:solidFill>
                  <a:schemeClr val="bg1"/>
                </a:solidFill>
                <a:ea typeface="ＭＳ Ｐゴシック"/>
                <a:cs typeface="Calibri"/>
              </a:rPr>
              <a:t>見</a:t>
            </a:r>
            <a:r>
              <a:rPr lang="ja-JP" sz="1500">
                <a:solidFill>
                  <a:schemeClr val="bg1"/>
                </a:solidFill>
                <a:ea typeface="ＭＳ Ｐゴシック"/>
                <a:cs typeface="Calibri"/>
              </a:rPr>
              <a:t>やすくて探し物が見つか</a:t>
            </a:r>
            <a:r>
              <a:rPr lang="ja-JP" altLang="en-US" sz="1500">
                <a:solidFill>
                  <a:schemeClr val="bg1"/>
                </a:solidFill>
                <a:ea typeface="ＭＳ Ｐゴシック"/>
                <a:cs typeface="Calibri"/>
              </a:rPr>
              <a:t>り、空き状況も一目瞭然！</a:t>
            </a:r>
            <a:endParaRPr lang="ja-JP" sz="1500">
              <a:solidFill>
                <a:schemeClr val="bg1"/>
              </a:solidFill>
              <a:ea typeface="ＭＳ Ｐゴシック"/>
              <a:cs typeface="+mn-lt"/>
            </a:endParaRPr>
          </a:p>
          <a:p>
            <a:pPr marL="285750" indent="-285750">
              <a:lnSpc>
                <a:spcPct val="150000"/>
              </a:lnSpc>
              <a:buFont typeface="Wingdings" pitchFamily="2" charset="2"/>
              <a:buChar char="l"/>
            </a:pPr>
            <a:r>
              <a:rPr lang="ja-JP" altLang="en-US" sz="1500">
                <a:solidFill>
                  <a:schemeClr val="bg1"/>
                </a:solidFill>
                <a:ea typeface="ＭＳ Ｐゴシック"/>
                <a:cs typeface="Calibri"/>
              </a:rPr>
              <a:t>事前予約で使いたい時に確実に利用できます。</a:t>
            </a:r>
            <a:br>
              <a:rPr lang="en-US" altLang="ja-JP" sz="1500">
                <a:solidFill>
                  <a:schemeClr val="bg1"/>
                </a:solidFill>
                <a:ea typeface="ＭＳ Ｐゴシック"/>
                <a:cs typeface="Calibri"/>
              </a:rPr>
            </a:br>
            <a:r>
              <a:rPr lang="ja-JP" altLang="en-US" sz="1500">
                <a:solidFill>
                  <a:schemeClr val="bg1"/>
                </a:solidFill>
                <a:ea typeface="ＭＳ Ｐゴシック"/>
                <a:cs typeface="Calibri"/>
              </a:rPr>
              <a:t>特定利用者の占拠や事前の席取りがなくなります</a:t>
            </a:r>
            <a:r>
              <a:rPr lang="en-US" altLang="ja-JP" sz="1500">
                <a:solidFill>
                  <a:schemeClr val="bg1"/>
                </a:solidFill>
                <a:ea typeface="ＭＳ Ｐゴシック"/>
                <a:cs typeface="Calibri"/>
              </a:rPr>
              <a:t>！</a:t>
            </a:r>
            <a:r>
              <a:rPr lang="ja-JP" sz="1500">
                <a:solidFill>
                  <a:schemeClr val="bg1"/>
                </a:solidFill>
                <a:ea typeface="ＭＳ Ｐゴシック"/>
                <a:cs typeface="Calibri"/>
              </a:rPr>
              <a:t> </a:t>
            </a:r>
            <a:endParaRPr lang="ja-JP" sz="1500">
              <a:solidFill>
                <a:schemeClr val="bg1"/>
              </a:solidFill>
              <a:ea typeface="ＭＳ Ｐゴシック"/>
              <a:cs typeface="+mn-lt"/>
            </a:endParaRPr>
          </a:p>
          <a:p>
            <a:pPr marL="285750" indent="-285750">
              <a:lnSpc>
                <a:spcPct val="150000"/>
              </a:lnSpc>
              <a:buFont typeface="Wingdings" pitchFamily="2" charset="2"/>
              <a:buChar char="l"/>
            </a:pPr>
            <a:r>
              <a:rPr lang="ja-JP" altLang="en-US" sz="1500">
                <a:solidFill>
                  <a:schemeClr val="bg1"/>
                </a:solidFill>
                <a:ea typeface="ＭＳ Ｐゴシック"/>
                <a:cs typeface="Calibri"/>
              </a:rPr>
              <a:t>貸出券と交換するだけで予約情報はすべて自動管理。</a:t>
            </a:r>
            <a:r>
              <a:rPr lang="ja-JP" sz="1500">
                <a:solidFill>
                  <a:schemeClr val="bg1"/>
                </a:solidFill>
                <a:ea typeface="ＭＳ Ｐゴシック"/>
                <a:cs typeface="Calibri"/>
              </a:rPr>
              <a:t> </a:t>
            </a:r>
            <a:endParaRPr lang="en-US" altLang="ja-JP" sz="1500">
              <a:solidFill>
                <a:schemeClr val="bg1"/>
              </a:solidFill>
              <a:ea typeface="ＭＳ Ｐゴシック"/>
              <a:cs typeface="+mn-lt"/>
            </a:endParaRPr>
          </a:p>
          <a:p>
            <a:pPr marL="285750" indent="-285750">
              <a:lnSpc>
                <a:spcPct val="150000"/>
              </a:lnSpc>
              <a:buFont typeface="Wingdings" pitchFamily="2" charset="2"/>
              <a:buChar char="l"/>
            </a:pPr>
            <a:r>
              <a:rPr lang="ja-JP" altLang="en-US" sz="1500">
                <a:solidFill>
                  <a:schemeClr val="bg1"/>
                </a:solidFill>
                <a:ea typeface="ＭＳ Ｐゴシック"/>
                <a:cs typeface="Calibri"/>
              </a:rPr>
              <a:t>利用動態を蓄積してカンタン解析、</a:t>
            </a:r>
            <a:r>
              <a:rPr lang="ja-JP" sz="1500">
                <a:solidFill>
                  <a:schemeClr val="bg1"/>
                </a:solidFill>
                <a:ea typeface="ＭＳ Ｐゴシック"/>
                <a:cs typeface="Calibri"/>
              </a:rPr>
              <a:t>資産の更新</a:t>
            </a:r>
            <a:r>
              <a:rPr lang="ja-JP" altLang="en-US" sz="1500">
                <a:solidFill>
                  <a:schemeClr val="bg1"/>
                </a:solidFill>
                <a:ea typeface="ＭＳ Ｐゴシック"/>
                <a:cs typeface="Calibri"/>
              </a:rPr>
              <a:t>計画が立てやすい</a:t>
            </a:r>
            <a:r>
              <a:rPr lang="ja-JP" sz="1500">
                <a:solidFill>
                  <a:schemeClr val="bg1"/>
                </a:solidFill>
                <a:ea typeface="ＭＳ Ｐゴシック"/>
                <a:cs typeface="Calibri"/>
              </a:rPr>
              <a:t>。</a:t>
            </a:r>
          </a:p>
        </p:txBody>
      </p:sp>
      <p:sp>
        <p:nvSpPr>
          <p:cNvPr id="21" name="角丸四角形 20">
            <a:extLst>
              <a:ext uri="{FF2B5EF4-FFF2-40B4-BE49-F238E27FC236}">
                <a16:creationId xmlns:a16="http://schemas.microsoft.com/office/drawing/2014/main" id="{1BAA655A-676E-2E4E-940F-E9EEBABF79B8}"/>
              </a:ext>
            </a:extLst>
          </p:cNvPr>
          <p:cNvSpPr/>
          <p:nvPr/>
        </p:nvSpPr>
        <p:spPr>
          <a:xfrm>
            <a:off x="517930" y="563523"/>
            <a:ext cx="45719" cy="418883"/>
          </a:xfrm>
          <a:prstGeom prst="round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a:extLst>
              <a:ext uri="{FF2B5EF4-FFF2-40B4-BE49-F238E27FC236}">
                <a16:creationId xmlns:a16="http://schemas.microsoft.com/office/drawing/2014/main" id="{DAF3E66B-64A3-8B43-9342-CDF16DBD0E18}"/>
              </a:ext>
            </a:extLst>
          </p:cNvPr>
          <p:cNvSpPr/>
          <p:nvPr/>
        </p:nvSpPr>
        <p:spPr>
          <a:xfrm>
            <a:off x="643988" y="1799973"/>
            <a:ext cx="925096" cy="92509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46505126-0FC8-244A-B382-3F9007A7D06C}"/>
              </a:ext>
            </a:extLst>
          </p:cNvPr>
          <p:cNvSpPr/>
          <p:nvPr/>
        </p:nvSpPr>
        <p:spPr>
          <a:xfrm>
            <a:off x="703062" y="1907747"/>
            <a:ext cx="806949" cy="709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bg1"/>
                </a:solidFill>
                <a:cs typeface="Calibri"/>
              </a:rPr>
              <a:t>導入前</a:t>
            </a:r>
            <a:endParaRPr lang="ja-JP" sz="1600">
              <a:solidFill>
                <a:schemeClr val="bg1"/>
              </a:solidFill>
              <a:ea typeface="ＭＳ Ｐゴシック"/>
              <a:cs typeface="Calibri"/>
            </a:endParaRPr>
          </a:p>
        </p:txBody>
      </p:sp>
      <p:sp>
        <p:nvSpPr>
          <p:cNvPr id="27" name="円/楕円 26">
            <a:extLst>
              <a:ext uri="{FF2B5EF4-FFF2-40B4-BE49-F238E27FC236}">
                <a16:creationId xmlns:a16="http://schemas.microsoft.com/office/drawing/2014/main" id="{C8199A67-9548-8E4A-ADBB-2AE7E73DBE32}"/>
              </a:ext>
            </a:extLst>
          </p:cNvPr>
          <p:cNvSpPr/>
          <p:nvPr/>
        </p:nvSpPr>
        <p:spPr>
          <a:xfrm>
            <a:off x="700304" y="4697765"/>
            <a:ext cx="925096" cy="92509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B031BAF4-CB77-824A-ABBE-3469A1FE86DA}"/>
              </a:ext>
            </a:extLst>
          </p:cNvPr>
          <p:cNvSpPr/>
          <p:nvPr/>
        </p:nvSpPr>
        <p:spPr>
          <a:xfrm>
            <a:off x="759378" y="4805539"/>
            <a:ext cx="806949" cy="709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cs typeface="Calibri"/>
              </a:rPr>
              <a:t>導入後</a:t>
            </a:r>
            <a:endParaRPr lang="ja-JP" sz="1600">
              <a:solidFill>
                <a:schemeClr val="tx1"/>
              </a:solidFill>
              <a:ea typeface="ＭＳ Ｐゴシック"/>
              <a:cs typeface="Calibri"/>
            </a:endParaRPr>
          </a:p>
        </p:txBody>
      </p:sp>
      <p:pic>
        <p:nvPicPr>
          <p:cNvPr id="8" name="図 7">
            <a:extLst>
              <a:ext uri="{FF2B5EF4-FFF2-40B4-BE49-F238E27FC236}">
                <a16:creationId xmlns:a16="http://schemas.microsoft.com/office/drawing/2014/main" id="{4056383D-D715-634B-A743-3E805B896B8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762797" y="1401979"/>
            <a:ext cx="1432006" cy="1843044"/>
          </a:xfrm>
          <a:prstGeom prst="rect">
            <a:avLst/>
          </a:prstGeom>
        </p:spPr>
      </p:pic>
      <p:pic>
        <p:nvPicPr>
          <p:cNvPr id="12" name="図 11">
            <a:extLst>
              <a:ext uri="{FF2B5EF4-FFF2-40B4-BE49-F238E27FC236}">
                <a16:creationId xmlns:a16="http://schemas.microsoft.com/office/drawing/2014/main" id="{8E4BB9A4-FDF7-1A4C-AE8F-B11E72BB9E1D}"/>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63283" y="4501873"/>
            <a:ext cx="1631034" cy="1843200"/>
          </a:xfrm>
          <a:prstGeom prst="rect">
            <a:avLst/>
          </a:prstGeom>
        </p:spPr>
      </p:pic>
    </p:spTree>
    <p:extLst>
      <p:ext uri="{BB962C8B-B14F-4D97-AF65-F5344CB8AC3E}">
        <p14:creationId xmlns:p14="http://schemas.microsoft.com/office/powerpoint/2010/main" val="374089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p:cNvSpPr/>
          <p:nvPr/>
        </p:nvSpPr>
        <p:spPr>
          <a:xfrm>
            <a:off x="232002" y="728770"/>
            <a:ext cx="9315143" cy="553998"/>
          </a:xfrm>
          <a:prstGeom prst="rect">
            <a:avLst/>
          </a:prstGeom>
        </p:spPr>
        <p:txBody>
          <a:bodyPr wrap="square">
            <a:spAutoFit/>
          </a:bodyPr>
          <a:lstStyle/>
          <a:p>
            <a:r>
              <a:rPr lang="ja-JP" altLang="en-US" sz="1000">
                <a:latin typeface="+mj-ea"/>
                <a:ea typeface="+mj-ea"/>
              </a:rPr>
              <a:t>ラーニングコモンズなどの学内施設・備品のレンタルをスマートフォンや</a:t>
            </a:r>
            <a:r>
              <a:rPr lang="en-US" altLang="ja-JP" sz="1000">
                <a:latin typeface="+mj-ea"/>
                <a:ea typeface="+mj-ea"/>
              </a:rPr>
              <a:t>PC </a:t>
            </a:r>
            <a:r>
              <a:rPr lang="ja-JP" altLang="en-US" sz="1000">
                <a:latin typeface="+mj-ea"/>
                <a:ea typeface="+mj-ea"/>
              </a:rPr>
              <a:t>から予約することができるようになります。</a:t>
            </a:r>
            <a:endParaRPr lang="en-US" altLang="ja-JP" sz="1000">
              <a:latin typeface="+mj-ea"/>
              <a:ea typeface="+mj-ea"/>
            </a:endParaRPr>
          </a:p>
          <a:p>
            <a:r>
              <a:rPr lang="ja-JP" altLang="en-US" sz="1000">
                <a:latin typeface="+mj-ea"/>
                <a:ea typeface="+mj-ea"/>
              </a:rPr>
              <a:t>利用動態をビッグデータとして蓄積し、管理画面から統計情報をダウンロードすることが可能です。</a:t>
            </a:r>
            <a:endParaRPr lang="en-US" altLang="ja-JP" sz="1000">
              <a:latin typeface="+mj-ea"/>
              <a:ea typeface="+mj-ea"/>
            </a:endParaRPr>
          </a:p>
          <a:p>
            <a:r>
              <a:rPr lang="ja-JP" altLang="en-US" sz="1000">
                <a:latin typeface="+mj-ea"/>
                <a:ea typeface="+mj-ea"/>
              </a:rPr>
              <a:t>施設・備品の貸出状況を</a:t>
            </a:r>
            <a:r>
              <a:rPr lang="en-US" altLang="ja-JP" sz="1000">
                <a:latin typeface="+mj-ea"/>
                <a:ea typeface="+mj-ea"/>
              </a:rPr>
              <a:t>Knowledge Portal </a:t>
            </a:r>
            <a:r>
              <a:rPr lang="ja-JP" altLang="en-US" sz="1000">
                <a:latin typeface="+mj-ea"/>
                <a:ea typeface="+mj-ea"/>
              </a:rPr>
              <a:t>や</a:t>
            </a:r>
            <a:r>
              <a:rPr lang="en-US" altLang="ja-JP" sz="1000">
                <a:latin typeface="+mj-ea"/>
                <a:ea typeface="+mj-ea"/>
              </a:rPr>
              <a:t>Knowledge Sense( </a:t>
            </a:r>
            <a:r>
              <a:rPr lang="ja-JP" altLang="en-US" sz="1000">
                <a:latin typeface="+mj-ea"/>
                <a:ea typeface="+mj-ea"/>
              </a:rPr>
              <a:t>電子掲示板</a:t>
            </a:r>
            <a:r>
              <a:rPr lang="en-US" altLang="ja-JP" sz="1000">
                <a:latin typeface="+mj-ea"/>
                <a:ea typeface="+mj-ea"/>
              </a:rPr>
              <a:t>) </a:t>
            </a:r>
            <a:r>
              <a:rPr lang="ja-JP" altLang="en-US" sz="1000">
                <a:latin typeface="+mj-ea"/>
                <a:ea typeface="+mj-ea"/>
              </a:rPr>
              <a:t>へ自動配信します。　</a:t>
            </a:r>
            <a:r>
              <a:rPr lang="en-US" altLang="ja-JP" sz="700">
                <a:solidFill>
                  <a:schemeClr val="bg2">
                    <a:lumMod val="50000"/>
                  </a:schemeClr>
                </a:solidFill>
                <a:latin typeface="+mj-ea"/>
                <a:ea typeface="+mj-ea"/>
              </a:rPr>
              <a:t>※ </a:t>
            </a:r>
            <a:r>
              <a:rPr lang="ja-JP" altLang="en-US" sz="700">
                <a:solidFill>
                  <a:schemeClr val="bg2">
                    <a:lumMod val="50000"/>
                  </a:schemeClr>
                </a:solidFill>
                <a:latin typeface="+mj-ea"/>
                <a:ea typeface="+mj-ea"/>
              </a:rPr>
              <a:t>オプション</a:t>
            </a:r>
            <a:endParaRPr lang="ja-JP" altLang="en-US" sz="1000">
              <a:solidFill>
                <a:schemeClr val="bg2">
                  <a:lumMod val="50000"/>
                </a:schemeClr>
              </a:solidFill>
              <a:latin typeface="+mj-ea"/>
              <a:ea typeface="+mj-ea"/>
            </a:endParaRPr>
          </a:p>
        </p:txBody>
      </p:sp>
      <p:sp>
        <p:nvSpPr>
          <p:cNvPr id="43" name="角丸四角形 42">
            <a:extLst>
              <a:ext uri="{FF2B5EF4-FFF2-40B4-BE49-F238E27FC236}">
                <a16:creationId xmlns:a16="http://schemas.microsoft.com/office/drawing/2014/main" id="{0A44065C-916C-5E40-894F-C4A565E144F6}"/>
              </a:ext>
            </a:extLst>
          </p:cNvPr>
          <p:cNvSpPr/>
          <p:nvPr/>
        </p:nvSpPr>
        <p:spPr>
          <a:xfrm>
            <a:off x="282883" y="1444121"/>
            <a:ext cx="3315724" cy="4910500"/>
          </a:xfrm>
          <a:prstGeom prst="roundRect">
            <a:avLst>
              <a:gd name="adj" fmla="val 2593"/>
            </a:avLst>
          </a:prstGeom>
          <a:noFill/>
          <a:ln>
            <a:solidFill>
              <a:srgbClr val="00AB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a:extLst>
              <a:ext uri="{FF2B5EF4-FFF2-40B4-BE49-F238E27FC236}">
                <a16:creationId xmlns:a16="http://schemas.microsoft.com/office/drawing/2014/main" id="{935A8FB8-8929-DC4C-A5EB-DE0B2539EF59}"/>
              </a:ext>
            </a:extLst>
          </p:cNvPr>
          <p:cNvSpPr txBox="1"/>
          <p:nvPr/>
        </p:nvSpPr>
        <p:spPr>
          <a:xfrm>
            <a:off x="1554288" y="2875957"/>
            <a:ext cx="1788680" cy="369332"/>
          </a:xfrm>
          <a:prstGeom prst="rect">
            <a:avLst/>
          </a:prstGeom>
          <a:noFill/>
        </p:spPr>
        <p:txBody>
          <a:bodyPr wrap="square" rtlCol="0">
            <a:noAutofit/>
          </a:bodyPr>
          <a:lstStyle/>
          <a:p>
            <a:r>
              <a:rPr lang="ja-JP" altLang="en-US" sz="900">
                <a:latin typeface="+mj-ea"/>
                <a:ea typeface="+mj-ea"/>
              </a:rPr>
              <a:t>利用状況および利用実績の確認</a:t>
            </a:r>
            <a:endParaRPr lang="en-US" altLang="ja-JP" sz="900">
              <a:latin typeface="+mj-ea"/>
              <a:ea typeface="+mj-ea"/>
            </a:endParaRPr>
          </a:p>
        </p:txBody>
      </p:sp>
      <p:sp>
        <p:nvSpPr>
          <p:cNvPr id="49" name="テキスト ボックス 48">
            <a:extLst>
              <a:ext uri="{FF2B5EF4-FFF2-40B4-BE49-F238E27FC236}">
                <a16:creationId xmlns:a16="http://schemas.microsoft.com/office/drawing/2014/main" id="{47148ACA-FE62-3C46-9AEE-ED4142510539}"/>
              </a:ext>
            </a:extLst>
          </p:cNvPr>
          <p:cNvSpPr txBox="1"/>
          <p:nvPr/>
        </p:nvSpPr>
        <p:spPr>
          <a:xfrm>
            <a:off x="1554287" y="4744459"/>
            <a:ext cx="1967655" cy="230832"/>
          </a:xfrm>
          <a:prstGeom prst="rect">
            <a:avLst/>
          </a:prstGeom>
          <a:noFill/>
        </p:spPr>
        <p:txBody>
          <a:bodyPr wrap="square" rtlCol="0">
            <a:noAutofit/>
          </a:bodyPr>
          <a:lstStyle/>
          <a:p>
            <a:r>
              <a:rPr lang="ja-JP" altLang="en-US" sz="900">
                <a:latin typeface="+mj-ea"/>
                <a:ea typeface="+mj-ea"/>
              </a:rPr>
              <a:t>貸出アイテムの登録および編集管理</a:t>
            </a:r>
            <a:endParaRPr lang="en-US" altLang="ja-JP" sz="900">
              <a:latin typeface="+mj-ea"/>
              <a:ea typeface="+mj-ea"/>
            </a:endParaRPr>
          </a:p>
        </p:txBody>
      </p:sp>
      <p:sp>
        <p:nvSpPr>
          <p:cNvPr id="50" name="テキスト ボックス 49">
            <a:extLst>
              <a:ext uri="{FF2B5EF4-FFF2-40B4-BE49-F238E27FC236}">
                <a16:creationId xmlns:a16="http://schemas.microsoft.com/office/drawing/2014/main" id="{9C142B72-EEAD-6B40-A892-F80B56A7021B}"/>
              </a:ext>
            </a:extLst>
          </p:cNvPr>
          <p:cNvSpPr txBox="1"/>
          <p:nvPr/>
        </p:nvSpPr>
        <p:spPr>
          <a:xfrm>
            <a:off x="1630498" y="6075137"/>
            <a:ext cx="1967655" cy="215444"/>
          </a:xfrm>
          <a:prstGeom prst="rect">
            <a:avLst/>
          </a:prstGeom>
          <a:noFill/>
        </p:spPr>
        <p:txBody>
          <a:bodyPr wrap="square" rtlCol="0">
            <a:spAutoFit/>
          </a:bodyPr>
          <a:lstStyle/>
          <a:p>
            <a:r>
              <a:rPr lang="en-US" altLang="ja-JP" sz="800">
                <a:solidFill>
                  <a:schemeClr val="accent6">
                    <a:lumMod val="50000"/>
                  </a:schemeClr>
                </a:solidFill>
                <a:latin typeface="+mj-ea"/>
                <a:ea typeface="+mj-ea"/>
              </a:rPr>
              <a:t>※PC</a:t>
            </a:r>
            <a:r>
              <a:rPr lang="ja-JP" altLang="en-US" sz="800">
                <a:solidFill>
                  <a:schemeClr val="accent6">
                    <a:lumMod val="50000"/>
                  </a:schemeClr>
                </a:solidFill>
                <a:latin typeface="+mj-ea"/>
                <a:ea typeface="+mj-ea"/>
              </a:rPr>
              <a:t>へソフトウェアのインストールは不要</a:t>
            </a:r>
            <a:endParaRPr kumimoji="1" lang="en-US" altLang="ja-JP" sz="800">
              <a:solidFill>
                <a:schemeClr val="accent6">
                  <a:lumMod val="50000"/>
                </a:schemeClr>
              </a:solidFill>
              <a:latin typeface="+mj-ea"/>
              <a:ea typeface="+mj-ea"/>
            </a:endParaRPr>
          </a:p>
        </p:txBody>
      </p:sp>
      <p:sp>
        <p:nvSpPr>
          <p:cNvPr id="52" name="テキスト ボックス 51">
            <a:extLst>
              <a:ext uri="{FF2B5EF4-FFF2-40B4-BE49-F238E27FC236}">
                <a16:creationId xmlns:a16="http://schemas.microsoft.com/office/drawing/2014/main" id="{10B9EDD7-0BAF-D64E-85ED-CE5DF2BA5142}"/>
              </a:ext>
            </a:extLst>
          </p:cNvPr>
          <p:cNvSpPr txBox="1"/>
          <p:nvPr/>
        </p:nvSpPr>
        <p:spPr>
          <a:xfrm>
            <a:off x="1554288" y="5481170"/>
            <a:ext cx="1238523" cy="230832"/>
          </a:xfrm>
          <a:prstGeom prst="rect">
            <a:avLst/>
          </a:prstGeom>
          <a:noFill/>
        </p:spPr>
        <p:txBody>
          <a:bodyPr wrap="square" rtlCol="0">
            <a:noAutofit/>
          </a:bodyPr>
          <a:lstStyle/>
          <a:p>
            <a:r>
              <a:rPr lang="ja-JP" altLang="en-US" sz="900">
                <a:latin typeface="+mj-ea"/>
                <a:ea typeface="+mj-ea"/>
              </a:rPr>
              <a:t>予約管理</a:t>
            </a:r>
            <a:endParaRPr lang="en-US" altLang="ja-JP" sz="900">
              <a:latin typeface="+mj-ea"/>
              <a:ea typeface="+mj-ea"/>
            </a:endParaRPr>
          </a:p>
        </p:txBody>
      </p:sp>
      <p:sp>
        <p:nvSpPr>
          <p:cNvPr id="61" name="テキスト ボックス 60">
            <a:extLst>
              <a:ext uri="{FF2B5EF4-FFF2-40B4-BE49-F238E27FC236}">
                <a16:creationId xmlns:a16="http://schemas.microsoft.com/office/drawing/2014/main" id="{F3E3BA7B-0DC8-F548-90E8-F4057CAA6205}"/>
              </a:ext>
            </a:extLst>
          </p:cNvPr>
          <p:cNvSpPr txBox="1"/>
          <p:nvPr/>
        </p:nvSpPr>
        <p:spPr>
          <a:xfrm>
            <a:off x="1554288" y="3719334"/>
            <a:ext cx="1400517" cy="230832"/>
          </a:xfrm>
          <a:prstGeom prst="rect">
            <a:avLst/>
          </a:prstGeom>
          <a:noFill/>
        </p:spPr>
        <p:txBody>
          <a:bodyPr wrap="square" rtlCol="0">
            <a:noAutofit/>
          </a:bodyPr>
          <a:lstStyle/>
          <a:p>
            <a:r>
              <a:rPr lang="ja-JP" altLang="en-US" sz="900">
                <a:latin typeface="+mj-ea"/>
                <a:ea typeface="+mj-ea"/>
              </a:rPr>
              <a:t>運用スケジュールの管理</a:t>
            </a:r>
            <a:endParaRPr lang="en-US" altLang="ja-JP" sz="900">
              <a:latin typeface="+mj-ea"/>
              <a:ea typeface="+mj-ea"/>
            </a:endParaRPr>
          </a:p>
        </p:txBody>
      </p:sp>
      <p:sp>
        <p:nvSpPr>
          <p:cNvPr id="3" name="片側の 2 つの角を丸めた四角形 2">
            <a:extLst>
              <a:ext uri="{FF2B5EF4-FFF2-40B4-BE49-F238E27FC236}">
                <a16:creationId xmlns:a16="http://schemas.microsoft.com/office/drawing/2014/main" id="{328386D9-98FE-1144-96AF-AEB70A6674E8}"/>
              </a:ext>
            </a:extLst>
          </p:cNvPr>
          <p:cNvSpPr/>
          <p:nvPr/>
        </p:nvSpPr>
        <p:spPr>
          <a:xfrm>
            <a:off x="282427" y="1416980"/>
            <a:ext cx="3315725" cy="285136"/>
          </a:xfrm>
          <a:prstGeom prst="round2Same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b="1"/>
              <a:t>管理機能</a:t>
            </a:r>
          </a:p>
        </p:txBody>
      </p:sp>
      <p:sp>
        <p:nvSpPr>
          <p:cNvPr id="62" name="角丸四角形 61">
            <a:extLst>
              <a:ext uri="{FF2B5EF4-FFF2-40B4-BE49-F238E27FC236}">
                <a16:creationId xmlns:a16="http://schemas.microsoft.com/office/drawing/2014/main" id="{C065931B-EF94-D247-867B-3398936B1422}"/>
              </a:ext>
            </a:extLst>
          </p:cNvPr>
          <p:cNvSpPr/>
          <p:nvPr/>
        </p:nvSpPr>
        <p:spPr>
          <a:xfrm>
            <a:off x="1630498" y="3127305"/>
            <a:ext cx="473974" cy="178808"/>
          </a:xfrm>
          <a:prstGeom prst="roundRect">
            <a:avLst/>
          </a:prstGeom>
          <a:solidFill>
            <a:srgbClr val="00ABA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ja-JP" sz="1050"/>
              <a:t>p.9</a:t>
            </a:r>
            <a:endParaRPr kumimoji="1" lang="ja-JP" altLang="en-US" sz="1050"/>
          </a:p>
        </p:txBody>
      </p:sp>
      <p:sp>
        <p:nvSpPr>
          <p:cNvPr id="68" name="角丸四角形 67">
            <a:extLst>
              <a:ext uri="{FF2B5EF4-FFF2-40B4-BE49-F238E27FC236}">
                <a16:creationId xmlns:a16="http://schemas.microsoft.com/office/drawing/2014/main" id="{FF85498D-BEC4-E842-A664-7BD6D81BE072}"/>
              </a:ext>
            </a:extLst>
          </p:cNvPr>
          <p:cNvSpPr/>
          <p:nvPr/>
        </p:nvSpPr>
        <p:spPr>
          <a:xfrm>
            <a:off x="1630498" y="3953415"/>
            <a:ext cx="473974" cy="178808"/>
          </a:xfrm>
          <a:prstGeom prst="roundRect">
            <a:avLst/>
          </a:prstGeom>
          <a:solidFill>
            <a:srgbClr val="00ABA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ja-JP" sz="1050"/>
              <a:t>p.10</a:t>
            </a:r>
            <a:endParaRPr kumimoji="1" lang="ja-JP" altLang="en-US" sz="1050"/>
          </a:p>
        </p:txBody>
      </p:sp>
      <p:sp>
        <p:nvSpPr>
          <p:cNvPr id="72" name="角丸四角形 71">
            <a:extLst>
              <a:ext uri="{FF2B5EF4-FFF2-40B4-BE49-F238E27FC236}">
                <a16:creationId xmlns:a16="http://schemas.microsoft.com/office/drawing/2014/main" id="{CD35BE0C-DF5B-754C-B63B-BFB535FE7221}"/>
              </a:ext>
            </a:extLst>
          </p:cNvPr>
          <p:cNvSpPr/>
          <p:nvPr/>
        </p:nvSpPr>
        <p:spPr>
          <a:xfrm>
            <a:off x="1630498" y="4966425"/>
            <a:ext cx="473974" cy="178808"/>
          </a:xfrm>
          <a:prstGeom prst="roundRect">
            <a:avLst/>
          </a:prstGeom>
          <a:solidFill>
            <a:srgbClr val="00ABA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ja-JP" sz="1050"/>
              <a:t>p.11</a:t>
            </a:r>
            <a:endParaRPr kumimoji="1" lang="ja-JP" altLang="en-US" sz="1050"/>
          </a:p>
        </p:txBody>
      </p:sp>
      <p:sp>
        <p:nvSpPr>
          <p:cNvPr id="73" name="角丸四角形 72">
            <a:extLst>
              <a:ext uri="{FF2B5EF4-FFF2-40B4-BE49-F238E27FC236}">
                <a16:creationId xmlns:a16="http://schemas.microsoft.com/office/drawing/2014/main" id="{0F39E1AB-DBFE-9F4B-BD2F-F7CF7B5B7731}"/>
              </a:ext>
            </a:extLst>
          </p:cNvPr>
          <p:cNvSpPr/>
          <p:nvPr/>
        </p:nvSpPr>
        <p:spPr>
          <a:xfrm>
            <a:off x="1630498" y="5712002"/>
            <a:ext cx="473974" cy="178808"/>
          </a:xfrm>
          <a:prstGeom prst="roundRect">
            <a:avLst/>
          </a:prstGeom>
          <a:solidFill>
            <a:srgbClr val="00ABA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ja-JP" sz="1050"/>
              <a:t>p.12</a:t>
            </a:r>
            <a:endParaRPr kumimoji="1" lang="ja-JP" altLang="en-US" sz="1050"/>
          </a:p>
        </p:txBody>
      </p:sp>
      <p:grpSp>
        <p:nvGrpSpPr>
          <p:cNvPr id="15" name="グループ化 14">
            <a:extLst>
              <a:ext uri="{FF2B5EF4-FFF2-40B4-BE49-F238E27FC236}">
                <a16:creationId xmlns:a16="http://schemas.microsoft.com/office/drawing/2014/main" id="{AC770A95-B002-A94F-B6D2-F028442F7722}"/>
              </a:ext>
            </a:extLst>
          </p:cNvPr>
          <p:cNvGrpSpPr/>
          <p:nvPr/>
        </p:nvGrpSpPr>
        <p:grpSpPr>
          <a:xfrm>
            <a:off x="494787" y="1151668"/>
            <a:ext cx="9145767" cy="5186516"/>
            <a:chOff x="581875" y="1222600"/>
            <a:chExt cx="9145767" cy="5186516"/>
          </a:xfrm>
        </p:grpSpPr>
        <p:pic>
          <p:nvPicPr>
            <p:cNvPr id="82" name="Picture 3">
              <a:extLst>
                <a:ext uri="{FF2B5EF4-FFF2-40B4-BE49-F238E27FC236}">
                  <a16:creationId xmlns:a16="http://schemas.microsoft.com/office/drawing/2014/main" id="{94EE703E-F6EF-5D4E-99F9-6C9ECCEB0F4A}"/>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r="1546"/>
            <a:stretch/>
          </p:blipFill>
          <p:spPr bwMode="auto">
            <a:xfrm>
              <a:off x="3959458" y="2639963"/>
              <a:ext cx="5768184" cy="37691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4" name="グループ化 73">
              <a:extLst>
                <a:ext uri="{FF2B5EF4-FFF2-40B4-BE49-F238E27FC236}">
                  <a16:creationId xmlns:a16="http://schemas.microsoft.com/office/drawing/2014/main" id="{1830E47E-620D-044F-B04F-56EF32732318}"/>
                </a:ext>
              </a:extLst>
            </p:cNvPr>
            <p:cNvGrpSpPr/>
            <p:nvPr/>
          </p:nvGrpSpPr>
          <p:grpSpPr>
            <a:xfrm>
              <a:off x="3754508" y="4089590"/>
              <a:ext cx="3160807" cy="1895028"/>
              <a:chOff x="4092888" y="4375962"/>
              <a:chExt cx="3865560" cy="2317555"/>
            </a:xfrm>
          </p:grpSpPr>
          <p:sp>
            <p:nvSpPr>
              <p:cNvPr id="75" name="正方形/長方形 74">
                <a:extLst>
                  <a:ext uri="{FF2B5EF4-FFF2-40B4-BE49-F238E27FC236}">
                    <a16:creationId xmlns:a16="http://schemas.microsoft.com/office/drawing/2014/main" id="{D6A40AE6-2768-E64A-A5B4-F2FD5A60C771}"/>
                  </a:ext>
                </a:extLst>
              </p:cNvPr>
              <p:cNvSpPr/>
              <p:nvPr/>
            </p:nvSpPr>
            <p:spPr>
              <a:xfrm>
                <a:off x="4092888" y="4375962"/>
                <a:ext cx="3865560" cy="2317555"/>
              </a:xfrm>
              <a:prstGeom prst="rect">
                <a:avLst/>
              </a:prstGeom>
              <a:solidFill>
                <a:schemeClr val="tx1"/>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6" name="Picture 11">
                <a:extLst>
                  <a:ext uri="{FF2B5EF4-FFF2-40B4-BE49-F238E27FC236}">
                    <a16:creationId xmlns:a16="http://schemas.microsoft.com/office/drawing/2014/main" id="{1C585547-1F2C-264C-A420-7840ACBBD48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tretch>
                <a:fillRect/>
              </a:stretch>
            </p:blipFill>
            <p:spPr bwMode="auto">
              <a:xfrm>
                <a:off x="4144958" y="4419684"/>
                <a:ext cx="3763442" cy="2150849"/>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80" name="テキスト ボックス 79">
              <a:extLst>
                <a:ext uri="{FF2B5EF4-FFF2-40B4-BE49-F238E27FC236}">
                  <a16:creationId xmlns:a16="http://schemas.microsoft.com/office/drawing/2014/main" id="{B7BFCD04-10C9-EA44-8B19-FC0077F9FC31}"/>
                </a:ext>
              </a:extLst>
            </p:cNvPr>
            <p:cNvSpPr txBox="1"/>
            <p:nvPr/>
          </p:nvSpPr>
          <p:spPr>
            <a:xfrm>
              <a:off x="4354402" y="6047989"/>
              <a:ext cx="1871277" cy="215444"/>
            </a:xfrm>
            <a:prstGeom prst="rect">
              <a:avLst/>
            </a:prstGeom>
            <a:noFill/>
          </p:spPr>
          <p:txBody>
            <a:bodyPr wrap="square" rtlCol="0">
              <a:spAutoFit/>
            </a:bodyPr>
            <a:lstStyle/>
            <a:p>
              <a:pPr algn="ctr"/>
              <a:r>
                <a:rPr kumimoji="1" lang="ja-JP" altLang="en-US" sz="800">
                  <a:solidFill>
                    <a:srgbClr val="2D4A4B"/>
                  </a:solidFill>
                  <a:latin typeface="+mj-ea"/>
                  <a:ea typeface="+mj-ea"/>
                </a:rPr>
                <a:t>サイネージ表示ディスプレイ</a:t>
              </a:r>
              <a:endParaRPr kumimoji="1" lang="en-US" altLang="ja-JP" sz="800">
                <a:solidFill>
                  <a:srgbClr val="2D4A4B"/>
                </a:solidFill>
                <a:latin typeface="+mj-ea"/>
                <a:ea typeface="+mj-ea"/>
              </a:endParaRPr>
            </a:p>
          </p:txBody>
        </p:sp>
        <p:sp>
          <p:nvSpPr>
            <p:cNvPr id="81" name="テキスト ボックス 80">
              <a:extLst>
                <a:ext uri="{FF2B5EF4-FFF2-40B4-BE49-F238E27FC236}">
                  <a16:creationId xmlns:a16="http://schemas.microsoft.com/office/drawing/2014/main" id="{09F2DB6A-181A-C143-B6E6-C4A9585D1883}"/>
                </a:ext>
              </a:extLst>
            </p:cNvPr>
            <p:cNvSpPr txBox="1"/>
            <p:nvPr/>
          </p:nvSpPr>
          <p:spPr>
            <a:xfrm>
              <a:off x="4461870" y="3298157"/>
              <a:ext cx="1609776" cy="230832"/>
            </a:xfrm>
            <a:prstGeom prst="rect">
              <a:avLst/>
            </a:prstGeom>
            <a:noFill/>
          </p:spPr>
          <p:txBody>
            <a:bodyPr wrap="square" rtlCol="0">
              <a:spAutoFit/>
            </a:bodyPr>
            <a:lstStyle/>
            <a:p>
              <a:r>
                <a:rPr kumimoji="1" lang="ja-JP" altLang="en-US" sz="900">
                  <a:solidFill>
                    <a:srgbClr val="2D4A4B"/>
                  </a:solidFill>
                  <a:latin typeface="+mj-ea"/>
                  <a:ea typeface="+mj-ea"/>
                </a:rPr>
                <a:t>予約状況を</a:t>
              </a:r>
              <a:r>
                <a:rPr lang="ja-JP" altLang="en-US" sz="900">
                  <a:solidFill>
                    <a:srgbClr val="2D4A4B"/>
                  </a:solidFill>
                  <a:latin typeface="+mj-ea"/>
                  <a:ea typeface="+mj-ea"/>
                </a:rPr>
                <a:t>リアルタイム配信</a:t>
              </a:r>
              <a:endParaRPr kumimoji="1" lang="en-US" altLang="ja-JP" sz="900">
                <a:solidFill>
                  <a:srgbClr val="2D4A4B"/>
                </a:solidFill>
                <a:latin typeface="+mj-ea"/>
                <a:ea typeface="+mj-ea"/>
              </a:endParaRPr>
            </a:p>
          </p:txBody>
        </p:sp>
        <p:sp>
          <p:nvSpPr>
            <p:cNvPr id="83" name="テキスト ボックス 82">
              <a:extLst>
                <a:ext uri="{FF2B5EF4-FFF2-40B4-BE49-F238E27FC236}">
                  <a16:creationId xmlns:a16="http://schemas.microsoft.com/office/drawing/2014/main" id="{7E55B81B-01DF-AB4D-B8F0-B78B80659330}"/>
                </a:ext>
              </a:extLst>
            </p:cNvPr>
            <p:cNvSpPr txBox="1"/>
            <p:nvPr/>
          </p:nvSpPr>
          <p:spPr>
            <a:xfrm>
              <a:off x="6941656" y="3226001"/>
              <a:ext cx="1107383" cy="234286"/>
            </a:xfrm>
            <a:prstGeom prst="rect">
              <a:avLst/>
            </a:prstGeom>
            <a:noFill/>
            <a:ln w="12700">
              <a:noFill/>
            </a:ln>
          </p:spPr>
          <p:txBody>
            <a:bodyPr wrap="square" lIns="36000" tIns="36000" rIns="36000" bIns="36000" rtlCol="0">
              <a:spAutoFit/>
            </a:bodyPr>
            <a:lstStyle/>
            <a:p>
              <a:r>
                <a:rPr lang="ja-JP" altLang="en-US" sz="1050" b="1">
                  <a:solidFill>
                    <a:srgbClr val="2D4A4B"/>
                  </a:solidFill>
                  <a:latin typeface="+mj-ea"/>
                  <a:ea typeface="+mj-ea"/>
                </a:rPr>
                <a:t>学内ネットワーク</a:t>
              </a:r>
              <a:endParaRPr kumimoji="1" lang="en-US" altLang="ja-JP" sz="1050" b="1">
                <a:solidFill>
                  <a:srgbClr val="2D4A4B"/>
                </a:solidFill>
                <a:latin typeface="+mj-ea"/>
                <a:ea typeface="+mj-ea"/>
              </a:endParaRPr>
            </a:p>
          </p:txBody>
        </p:sp>
        <p:pic>
          <p:nvPicPr>
            <p:cNvPr id="84" name="図 83">
              <a:extLst>
                <a:ext uri="{FF2B5EF4-FFF2-40B4-BE49-F238E27FC236}">
                  <a16:creationId xmlns:a16="http://schemas.microsoft.com/office/drawing/2014/main" id="{C4310831-6634-1043-8066-BB058D2C8B7B}"/>
                </a:ext>
              </a:extLst>
            </p:cNvPr>
            <p:cNvPicPr>
              <a:picLocks noChangeAspect="1"/>
            </p:cNvPicPr>
            <p:nvPr/>
          </p:nvPicPr>
          <p:blipFill>
            <a:blip r:embed="rId4" cstate="print">
              <a:duotone>
                <a:prstClr val="black"/>
                <a:srgbClr val="00ABAF">
                  <a:tint val="45000"/>
                  <a:satMod val="400000"/>
                </a:srgbClr>
              </a:duotone>
              <a:extLst>
                <a:ext uri="{28A0092B-C50C-407E-A947-70E740481C1C}">
                  <a14:useLocalDpi xmlns:a14="http://schemas.microsoft.com/office/drawing/2010/main"/>
                </a:ext>
              </a:extLst>
            </a:blip>
            <a:stretch>
              <a:fillRect/>
            </a:stretch>
          </p:blipFill>
          <p:spPr>
            <a:xfrm>
              <a:off x="6775296" y="3277867"/>
              <a:ext cx="146696" cy="146696"/>
            </a:xfrm>
            <a:prstGeom prst="rect">
              <a:avLst/>
            </a:prstGeom>
          </p:spPr>
        </p:pic>
        <p:pic>
          <p:nvPicPr>
            <p:cNvPr id="85" name="図 84">
              <a:extLst>
                <a:ext uri="{FF2B5EF4-FFF2-40B4-BE49-F238E27FC236}">
                  <a16:creationId xmlns:a16="http://schemas.microsoft.com/office/drawing/2014/main" id="{F764A6F5-FCE2-1544-90CF-8FF01CA85D36}"/>
                </a:ext>
              </a:extLst>
            </p:cNvPr>
            <p:cNvPicPr>
              <a:picLocks noChangeAspect="1"/>
            </p:cNvPicPr>
            <p:nvPr/>
          </p:nvPicPr>
          <p:blipFill>
            <a:blip r:embed="rId5">
              <a:duotone>
                <a:prstClr val="black"/>
                <a:srgbClr val="00ABAF">
                  <a:tint val="45000"/>
                  <a:satMod val="400000"/>
                </a:srgbClr>
              </a:duotone>
              <a:extLst>
                <a:ext uri="{28A0092B-C50C-407E-A947-70E740481C1C}">
                  <a14:useLocalDpi xmlns:a14="http://schemas.microsoft.com/office/drawing/2010/main"/>
                </a:ext>
              </a:extLst>
            </a:blip>
            <a:stretch>
              <a:fillRect/>
            </a:stretch>
          </p:blipFill>
          <p:spPr>
            <a:xfrm>
              <a:off x="3975647" y="1222600"/>
              <a:ext cx="2038547" cy="2038547"/>
            </a:xfrm>
            <a:prstGeom prst="rect">
              <a:avLst/>
            </a:prstGeom>
          </p:spPr>
        </p:pic>
        <p:cxnSp>
          <p:nvCxnSpPr>
            <p:cNvPr id="86" name="直線矢印コネクタ 85">
              <a:extLst>
                <a:ext uri="{FF2B5EF4-FFF2-40B4-BE49-F238E27FC236}">
                  <a16:creationId xmlns:a16="http://schemas.microsoft.com/office/drawing/2014/main" id="{CBFB415A-EBA3-5D43-9701-28E955CDA87E}"/>
                </a:ext>
              </a:extLst>
            </p:cNvPr>
            <p:cNvCxnSpPr>
              <a:cxnSpLocks/>
            </p:cNvCxnSpPr>
            <p:nvPr/>
          </p:nvCxnSpPr>
          <p:spPr>
            <a:xfrm>
              <a:off x="4418326" y="2925117"/>
              <a:ext cx="0" cy="1113783"/>
            </a:xfrm>
            <a:prstGeom prst="straightConnector1">
              <a:avLst/>
            </a:prstGeom>
            <a:ln w="101600">
              <a:solidFill>
                <a:srgbClr val="2D4A4B"/>
              </a:solidFill>
              <a:tailEnd type="triangle"/>
            </a:ln>
          </p:spPr>
          <p:style>
            <a:lnRef idx="1">
              <a:schemeClr val="accent1"/>
            </a:lnRef>
            <a:fillRef idx="0">
              <a:schemeClr val="accent1"/>
            </a:fillRef>
            <a:effectRef idx="0">
              <a:schemeClr val="accent1"/>
            </a:effectRef>
            <a:fontRef idx="minor">
              <a:schemeClr val="tx1"/>
            </a:fontRef>
          </p:style>
        </p:cxnSp>
        <p:sp>
          <p:nvSpPr>
            <p:cNvPr id="88" name="テキスト ボックス 87">
              <a:extLst>
                <a:ext uri="{FF2B5EF4-FFF2-40B4-BE49-F238E27FC236}">
                  <a16:creationId xmlns:a16="http://schemas.microsoft.com/office/drawing/2014/main" id="{7DFA7AA4-673B-5642-A6B5-D3825903B881}"/>
                </a:ext>
              </a:extLst>
            </p:cNvPr>
            <p:cNvSpPr txBox="1"/>
            <p:nvPr/>
          </p:nvSpPr>
          <p:spPr>
            <a:xfrm>
              <a:off x="4486281" y="2291838"/>
              <a:ext cx="1377480" cy="461665"/>
            </a:xfrm>
            <a:prstGeom prst="rect">
              <a:avLst/>
            </a:prstGeom>
            <a:noFill/>
          </p:spPr>
          <p:txBody>
            <a:bodyPr wrap="square" rtlCol="0">
              <a:spAutoFit/>
            </a:bodyPr>
            <a:lstStyle/>
            <a:p>
              <a:pPr algn="ctr"/>
              <a:r>
                <a:rPr lang="ja-JP" altLang="en-US" sz="1200" b="1">
                  <a:solidFill>
                    <a:srgbClr val="2D4A4B"/>
                  </a:solidFill>
                  <a:latin typeface="+mj-ea"/>
                  <a:ea typeface="+mj-ea"/>
                </a:rPr>
                <a:t>予約システム</a:t>
              </a:r>
              <a:endParaRPr lang="en-US" altLang="ja-JP" sz="1200" b="1">
                <a:solidFill>
                  <a:srgbClr val="2D4A4B"/>
                </a:solidFill>
                <a:latin typeface="+mj-ea"/>
                <a:ea typeface="+mj-ea"/>
              </a:endParaRPr>
            </a:p>
            <a:p>
              <a:pPr algn="ctr"/>
              <a:r>
                <a:rPr lang="ja-JP" altLang="en-US" sz="1200" b="1">
                  <a:solidFill>
                    <a:srgbClr val="2D4A4B"/>
                  </a:solidFill>
                  <a:latin typeface="+mj-ea"/>
                  <a:ea typeface="+mj-ea"/>
                </a:rPr>
                <a:t>クラウドサーバ</a:t>
              </a:r>
              <a:endParaRPr lang="en-US" altLang="ja-JP" sz="1200" b="1">
                <a:solidFill>
                  <a:srgbClr val="2D4A4B"/>
                </a:solidFill>
                <a:latin typeface="+mj-ea"/>
                <a:ea typeface="+mj-ea"/>
              </a:endParaRPr>
            </a:p>
          </p:txBody>
        </p:sp>
        <p:cxnSp>
          <p:nvCxnSpPr>
            <p:cNvPr id="91" name="直線矢印コネクタ 90">
              <a:extLst>
                <a:ext uri="{FF2B5EF4-FFF2-40B4-BE49-F238E27FC236}">
                  <a16:creationId xmlns:a16="http://schemas.microsoft.com/office/drawing/2014/main" id="{E808DA17-ADB9-E44D-9E5C-BDFD3F477922}"/>
                </a:ext>
              </a:extLst>
            </p:cNvPr>
            <p:cNvCxnSpPr>
              <a:cxnSpLocks/>
            </p:cNvCxnSpPr>
            <p:nvPr/>
          </p:nvCxnSpPr>
          <p:spPr>
            <a:xfrm>
              <a:off x="5765721" y="2983239"/>
              <a:ext cx="2183127" cy="1638728"/>
            </a:xfrm>
            <a:prstGeom prst="straightConnector1">
              <a:avLst/>
            </a:prstGeom>
            <a:ln w="101600">
              <a:solidFill>
                <a:srgbClr val="2D4A4B"/>
              </a:solidFill>
              <a:tailEnd type="triangle"/>
            </a:ln>
          </p:spPr>
          <p:style>
            <a:lnRef idx="1">
              <a:schemeClr val="accent1"/>
            </a:lnRef>
            <a:fillRef idx="0">
              <a:schemeClr val="accent1"/>
            </a:fillRef>
            <a:effectRef idx="0">
              <a:schemeClr val="accent1"/>
            </a:effectRef>
            <a:fontRef idx="minor">
              <a:schemeClr val="tx1"/>
            </a:fontRef>
          </p:style>
        </p:cxnSp>
        <p:pic>
          <p:nvPicPr>
            <p:cNvPr id="92" name="図 91">
              <a:extLst>
                <a:ext uri="{FF2B5EF4-FFF2-40B4-BE49-F238E27FC236}">
                  <a16:creationId xmlns:a16="http://schemas.microsoft.com/office/drawing/2014/main" id="{62A262B1-5D1A-FF46-8EAB-496717144A2C}"/>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tretch>
              <a:fillRect/>
            </a:stretch>
          </p:blipFill>
          <p:spPr>
            <a:xfrm>
              <a:off x="7190419" y="5231747"/>
              <a:ext cx="2401283" cy="1008539"/>
            </a:xfrm>
            <a:prstGeom prst="rect">
              <a:avLst/>
            </a:prstGeom>
            <a:ln>
              <a:noFill/>
            </a:ln>
          </p:spPr>
        </p:pic>
        <p:sp>
          <p:nvSpPr>
            <p:cNvPr id="93" name="テキスト ボックス 92">
              <a:extLst>
                <a:ext uri="{FF2B5EF4-FFF2-40B4-BE49-F238E27FC236}">
                  <a16:creationId xmlns:a16="http://schemas.microsoft.com/office/drawing/2014/main" id="{CB70433E-DD05-7D43-9DE8-66FD21E9B0DE}"/>
                </a:ext>
              </a:extLst>
            </p:cNvPr>
            <p:cNvSpPr txBox="1"/>
            <p:nvPr/>
          </p:nvSpPr>
          <p:spPr>
            <a:xfrm>
              <a:off x="7166344" y="4710669"/>
              <a:ext cx="2337669" cy="507831"/>
            </a:xfrm>
            <a:prstGeom prst="rect">
              <a:avLst/>
            </a:prstGeom>
            <a:noFill/>
          </p:spPr>
          <p:txBody>
            <a:bodyPr wrap="square" rtlCol="0">
              <a:spAutoFit/>
            </a:bodyPr>
            <a:lstStyle/>
            <a:p>
              <a:pPr algn="ctr"/>
              <a:r>
                <a:rPr kumimoji="1" lang="ja-JP" altLang="en-US" sz="900">
                  <a:solidFill>
                    <a:srgbClr val="2D4A4B"/>
                  </a:solidFill>
                  <a:latin typeface="+mj-ea"/>
                  <a:ea typeface="+mj-ea"/>
                </a:rPr>
                <a:t>利用者は受付カウンターで</a:t>
              </a:r>
              <a:r>
                <a:rPr kumimoji="1" lang="en-US" altLang="ja-JP" sz="900">
                  <a:solidFill>
                    <a:srgbClr val="2D4A4B"/>
                  </a:solidFill>
                  <a:latin typeface="+mj-ea"/>
                  <a:ea typeface="+mj-ea"/>
                </a:rPr>
                <a:t>IC</a:t>
              </a:r>
              <a:r>
                <a:rPr kumimoji="1" lang="ja-JP" altLang="en-US" sz="900">
                  <a:solidFill>
                    <a:srgbClr val="2D4A4B"/>
                  </a:solidFill>
                  <a:latin typeface="+mj-ea"/>
                  <a:ea typeface="+mj-ea"/>
                </a:rPr>
                <a:t>学生証をかざして、座席券・備品貸出券を発行</a:t>
              </a:r>
              <a:endParaRPr kumimoji="1" lang="en-US" altLang="ja-JP" sz="900">
                <a:solidFill>
                  <a:srgbClr val="2D4A4B"/>
                </a:solidFill>
                <a:latin typeface="+mj-ea"/>
                <a:ea typeface="+mj-ea"/>
              </a:endParaRPr>
            </a:p>
            <a:p>
              <a:pPr algn="ctr"/>
              <a:r>
                <a:rPr lang="ja-JP" altLang="en-US" sz="900" u="sng">
                  <a:solidFill>
                    <a:srgbClr val="2D4A4B"/>
                  </a:solidFill>
                  <a:latin typeface="+mj-ea"/>
                  <a:ea typeface="+mj-ea"/>
                </a:rPr>
                <a:t>（受付カウンターからも利用予約可能）</a:t>
              </a:r>
              <a:endParaRPr lang="en-US" altLang="ja-JP" sz="900" u="sng">
                <a:solidFill>
                  <a:srgbClr val="2D4A4B"/>
                </a:solidFill>
                <a:latin typeface="+mj-ea"/>
                <a:ea typeface="+mj-ea"/>
              </a:endParaRPr>
            </a:p>
          </p:txBody>
        </p:sp>
        <p:cxnSp>
          <p:nvCxnSpPr>
            <p:cNvPr id="94" name="直線矢印コネクタ 93">
              <a:extLst>
                <a:ext uri="{FF2B5EF4-FFF2-40B4-BE49-F238E27FC236}">
                  <a16:creationId xmlns:a16="http://schemas.microsoft.com/office/drawing/2014/main" id="{094550DD-F586-5948-BF06-1B1B90A23E60}"/>
                </a:ext>
              </a:extLst>
            </p:cNvPr>
            <p:cNvCxnSpPr>
              <a:cxnSpLocks/>
            </p:cNvCxnSpPr>
            <p:nvPr/>
          </p:nvCxnSpPr>
          <p:spPr>
            <a:xfrm flipH="1">
              <a:off x="5987793" y="2381399"/>
              <a:ext cx="2229342" cy="0"/>
            </a:xfrm>
            <a:prstGeom prst="straightConnector1">
              <a:avLst/>
            </a:prstGeom>
            <a:ln w="101600">
              <a:solidFill>
                <a:srgbClr val="2D4A4B"/>
              </a:solidFill>
              <a:tailEnd type="triangle"/>
            </a:ln>
          </p:spPr>
          <p:style>
            <a:lnRef idx="1">
              <a:schemeClr val="accent1"/>
            </a:lnRef>
            <a:fillRef idx="0">
              <a:schemeClr val="accent1"/>
            </a:fillRef>
            <a:effectRef idx="0">
              <a:schemeClr val="accent1"/>
            </a:effectRef>
            <a:fontRef idx="minor">
              <a:schemeClr val="tx1"/>
            </a:fontRef>
          </p:style>
        </p:cxnSp>
        <p:sp>
          <p:nvSpPr>
            <p:cNvPr id="96" name="テキスト ボックス 95">
              <a:extLst>
                <a:ext uri="{FF2B5EF4-FFF2-40B4-BE49-F238E27FC236}">
                  <a16:creationId xmlns:a16="http://schemas.microsoft.com/office/drawing/2014/main" id="{DA4DF6F7-A301-4849-8C11-6396763A1B9D}"/>
                </a:ext>
              </a:extLst>
            </p:cNvPr>
            <p:cNvSpPr txBox="1"/>
            <p:nvPr/>
          </p:nvSpPr>
          <p:spPr>
            <a:xfrm>
              <a:off x="6168205" y="2072973"/>
              <a:ext cx="2029265" cy="230832"/>
            </a:xfrm>
            <a:prstGeom prst="rect">
              <a:avLst/>
            </a:prstGeom>
            <a:noFill/>
          </p:spPr>
          <p:txBody>
            <a:bodyPr wrap="square" rtlCol="0">
              <a:spAutoFit/>
            </a:bodyPr>
            <a:lstStyle/>
            <a:p>
              <a:pPr algn="ctr"/>
              <a:r>
                <a:rPr kumimoji="1" lang="ja-JP" altLang="en-US" sz="900">
                  <a:solidFill>
                    <a:srgbClr val="2D4A4B"/>
                  </a:solidFill>
                  <a:latin typeface="+mj-ea"/>
                  <a:ea typeface="+mj-ea"/>
                </a:rPr>
                <a:t>スマホ・</a:t>
              </a:r>
              <a:r>
                <a:rPr kumimoji="1" lang="en-US" altLang="ja-JP" sz="900">
                  <a:solidFill>
                    <a:srgbClr val="2D4A4B"/>
                  </a:solidFill>
                  <a:latin typeface="+mj-ea"/>
                  <a:ea typeface="+mj-ea"/>
                </a:rPr>
                <a:t>PC</a:t>
              </a:r>
              <a:r>
                <a:rPr kumimoji="1" lang="ja-JP" altLang="en-US" sz="900">
                  <a:solidFill>
                    <a:srgbClr val="2D4A4B"/>
                  </a:solidFill>
                  <a:latin typeface="+mj-ea"/>
                  <a:ea typeface="+mj-ea"/>
                </a:rPr>
                <a:t>から利用予約</a:t>
              </a:r>
              <a:endParaRPr kumimoji="1" lang="en-US" altLang="ja-JP" sz="900">
                <a:solidFill>
                  <a:srgbClr val="2D4A4B"/>
                </a:solidFill>
                <a:latin typeface="+mj-ea"/>
                <a:ea typeface="+mj-ea"/>
              </a:endParaRPr>
            </a:p>
          </p:txBody>
        </p:sp>
        <p:sp>
          <p:nvSpPr>
            <p:cNvPr id="97" name="テキスト ボックス 96">
              <a:extLst>
                <a:ext uri="{FF2B5EF4-FFF2-40B4-BE49-F238E27FC236}">
                  <a16:creationId xmlns:a16="http://schemas.microsoft.com/office/drawing/2014/main" id="{A51C13CA-2AFC-FD47-8575-7685DD5D8A08}"/>
                </a:ext>
              </a:extLst>
            </p:cNvPr>
            <p:cNvSpPr txBox="1"/>
            <p:nvPr/>
          </p:nvSpPr>
          <p:spPr>
            <a:xfrm>
              <a:off x="6334565" y="2819011"/>
              <a:ext cx="1107383" cy="234286"/>
            </a:xfrm>
            <a:prstGeom prst="rect">
              <a:avLst/>
            </a:prstGeom>
            <a:noFill/>
            <a:ln w="12700">
              <a:noFill/>
            </a:ln>
          </p:spPr>
          <p:txBody>
            <a:bodyPr wrap="square" lIns="36000" tIns="36000" rIns="36000" bIns="36000" rtlCol="0">
              <a:spAutoFit/>
            </a:bodyPr>
            <a:lstStyle/>
            <a:p>
              <a:r>
                <a:rPr lang="ja-JP" altLang="en-US" sz="1050" b="1">
                  <a:solidFill>
                    <a:srgbClr val="2D4A4B"/>
                  </a:solidFill>
                  <a:latin typeface="+mj-ea"/>
                  <a:ea typeface="+mj-ea"/>
                </a:rPr>
                <a:t>インターネット</a:t>
              </a:r>
              <a:endParaRPr kumimoji="1" lang="en-US" altLang="ja-JP" sz="1050" b="1">
                <a:solidFill>
                  <a:srgbClr val="2D4A4B"/>
                </a:solidFill>
                <a:latin typeface="+mj-ea"/>
                <a:ea typeface="+mj-ea"/>
              </a:endParaRPr>
            </a:p>
          </p:txBody>
        </p:sp>
        <p:pic>
          <p:nvPicPr>
            <p:cNvPr id="98" name="図 97">
              <a:extLst>
                <a:ext uri="{FF2B5EF4-FFF2-40B4-BE49-F238E27FC236}">
                  <a16:creationId xmlns:a16="http://schemas.microsoft.com/office/drawing/2014/main" id="{847E71F7-29C2-3C42-AF44-3681AC3BDF88}"/>
                </a:ext>
              </a:extLst>
            </p:cNvPr>
            <p:cNvPicPr>
              <a:picLocks noChangeAspect="1"/>
            </p:cNvPicPr>
            <p:nvPr/>
          </p:nvPicPr>
          <p:blipFill>
            <a:blip r:embed="rId4" cstate="print">
              <a:duotone>
                <a:prstClr val="black"/>
                <a:srgbClr val="00ABAF">
                  <a:tint val="45000"/>
                  <a:satMod val="400000"/>
                </a:srgbClr>
              </a:duotone>
              <a:extLst>
                <a:ext uri="{28A0092B-C50C-407E-A947-70E740481C1C}">
                  <a14:useLocalDpi xmlns:a14="http://schemas.microsoft.com/office/drawing/2010/main"/>
                </a:ext>
              </a:extLst>
            </a:blip>
            <a:stretch>
              <a:fillRect/>
            </a:stretch>
          </p:blipFill>
          <p:spPr>
            <a:xfrm>
              <a:off x="6168205" y="2870877"/>
              <a:ext cx="146696" cy="146696"/>
            </a:xfrm>
            <a:prstGeom prst="rect">
              <a:avLst/>
            </a:prstGeom>
          </p:spPr>
        </p:pic>
        <p:cxnSp>
          <p:nvCxnSpPr>
            <p:cNvPr id="101" name="直線矢印コネクタ 100">
              <a:extLst>
                <a:ext uri="{FF2B5EF4-FFF2-40B4-BE49-F238E27FC236}">
                  <a16:creationId xmlns:a16="http://schemas.microsoft.com/office/drawing/2014/main" id="{E4379BFC-C0CA-CC49-BCB6-AC792025997E}"/>
                </a:ext>
              </a:extLst>
            </p:cNvPr>
            <p:cNvCxnSpPr>
              <a:cxnSpLocks/>
            </p:cNvCxnSpPr>
            <p:nvPr/>
          </p:nvCxnSpPr>
          <p:spPr>
            <a:xfrm>
              <a:off x="1928052" y="2381399"/>
              <a:ext cx="2047595" cy="0"/>
            </a:xfrm>
            <a:prstGeom prst="straightConnector1">
              <a:avLst/>
            </a:prstGeom>
            <a:ln w="101600">
              <a:solidFill>
                <a:srgbClr val="2D4A4B"/>
              </a:solidFill>
              <a:tailEnd type="triangle"/>
            </a:ln>
          </p:spPr>
          <p:style>
            <a:lnRef idx="1">
              <a:schemeClr val="accent1"/>
            </a:lnRef>
            <a:fillRef idx="0">
              <a:schemeClr val="accent1"/>
            </a:fillRef>
            <a:effectRef idx="0">
              <a:schemeClr val="accent1"/>
            </a:effectRef>
            <a:fontRef idx="minor">
              <a:schemeClr val="tx1"/>
            </a:fontRef>
          </p:style>
        </p:cxnSp>
        <p:sp>
          <p:nvSpPr>
            <p:cNvPr id="102" name="テキスト ボックス 101">
              <a:extLst>
                <a:ext uri="{FF2B5EF4-FFF2-40B4-BE49-F238E27FC236}">
                  <a16:creationId xmlns:a16="http://schemas.microsoft.com/office/drawing/2014/main" id="{34F7F819-3EB7-7D45-BF4C-CBE07EBC3175}"/>
                </a:ext>
              </a:extLst>
            </p:cNvPr>
            <p:cNvSpPr txBox="1"/>
            <p:nvPr/>
          </p:nvSpPr>
          <p:spPr>
            <a:xfrm>
              <a:off x="1839740" y="1933099"/>
              <a:ext cx="1748895" cy="369332"/>
            </a:xfrm>
            <a:prstGeom prst="rect">
              <a:avLst/>
            </a:prstGeom>
            <a:noFill/>
          </p:spPr>
          <p:txBody>
            <a:bodyPr wrap="square" rtlCol="0">
              <a:spAutoFit/>
            </a:bodyPr>
            <a:lstStyle/>
            <a:p>
              <a:r>
                <a:rPr kumimoji="1" lang="ja-JP" altLang="en-US" sz="900">
                  <a:solidFill>
                    <a:srgbClr val="2D4A4B"/>
                  </a:solidFill>
                  <a:latin typeface="+mj-ea"/>
                  <a:ea typeface="+mj-ea"/>
                </a:rPr>
                <a:t>運用スケジュール・貸出アイテムなどを管理</a:t>
              </a:r>
              <a:endParaRPr kumimoji="1" lang="en-US" altLang="ja-JP" sz="900">
                <a:solidFill>
                  <a:srgbClr val="2D4A4B"/>
                </a:solidFill>
                <a:latin typeface="+mj-ea"/>
                <a:ea typeface="+mj-ea"/>
              </a:endParaRPr>
            </a:p>
          </p:txBody>
        </p:sp>
        <p:pic>
          <p:nvPicPr>
            <p:cNvPr id="103" name="Picture 4" descr="C:\Users\sibaservice\Downloads\ノートPCアイコン (1).png">
              <a:extLst>
                <a:ext uri="{FF2B5EF4-FFF2-40B4-BE49-F238E27FC236}">
                  <a16:creationId xmlns:a16="http://schemas.microsoft.com/office/drawing/2014/main" id="{89800B9C-1157-0A40-8D4F-3BA4F0A51C64}"/>
                </a:ext>
              </a:extLst>
            </p:cNvPr>
            <p:cNvPicPr>
              <a:picLocks noChangeAspect="1" noChangeArrowheads="1"/>
            </p:cNvPicPr>
            <p:nvPr/>
          </p:nvPicPr>
          <p:blipFill>
            <a:blip r:embed="rId8" cstate="print">
              <a:duotone>
                <a:prstClr val="black"/>
                <a:srgbClr val="00ABAF">
                  <a:tint val="45000"/>
                  <a:satMod val="400000"/>
                </a:srgbClr>
              </a:duotone>
              <a:extLst>
                <a:ext uri="{28A0092B-C50C-407E-A947-70E740481C1C}">
                  <a14:useLocalDpi xmlns:a14="http://schemas.microsoft.com/office/drawing/2010/main"/>
                </a:ext>
              </a:extLst>
            </a:blip>
            <a:srcRect/>
            <a:stretch>
              <a:fillRect/>
            </a:stretch>
          </p:blipFill>
          <p:spPr bwMode="auto">
            <a:xfrm>
              <a:off x="1206917" y="1991056"/>
              <a:ext cx="601564" cy="601564"/>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5" descr="C:\Users\sibaservice\Downloads\人物アイコン.png">
              <a:extLst>
                <a:ext uri="{FF2B5EF4-FFF2-40B4-BE49-F238E27FC236}">
                  <a16:creationId xmlns:a16="http://schemas.microsoft.com/office/drawing/2014/main" id="{18C3E931-2983-DC47-9761-0C110489DDD4}"/>
                </a:ext>
              </a:extLst>
            </p:cNvPr>
            <p:cNvPicPr>
              <a:picLocks noChangeAspect="1" noChangeArrowheads="1"/>
            </p:cNvPicPr>
            <p:nvPr/>
          </p:nvPicPr>
          <p:blipFill>
            <a:blip r:embed="rId9" cstate="print">
              <a:duotone>
                <a:prstClr val="black"/>
                <a:srgbClr val="00ABAF">
                  <a:tint val="45000"/>
                  <a:satMod val="400000"/>
                </a:srgbClr>
              </a:duotone>
              <a:extLst>
                <a:ext uri="{28A0092B-C50C-407E-A947-70E740481C1C}">
                  <a14:useLocalDpi xmlns:a14="http://schemas.microsoft.com/office/drawing/2010/main"/>
                </a:ext>
              </a:extLst>
            </a:blip>
            <a:srcRect/>
            <a:stretch>
              <a:fillRect/>
            </a:stretch>
          </p:blipFill>
          <p:spPr bwMode="auto">
            <a:xfrm>
              <a:off x="581875" y="1912691"/>
              <a:ext cx="681651" cy="681651"/>
            </a:xfrm>
            <a:prstGeom prst="rect">
              <a:avLst/>
            </a:prstGeom>
            <a:noFill/>
            <a:extLst>
              <a:ext uri="{909E8E84-426E-40DD-AFC4-6F175D3DCCD1}">
                <a14:hiddenFill xmlns:a14="http://schemas.microsoft.com/office/drawing/2010/main">
                  <a:solidFill>
                    <a:srgbClr val="FFFFFF"/>
                  </a:solidFill>
                </a14:hiddenFill>
              </a:ext>
            </a:extLst>
          </p:spPr>
        </p:pic>
      </p:grpSp>
      <p:sp>
        <p:nvSpPr>
          <p:cNvPr id="105" name="テキスト ボックス 104">
            <a:extLst>
              <a:ext uri="{FF2B5EF4-FFF2-40B4-BE49-F238E27FC236}">
                <a16:creationId xmlns:a16="http://schemas.microsoft.com/office/drawing/2014/main" id="{417AF8D1-3A41-AF4F-B35C-E57B3AB88DD2}"/>
              </a:ext>
            </a:extLst>
          </p:cNvPr>
          <p:cNvSpPr txBox="1"/>
          <p:nvPr/>
        </p:nvSpPr>
        <p:spPr>
          <a:xfrm>
            <a:off x="257911" y="341469"/>
            <a:ext cx="5679080" cy="338554"/>
          </a:xfrm>
          <a:prstGeom prst="rect">
            <a:avLst/>
          </a:prstGeom>
          <a:noFill/>
        </p:spPr>
        <p:txBody>
          <a:bodyPr wrap="square" rtlCol="0" anchor="t">
            <a:spAutoFit/>
          </a:bodyPr>
          <a:lstStyle/>
          <a:p>
            <a:r>
              <a:rPr lang="en-US" altLang="ja-JP" sz="1600" b="1">
                <a:latin typeface="+mj-ea"/>
                <a:ea typeface="+mj-ea"/>
              </a:rPr>
              <a:t>Knowledge </a:t>
            </a:r>
            <a:r>
              <a:rPr lang="en-US" altLang="ja-JP" sz="1600" b="1" err="1">
                <a:latin typeface="+mj-ea"/>
                <a:ea typeface="+mj-ea"/>
              </a:rPr>
              <a:t>IstReserve</a:t>
            </a:r>
            <a:r>
              <a:rPr lang="en-US" altLang="ja-JP" sz="1600" b="1">
                <a:latin typeface="+mj-ea"/>
                <a:ea typeface="+mj-ea"/>
              </a:rPr>
              <a:t> </a:t>
            </a:r>
            <a:r>
              <a:rPr lang="ja-JP" altLang="en-US" sz="1600" b="1">
                <a:latin typeface="+mj-ea"/>
                <a:ea typeface="+mj-ea"/>
              </a:rPr>
              <a:t>予約システムパッケージ　</a:t>
            </a:r>
            <a:endParaRPr lang="ja-JP" altLang="en-US" sz="1200">
              <a:latin typeface="+mj-ea"/>
              <a:ea typeface="+mj-ea"/>
            </a:endParaRPr>
          </a:p>
        </p:txBody>
      </p:sp>
      <p:sp>
        <p:nvSpPr>
          <p:cNvPr id="53" name="角丸四角形 52">
            <a:extLst>
              <a:ext uri="{FF2B5EF4-FFF2-40B4-BE49-F238E27FC236}">
                <a16:creationId xmlns:a16="http://schemas.microsoft.com/office/drawing/2014/main" id="{2E879C9D-2E0B-9544-9821-CC2E7EAEAF2E}"/>
              </a:ext>
            </a:extLst>
          </p:cNvPr>
          <p:cNvSpPr/>
          <p:nvPr/>
        </p:nvSpPr>
        <p:spPr>
          <a:xfrm>
            <a:off x="176529" y="303549"/>
            <a:ext cx="45719" cy="418883"/>
          </a:xfrm>
          <a:prstGeom prst="round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4" name="Picture 2">
            <a:extLst>
              <a:ext uri="{FF2B5EF4-FFF2-40B4-BE49-F238E27FC236}">
                <a16:creationId xmlns:a16="http://schemas.microsoft.com/office/drawing/2014/main" id="{0C2FFB5E-2385-E54C-B511-6A32B11C011A}"/>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p:blipFill>
        <p:spPr bwMode="auto">
          <a:xfrm>
            <a:off x="436243" y="2914199"/>
            <a:ext cx="1098000" cy="678635"/>
          </a:xfrm>
          <a:prstGeom prst="rect">
            <a:avLst/>
          </a:prstGeom>
          <a:noFill/>
          <a:ln w="6350">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55" name="Picture 2">
            <a:extLst>
              <a:ext uri="{FF2B5EF4-FFF2-40B4-BE49-F238E27FC236}">
                <a16:creationId xmlns:a16="http://schemas.microsoft.com/office/drawing/2014/main" id="{C9A54C63-1290-B84A-A873-D9194F4D5C16}"/>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p:blipFill>
        <p:spPr bwMode="auto">
          <a:xfrm>
            <a:off x="436243" y="3694180"/>
            <a:ext cx="1098000" cy="943594"/>
          </a:xfrm>
          <a:prstGeom prst="rect">
            <a:avLst/>
          </a:prstGeom>
          <a:noFill/>
          <a:ln w="6350">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57" name="Picture 2">
            <a:extLst>
              <a:ext uri="{FF2B5EF4-FFF2-40B4-BE49-F238E27FC236}">
                <a16:creationId xmlns:a16="http://schemas.microsoft.com/office/drawing/2014/main" id="{429238A5-81BC-EC46-8EAD-514CB7AA1329}"/>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p:blipFill>
        <p:spPr bwMode="auto">
          <a:xfrm>
            <a:off x="436243" y="4727987"/>
            <a:ext cx="1098000" cy="685893"/>
          </a:xfrm>
          <a:prstGeom prst="rect">
            <a:avLst/>
          </a:prstGeom>
          <a:noFill/>
          <a:ln w="6350">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58" name="Picture 4">
            <a:extLst>
              <a:ext uri="{FF2B5EF4-FFF2-40B4-BE49-F238E27FC236}">
                <a16:creationId xmlns:a16="http://schemas.microsoft.com/office/drawing/2014/main" id="{100323A9-9724-654E-8ACD-E0059CF0A18E}"/>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p:blipFill>
        <p:spPr bwMode="auto">
          <a:xfrm>
            <a:off x="418135" y="5490492"/>
            <a:ext cx="1098000" cy="686250"/>
          </a:xfrm>
          <a:prstGeom prst="rect">
            <a:avLst/>
          </a:prstGeom>
          <a:noFill/>
          <a:ln>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56" name="Picture 2">
            <a:extLst>
              <a:ext uri="{FF2B5EF4-FFF2-40B4-BE49-F238E27FC236}">
                <a16:creationId xmlns:a16="http://schemas.microsoft.com/office/drawing/2014/main" id="{AB2D2271-BAD0-DA46-B7C4-1143CD9924EA}"/>
              </a:ext>
            </a:extLst>
          </p:cNvPr>
          <p:cNvPicPr>
            <a:picLocks noChangeAspect="1" noChangeArrowheads="1"/>
          </p:cNvPicPr>
          <p:nvPr/>
        </p:nvPicPr>
        <p:blipFill>
          <a:blip r:embed="rId14" cstate="print">
            <a:extLst>
              <a:ext uri="{28A0092B-C50C-407E-A947-70E740481C1C}">
                <a14:useLocalDpi xmlns:a14="http://schemas.microsoft.com/office/drawing/2010/main"/>
              </a:ext>
            </a:extLst>
          </a:blip>
          <a:stretch>
            <a:fillRect/>
          </a:stretch>
        </p:blipFill>
        <p:spPr bwMode="auto">
          <a:xfrm>
            <a:off x="8135453" y="1150399"/>
            <a:ext cx="1343901" cy="2384863"/>
          </a:xfrm>
          <a:prstGeom prst="rect">
            <a:avLst/>
          </a:prstGeom>
          <a:noFill/>
          <a:ln w="6350">
            <a:noFill/>
          </a:ln>
          <a:extLst>
            <a:ext uri="{909E8E84-426E-40DD-AFC4-6F175D3DCCD1}">
              <a14:hiddenFill xmlns:a14="http://schemas.microsoft.com/office/drawing/2010/main">
                <a:solidFill>
                  <a:srgbClr val="FFFFFF"/>
                </a:solidFill>
              </a14:hiddenFill>
            </a:ext>
          </a:extLst>
        </p:spPr>
      </p:pic>
      <p:pic>
        <p:nvPicPr>
          <p:cNvPr id="59" name="図 58">
            <a:extLst>
              <a:ext uri="{FF2B5EF4-FFF2-40B4-BE49-F238E27FC236}">
                <a16:creationId xmlns:a16="http://schemas.microsoft.com/office/drawing/2014/main" id="{FF3080E8-F9B6-D842-90CB-1E6AADC30B07}"/>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059606" y="840856"/>
            <a:ext cx="1487539" cy="2982766"/>
          </a:xfrm>
          <a:prstGeom prst="rect">
            <a:avLst/>
          </a:prstGeom>
        </p:spPr>
      </p:pic>
    </p:spTree>
    <p:extLst>
      <p:ext uri="{BB962C8B-B14F-4D97-AF65-F5344CB8AC3E}">
        <p14:creationId xmlns:p14="http://schemas.microsoft.com/office/powerpoint/2010/main" val="130531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テキスト ボックス 41">
            <a:extLst>
              <a:ext uri="{FF2B5EF4-FFF2-40B4-BE49-F238E27FC236}">
                <a16:creationId xmlns:a16="http://schemas.microsoft.com/office/drawing/2014/main" id="{D88743A8-4B25-6742-9BBC-5765699F6951}"/>
              </a:ext>
            </a:extLst>
          </p:cNvPr>
          <p:cNvSpPr txBox="1"/>
          <p:nvPr/>
        </p:nvSpPr>
        <p:spPr>
          <a:xfrm>
            <a:off x="150766" y="897502"/>
            <a:ext cx="4352400" cy="260029"/>
          </a:xfrm>
          <a:prstGeom prst="rect">
            <a:avLst/>
          </a:prstGeom>
          <a:solidFill>
            <a:srgbClr val="00ABAF"/>
          </a:solidFill>
        </p:spPr>
        <p:txBody>
          <a:bodyPr wrap="square" lIns="73125" rtlCol="0" anchor="t" anchorCtr="0">
            <a:noAutofit/>
          </a:bodyPr>
          <a:lstStyle/>
          <a:p>
            <a:pPr algn="ctr"/>
            <a:r>
              <a:rPr lang="ja-JP" altLang="en-US" sz="1000">
                <a:solidFill>
                  <a:schemeClr val="bg1"/>
                </a:solidFill>
                <a:latin typeface="+mn-ea"/>
              </a:rPr>
              <a:t>カウンター設置チェックイン端末</a:t>
            </a:r>
          </a:p>
        </p:txBody>
      </p:sp>
      <p:pic>
        <p:nvPicPr>
          <p:cNvPr id="44" name="Picture 2">
            <a:extLst>
              <a:ext uri="{FF2B5EF4-FFF2-40B4-BE49-F238E27FC236}">
                <a16:creationId xmlns:a16="http://schemas.microsoft.com/office/drawing/2014/main" id="{7A71F04D-BAFC-3C44-A86B-6E3817F668CF}"/>
              </a:ext>
            </a:extLst>
          </p:cNvPr>
          <p:cNvPicPr>
            <a:picLocks noChangeAspect="1" noChangeArrowheads="1"/>
          </p:cNvPicPr>
          <p:nvPr/>
        </p:nvPicPr>
        <p:blipFill>
          <a:blip r:embed="rId2" cstate="print">
            <a:extLst>
              <a:ext uri="{28A0092B-C50C-407E-A947-70E740481C1C}">
                <a14:useLocalDpi xmlns:a14="http://schemas.microsoft.com/office/drawing/2010/main"/>
              </a:ext>
            </a:extLst>
          </a:blip>
          <a:stretch>
            <a:fillRect/>
          </a:stretch>
        </p:blipFill>
        <p:spPr bwMode="auto">
          <a:xfrm>
            <a:off x="1636520" y="4278626"/>
            <a:ext cx="2848691" cy="2197562"/>
          </a:xfrm>
          <a:prstGeom prst="rect">
            <a:avLst/>
          </a:prstGeom>
          <a:noFill/>
          <a:ln w="6350">
            <a:noFill/>
          </a:ln>
          <a:extLst>
            <a:ext uri="{909E8E84-426E-40DD-AFC4-6F175D3DCCD1}">
              <a14:hiddenFill xmlns:a14="http://schemas.microsoft.com/office/drawing/2010/main">
                <a:solidFill>
                  <a:srgbClr val="FFFFFF"/>
                </a:solidFill>
              </a14:hiddenFill>
            </a:ext>
          </a:extLst>
        </p:spPr>
      </p:pic>
      <p:sp>
        <p:nvSpPr>
          <p:cNvPr id="45" name="テキスト ボックス 44">
            <a:extLst>
              <a:ext uri="{FF2B5EF4-FFF2-40B4-BE49-F238E27FC236}">
                <a16:creationId xmlns:a16="http://schemas.microsoft.com/office/drawing/2014/main" id="{D13E21FF-62DE-CF46-A0F4-F8F5CCCD4BC0}"/>
              </a:ext>
            </a:extLst>
          </p:cNvPr>
          <p:cNvSpPr txBox="1"/>
          <p:nvPr/>
        </p:nvSpPr>
        <p:spPr>
          <a:xfrm>
            <a:off x="165020" y="3887071"/>
            <a:ext cx="4352400" cy="274605"/>
          </a:xfrm>
          <a:prstGeom prst="rect">
            <a:avLst/>
          </a:prstGeom>
          <a:solidFill>
            <a:srgbClr val="00ABAF"/>
          </a:solidFill>
        </p:spPr>
        <p:txBody>
          <a:bodyPr wrap="square" lIns="73125" rtlCol="0" anchor="ctr" anchorCtr="0">
            <a:noAutofit/>
          </a:bodyPr>
          <a:lstStyle/>
          <a:p>
            <a:pPr algn="ctr"/>
            <a:r>
              <a:rPr lang="ja-JP" altLang="en-US" sz="1000">
                <a:solidFill>
                  <a:schemeClr val="bg1"/>
                </a:solidFill>
                <a:latin typeface="+mn-ea"/>
              </a:rPr>
              <a:t>スマホ・</a:t>
            </a:r>
            <a:r>
              <a:rPr lang="en-US" altLang="ja-JP" sz="1000">
                <a:solidFill>
                  <a:schemeClr val="bg1"/>
                </a:solidFill>
                <a:latin typeface="+mn-ea"/>
              </a:rPr>
              <a:t>PC</a:t>
            </a:r>
            <a:r>
              <a:rPr lang="ja-JP" altLang="en-US" sz="1000">
                <a:solidFill>
                  <a:schemeClr val="bg1"/>
                </a:solidFill>
                <a:latin typeface="+mn-ea"/>
              </a:rPr>
              <a:t>から利用予約可能</a:t>
            </a:r>
          </a:p>
        </p:txBody>
      </p:sp>
      <p:sp>
        <p:nvSpPr>
          <p:cNvPr id="46" name="テキスト ボックス 45">
            <a:extLst>
              <a:ext uri="{FF2B5EF4-FFF2-40B4-BE49-F238E27FC236}">
                <a16:creationId xmlns:a16="http://schemas.microsoft.com/office/drawing/2014/main" id="{C0697D39-12A0-0B4D-9B72-E2B62A44B738}"/>
              </a:ext>
            </a:extLst>
          </p:cNvPr>
          <p:cNvSpPr txBox="1"/>
          <p:nvPr/>
        </p:nvSpPr>
        <p:spPr>
          <a:xfrm>
            <a:off x="4616987" y="849270"/>
            <a:ext cx="4018551" cy="523220"/>
          </a:xfrm>
          <a:prstGeom prst="rect">
            <a:avLst/>
          </a:prstGeom>
          <a:noFill/>
        </p:spPr>
        <p:txBody>
          <a:bodyPr wrap="square" rtlCol="0">
            <a:spAutoFit/>
          </a:bodyPr>
          <a:lstStyle/>
          <a:p>
            <a:r>
              <a:rPr lang="ja-JP" altLang="en-US" sz="1400" b="1">
                <a:latin typeface="+mn-ea"/>
              </a:rPr>
              <a:t>利用予約 </a:t>
            </a:r>
            <a:r>
              <a:rPr lang="en-US" altLang="ja-JP" sz="900">
                <a:latin typeface="+mn-ea"/>
              </a:rPr>
              <a:t>-</a:t>
            </a:r>
            <a:r>
              <a:rPr lang="ja-JP" altLang="en-US" sz="900">
                <a:latin typeface="+mn-ea"/>
              </a:rPr>
              <a:t>チェックイン端末およびスマホ・</a:t>
            </a:r>
            <a:r>
              <a:rPr lang="en-US" altLang="ja-JP" sz="900">
                <a:latin typeface="+mn-ea"/>
              </a:rPr>
              <a:t>PC</a:t>
            </a:r>
            <a:r>
              <a:rPr lang="en-US" altLang="ja-JP" sz="900" b="1">
                <a:latin typeface="+mn-ea"/>
              </a:rPr>
              <a:t>-</a:t>
            </a:r>
            <a:endParaRPr lang="en-US" altLang="ja-JP" sz="900">
              <a:latin typeface="+mn-ea"/>
            </a:endParaRPr>
          </a:p>
          <a:p>
            <a:endParaRPr lang="en-US" altLang="ja-JP" sz="1400" b="1">
              <a:latin typeface="+mn-ea"/>
            </a:endParaRPr>
          </a:p>
        </p:txBody>
      </p:sp>
      <p:sp>
        <p:nvSpPr>
          <p:cNvPr id="48" name="テキスト ボックス 47">
            <a:extLst>
              <a:ext uri="{FF2B5EF4-FFF2-40B4-BE49-F238E27FC236}">
                <a16:creationId xmlns:a16="http://schemas.microsoft.com/office/drawing/2014/main" id="{005D3CFF-BE76-E14C-9F75-EA6CE8422575}"/>
              </a:ext>
            </a:extLst>
          </p:cNvPr>
          <p:cNvSpPr txBox="1"/>
          <p:nvPr/>
        </p:nvSpPr>
        <p:spPr>
          <a:xfrm>
            <a:off x="4616986" y="1242276"/>
            <a:ext cx="5015963" cy="1323439"/>
          </a:xfrm>
          <a:prstGeom prst="rect">
            <a:avLst/>
          </a:prstGeom>
          <a:noFill/>
        </p:spPr>
        <p:txBody>
          <a:bodyPr wrap="square" rtlCol="0">
            <a:spAutoFit/>
          </a:bodyPr>
          <a:lstStyle/>
          <a:p>
            <a:r>
              <a:rPr lang="ja-JP" altLang="en-US" sz="1000">
                <a:latin typeface="+mn-ea"/>
              </a:rPr>
              <a:t>スマホ・</a:t>
            </a:r>
            <a:r>
              <a:rPr lang="en-US" altLang="ja-JP" sz="1000">
                <a:latin typeface="+mn-ea"/>
              </a:rPr>
              <a:t>PC</a:t>
            </a:r>
            <a:r>
              <a:rPr lang="ja-JP" altLang="en-US" sz="1000">
                <a:latin typeface="+mn-ea"/>
              </a:rPr>
              <a:t>およびチェックイン端末から簡単に利用予約、予約の確認・キャンセルを</a:t>
            </a:r>
            <a:endParaRPr lang="en-US" altLang="ja-JP" sz="1000">
              <a:latin typeface="+mn-ea"/>
            </a:endParaRPr>
          </a:p>
          <a:p>
            <a:r>
              <a:rPr lang="ja-JP" altLang="en-US" sz="1000">
                <a:latin typeface="+mn-ea"/>
              </a:rPr>
              <a:t>行うことが可能です。（初回利用時は利用登録が必要となります。）</a:t>
            </a:r>
            <a:endParaRPr lang="en-US" altLang="ja-JP" sz="1000">
              <a:latin typeface="+mn-ea"/>
            </a:endParaRPr>
          </a:p>
          <a:p>
            <a:endParaRPr lang="en-US" altLang="ja-JP" sz="1000">
              <a:latin typeface="+mn-ea"/>
            </a:endParaRPr>
          </a:p>
          <a:p>
            <a:r>
              <a:rPr lang="ja-JP" altLang="en-US" sz="1000">
                <a:latin typeface="+mn-ea"/>
              </a:rPr>
              <a:t>利用時にチェックインを行うことにより座席券および機材引替券が印刷され、</a:t>
            </a:r>
            <a:endParaRPr lang="en-US" altLang="ja-JP" sz="1000">
              <a:latin typeface="+mn-ea"/>
            </a:endParaRPr>
          </a:p>
          <a:p>
            <a:r>
              <a:rPr lang="ja-JP" altLang="en-US" sz="1000">
                <a:latin typeface="+mn-ea"/>
              </a:rPr>
              <a:t>終了時にチェックアウトすることにより座席および機材が開放され他の利用者が予約可能となります。</a:t>
            </a:r>
            <a:endParaRPr lang="en-US" altLang="ja-JP" sz="1000">
              <a:latin typeface="+mn-ea"/>
            </a:endParaRPr>
          </a:p>
          <a:p>
            <a:endParaRPr lang="en-US" altLang="ja-JP" sz="1000">
              <a:latin typeface="+mn-ea"/>
            </a:endParaRPr>
          </a:p>
          <a:p>
            <a:r>
              <a:rPr lang="ja-JP" altLang="en-US" sz="1000">
                <a:latin typeface="+mn-ea"/>
              </a:rPr>
              <a:t>また、利用状況をサイネージへリアルタイムに配信することが可能です。</a:t>
            </a:r>
            <a:endParaRPr lang="en-US" altLang="ja-JP" sz="1000">
              <a:latin typeface="+mn-ea"/>
            </a:endParaRPr>
          </a:p>
        </p:txBody>
      </p:sp>
      <p:sp>
        <p:nvSpPr>
          <p:cNvPr id="50" name="角丸四角形 49">
            <a:extLst>
              <a:ext uri="{FF2B5EF4-FFF2-40B4-BE49-F238E27FC236}">
                <a16:creationId xmlns:a16="http://schemas.microsoft.com/office/drawing/2014/main" id="{FC00452D-540C-7545-A7C4-048702F13987}"/>
              </a:ext>
            </a:extLst>
          </p:cNvPr>
          <p:cNvSpPr/>
          <p:nvPr/>
        </p:nvSpPr>
        <p:spPr>
          <a:xfrm>
            <a:off x="4699818" y="3057828"/>
            <a:ext cx="2390829" cy="1625754"/>
          </a:xfrm>
          <a:prstGeom prst="roundRect">
            <a:avLst>
              <a:gd name="adj" fmla="val 4645"/>
            </a:avLst>
          </a:prstGeom>
          <a:noFill/>
          <a:ln w="19050">
            <a:solidFill>
              <a:srgbClr val="00AB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9" name="1 つの角を丸めた四角形 8">
            <a:extLst>
              <a:ext uri="{FF2B5EF4-FFF2-40B4-BE49-F238E27FC236}">
                <a16:creationId xmlns:a16="http://schemas.microsoft.com/office/drawing/2014/main" id="{0BAA3A2E-B432-5B41-9BFF-3567AA45B4BE}"/>
              </a:ext>
            </a:extLst>
          </p:cNvPr>
          <p:cNvSpPr/>
          <p:nvPr/>
        </p:nvSpPr>
        <p:spPr>
          <a:xfrm rot="16200000">
            <a:off x="4699818" y="3059627"/>
            <a:ext cx="373626" cy="373626"/>
          </a:xfrm>
          <a:prstGeom prst="round1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テキスト ボックス 59">
            <a:extLst>
              <a:ext uri="{FF2B5EF4-FFF2-40B4-BE49-F238E27FC236}">
                <a16:creationId xmlns:a16="http://schemas.microsoft.com/office/drawing/2014/main" id="{3C27EFE4-6B9F-8547-9FF3-D6037042DDEA}"/>
              </a:ext>
            </a:extLst>
          </p:cNvPr>
          <p:cNvSpPr txBox="1"/>
          <p:nvPr/>
        </p:nvSpPr>
        <p:spPr>
          <a:xfrm>
            <a:off x="4749059" y="3068631"/>
            <a:ext cx="324385" cy="338554"/>
          </a:xfrm>
          <a:prstGeom prst="rect">
            <a:avLst/>
          </a:prstGeom>
          <a:noFill/>
        </p:spPr>
        <p:txBody>
          <a:bodyPr wrap="square" rtlCol="0">
            <a:spAutoFit/>
          </a:bodyPr>
          <a:lstStyle/>
          <a:p>
            <a:r>
              <a:rPr lang="en-US" altLang="ja-JP" sz="1600" b="1">
                <a:solidFill>
                  <a:schemeClr val="bg1"/>
                </a:solidFill>
                <a:latin typeface="+mn-ea"/>
              </a:rPr>
              <a:t>1</a:t>
            </a:r>
            <a:endParaRPr lang="en-US" altLang="ja-JP" sz="1100" b="1">
              <a:solidFill>
                <a:schemeClr val="bg1"/>
              </a:solidFill>
              <a:latin typeface="+mn-ea"/>
            </a:endParaRPr>
          </a:p>
        </p:txBody>
      </p:sp>
      <p:sp>
        <p:nvSpPr>
          <p:cNvPr id="61" name="角丸四角形 60">
            <a:extLst>
              <a:ext uri="{FF2B5EF4-FFF2-40B4-BE49-F238E27FC236}">
                <a16:creationId xmlns:a16="http://schemas.microsoft.com/office/drawing/2014/main" id="{8949AE8D-4BEF-5648-A627-F57E9AEA61F8}"/>
              </a:ext>
            </a:extLst>
          </p:cNvPr>
          <p:cNvSpPr/>
          <p:nvPr/>
        </p:nvSpPr>
        <p:spPr>
          <a:xfrm>
            <a:off x="7175957" y="3057828"/>
            <a:ext cx="2390829" cy="1625754"/>
          </a:xfrm>
          <a:prstGeom prst="roundRect">
            <a:avLst>
              <a:gd name="adj" fmla="val 4645"/>
            </a:avLst>
          </a:prstGeom>
          <a:noFill/>
          <a:ln w="19050">
            <a:solidFill>
              <a:srgbClr val="00AB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62" name="1 つの角を丸めた四角形 61">
            <a:extLst>
              <a:ext uri="{FF2B5EF4-FFF2-40B4-BE49-F238E27FC236}">
                <a16:creationId xmlns:a16="http://schemas.microsoft.com/office/drawing/2014/main" id="{A54F8D36-C7AE-B742-AFB3-C9879E5B6C66}"/>
              </a:ext>
            </a:extLst>
          </p:cNvPr>
          <p:cNvSpPr/>
          <p:nvPr/>
        </p:nvSpPr>
        <p:spPr>
          <a:xfrm rot="16200000">
            <a:off x="7175957" y="3059627"/>
            <a:ext cx="373626" cy="373626"/>
          </a:xfrm>
          <a:prstGeom prst="round1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2D4A4B"/>
              </a:solidFill>
            </a:endParaRPr>
          </a:p>
        </p:txBody>
      </p:sp>
      <p:sp>
        <p:nvSpPr>
          <p:cNvPr id="63" name="テキスト ボックス 62">
            <a:extLst>
              <a:ext uri="{FF2B5EF4-FFF2-40B4-BE49-F238E27FC236}">
                <a16:creationId xmlns:a16="http://schemas.microsoft.com/office/drawing/2014/main" id="{77BC0EF4-9AA6-A049-84CB-908FD8BCC49C}"/>
              </a:ext>
            </a:extLst>
          </p:cNvPr>
          <p:cNvSpPr txBox="1"/>
          <p:nvPr/>
        </p:nvSpPr>
        <p:spPr>
          <a:xfrm>
            <a:off x="7225198" y="3068631"/>
            <a:ext cx="324385" cy="338554"/>
          </a:xfrm>
          <a:prstGeom prst="rect">
            <a:avLst/>
          </a:prstGeom>
          <a:noFill/>
        </p:spPr>
        <p:txBody>
          <a:bodyPr wrap="square" rtlCol="0">
            <a:spAutoFit/>
          </a:bodyPr>
          <a:lstStyle/>
          <a:p>
            <a:r>
              <a:rPr lang="en-US" altLang="ja-JP" sz="1600" b="1">
                <a:solidFill>
                  <a:schemeClr val="bg1"/>
                </a:solidFill>
                <a:latin typeface="+mn-ea"/>
              </a:rPr>
              <a:t>2</a:t>
            </a:r>
            <a:endParaRPr lang="en-US" altLang="ja-JP" sz="1100" b="1">
              <a:solidFill>
                <a:schemeClr val="bg1"/>
              </a:solidFill>
              <a:latin typeface="+mn-ea"/>
            </a:endParaRPr>
          </a:p>
        </p:txBody>
      </p:sp>
      <p:sp>
        <p:nvSpPr>
          <p:cNvPr id="68" name="角丸四角形 67">
            <a:extLst>
              <a:ext uri="{FF2B5EF4-FFF2-40B4-BE49-F238E27FC236}">
                <a16:creationId xmlns:a16="http://schemas.microsoft.com/office/drawing/2014/main" id="{52F6F1B0-CD87-6A4C-82B4-9F75226866AC}"/>
              </a:ext>
            </a:extLst>
          </p:cNvPr>
          <p:cNvSpPr/>
          <p:nvPr/>
        </p:nvSpPr>
        <p:spPr>
          <a:xfrm>
            <a:off x="4699818" y="4777728"/>
            <a:ext cx="2390829" cy="1625754"/>
          </a:xfrm>
          <a:prstGeom prst="roundRect">
            <a:avLst>
              <a:gd name="adj" fmla="val 4645"/>
            </a:avLst>
          </a:prstGeom>
          <a:noFill/>
          <a:ln w="19050">
            <a:solidFill>
              <a:srgbClr val="00AB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69" name="1 つの角を丸めた四角形 68">
            <a:extLst>
              <a:ext uri="{FF2B5EF4-FFF2-40B4-BE49-F238E27FC236}">
                <a16:creationId xmlns:a16="http://schemas.microsoft.com/office/drawing/2014/main" id="{DE03BED2-D27B-8D46-9B15-3727E423556B}"/>
              </a:ext>
            </a:extLst>
          </p:cNvPr>
          <p:cNvSpPr/>
          <p:nvPr/>
        </p:nvSpPr>
        <p:spPr>
          <a:xfrm rot="16200000">
            <a:off x="4699818" y="4779527"/>
            <a:ext cx="373626" cy="373626"/>
          </a:xfrm>
          <a:prstGeom prst="round1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テキスト ボックス 69">
            <a:extLst>
              <a:ext uri="{FF2B5EF4-FFF2-40B4-BE49-F238E27FC236}">
                <a16:creationId xmlns:a16="http://schemas.microsoft.com/office/drawing/2014/main" id="{8AB64E00-FED4-564D-A121-622FD574441D}"/>
              </a:ext>
            </a:extLst>
          </p:cNvPr>
          <p:cNvSpPr txBox="1"/>
          <p:nvPr/>
        </p:nvSpPr>
        <p:spPr>
          <a:xfrm>
            <a:off x="4749059" y="4788531"/>
            <a:ext cx="324385" cy="338554"/>
          </a:xfrm>
          <a:prstGeom prst="rect">
            <a:avLst/>
          </a:prstGeom>
          <a:noFill/>
        </p:spPr>
        <p:txBody>
          <a:bodyPr wrap="square" rtlCol="0">
            <a:spAutoFit/>
          </a:bodyPr>
          <a:lstStyle/>
          <a:p>
            <a:r>
              <a:rPr lang="en-US" altLang="ja-JP" sz="1600" b="1">
                <a:solidFill>
                  <a:schemeClr val="bg1"/>
                </a:solidFill>
                <a:latin typeface="+mn-ea"/>
              </a:rPr>
              <a:t>3</a:t>
            </a:r>
            <a:endParaRPr lang="en-US" altLang="ja-JP" sz="1100" b="1">
              <a:solidFill>
                <a:schemeClr val="bg1"/>
              </a:solidFill>
              <a:latin typeface="+mn-ea"/>
            </a:endParaRPr>
          </a:p>
        </p:txBody>
      </p:sp>
      <p:sp>
        <p:nvSpPr>
          <p:cNvPr id="72" name="角丸四角形 71">
            <a:extLst>
              <a:ext uri="{FF2B5EF4-FFF2-40B4-BE49-F238E27FC236}">
                <a16:creationId xmlns:a16="http://schemas.microsoft.com/office/drawing/2014/main" id="{5A0D6621-FD6D-D04F-A5B2-9B1E49C66770}"/>
              </a:ext>
            </a:extLst>
          </p:cNvPr>
          <p:cNvSpPr/>
          <p:nvPr/>
        </p:nvSpPr>
        <p:spPr>
          <a:xfrm>
            <a:off x="7175957" y="4777728"/>
            <a:ext cx="2390829" cy="1625754"/>
          </a:xfrm>
          <a:prstGeom prst="roundRect">
            <a:avLst>
              <a:gd name="adj" fmla="val 4645"/>
            </a:avLst>
          </a:prstGeom>
          <a:noFill/>
          <a:ln w="19050">
            <a:solidFill>
              <a:srgbClr val="00AB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73" name="1 つの角を丸めた四角形 72">
            <a:extLst>
              <a:ext uri="{FF2B5EF4-FFF2-40B4-BE49-F238E27FC236}">
                <a16:creationId xmlns:a16="http://schemas.microsoft.com/office/drawing/2014/main" id="{24C6DBFB-E026-DB45-8C83-083F5C56F62B}"/>
              </a:ext>
            </a:extLst>
          </p:cNvPr>
          <p:cNvSpPr/>
          <p:nvPr/>
        </p:nvSpPr>
        <p:spPr>
          <a:xfrm rot="16200000">
            <a:off x="7175957" y="4779527"/>
            <a:ext cx="373626" cy="373626"/>
          </a:xfrm>
          <a:prstGeom prst="round1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テキスト ボックス 73">
            <a:extLst>
              <a:ext uri="{FF2B5EF4-FFF2-40B4-BE49-F238E27FC236}">
                <a16:creationId xmlns:a16="http://schemas.microsoft.com/office/drawing/2014/main" id="{D7CC1DDF-EC65-4D46-8E09-73E5C4DDFF8F}"/>
              </a:ext>
            </a:extLst>
          </p:cNvPr>
          <p:cNvSpPr txBox="1"/>
          <p:nvPr/>
        </p:nvSpPr>
        <p:spPr>
          <a:xfrm>
            <a:off x="7225198" y="4788531"/>
            <a:ext cx="324385" cy="338554"/>
          </a:xfrm>
          <a:prstGeom prst="rect">
            <a:avLst/>
          </a:prstGeom>
          <a:noFill/>
        </p:spPr>
        <p:txBody>
          <a:bodyPr wrap="square" rtlCol="0">
            <a:spAutoFit/>
          </a:bodyPr>
          <a:lstStyle/>
          <a:p>
            <a:r>
              <a:rPr lang="en-US" altLang="ja-JP" sz="1600" b="1">
                <a:solidFill>
                  <a:schemeClr val="bg1"/>
                </a:solidFill>
                <a:latin typeface="+mn-ea"/>
              </a:rPr>
              <a:t>4</a:t>
            </a:r>
            <a:endParaRPr lang="en-US" altLang="ja-JP" sz="1100" b="1">
              <a:solidFill>
                <a:schemeClr val="bg1"/>
              </a:solidFill>
              <a:latin typeface="+mn-ea"/>
            </a:endParaRPr>
          </a:p>
        </p:txBody>
      </p:sp>
      <p:sp>
        <p:nvSpPr>
          <p:cNvPr id="75" name="テキスト ボックス 74">
            <a:extLst>
              <a:ext uri="{FF2B5EF4-FFF2-40B4-BE49-F238E27FC236}">
                <a16:creationId xmlns:a16="http://schemas.microsoft.com/office/drawing/2014/main" id="{532EEDB2-4A6C-B947-94DC-A9472C327807}"/>
              </a:ext>
            </a:extLst>
          </p:cNvPr>
          <p:cNvSpPr txBox="1"/>
          <p:nvPr/>
        </p:nvSpPr>
        <p:spPr>
          <a:xfrm>
            <a:off x="5073444" y="3148964"/>
            <a:ext cx="1811678" cy="684803"/>
          </a:xfrm>
          <a:prstGeom prst="rect">
            <a:avLst/>
          </a:prstGeom>
          <a:noFill/>
        </p:spPr>
        <p:txBody>
          <a:bodyPr wrap="square" rtlCol="0">
            <a:spAutoFit/>
          </a:bodyPr>
          <a:lstStyle/>
          <a:p>
            <a:r>
              <a:rPr lang="ja-JP" altLang="en-US" sz="1050" b="1">
                <a:latin typeface="+mn-ea"/>
              </a:rPr>
              <a:t>スマホ・</a:t>
            </a:r>
            <a:r>
              <a:rPr lang="en-US" altLang="ja-JP" sz="1050" b="1">
                <a:latin typeface="+mn-ea"/>
              </a:rPr>
              <a:t>PC</a:t>
            </a:r>
            <a:r>
              <a:rPr lang="ja-JP" altLang="en-US" sz="1050" b="1">
                <a:latin typeface="+mn-ea"/>
              </a:rPr>
              <a:t>から</a:t>
            </a:r>
            <a:endParaRPr lang="en-US" altLang="ja-JP" sz="1050" b="1">
              <a:latin typeface="+mn-ea"/>
            </a:endParaRPr>
          </a:p>
          <a:p>
            <a:r>
              <a:rPr lang="ja-JP" altLang="en-US" sz="1050" b="1">
                <a:latin typeface="+mn-ea"/>
              </a:rPr>
              <a:t>希望の日時・座席・機材を</a:t>
            </a:r>
            <a:endParaRPr lang="en-US" altLang="ja-JP" sz="1050" b="1">
              <a:latin typeface="+mn-ea"/>
            </a:endParaRPr>
          </a:p>
          <a:p>
            <a:r>
              <a:rPr lang="ja-JP" altLang="en-US" sz="1050" b="1">
                <a:latin typeface="+mn-ea"/>
              </a:rPr>
              <a:t>指定して予約</a:t>
            </a:r>
            <a:endParaRPr lang="en-US" altLang="ja-JP" sz="1050" b="1">
              <a:latin typeface="+mn-ea"/>
            </a:endParaRPr>
          </a:p>
          <a:p>
            <a:r>
              <a:rPr lang="ja-JP" altLang="en-US" sz="700" b="1">
                <a:latin typeface="+mn-ea"/>
              </a:rPr>
              <a:t>初回利用時利用登録が必要となります</a:t>
            </a:r>
            <a:endParaRPr lang="en-US" altLang="ja-JP" sz="700" b="1">
              <a:latin typeface="+mn-ea"/>
            </a:endParaRPr>
          </a:p>
        </p:txBody>
      </p:sp>
      <p:sp>
        <p:nvSpPr>
          <p:cNvPr id="76" name="テキスト ボックス 75">
            <a:extLst>
              <a:ext uri="{FF2B5EF4-FFF2-40B4-BE49-F238E27FC236}">
                <a16:creationId xmlns:a16="http://schemas.microsoft.com/office/drawing/2014/main" id="{1C48818C-C042-594B-8D5F-B5C358C51AD3}"/>
              </a:ext>
            </a:extLst>
          </p:cNvPr>
          <p:cNvSpPr txBox="1"/>
          <p:nvPr/>
        </p:nvSpPr>
        <p:spPr>
          <a:xfrm>
            <a:off x="7560668" y="3159695"/>
            <a:ext cx="1823720" cy="538609"/>
          </a:xfrm>
          <a:prstGeom prst="rect">
            <a:avLst/>
          </a:prstGeom>
          <a:noFill/>
        </p:spPr>
        <p:txBody>
          <a:bodyPr wrap="square" rtlCol="0">
            <a:spAutoFit/>
          </a:bodyPr>
          <a:lstStyle/>
          <a:p>
            <a:r>
              <a:rPr lang="ja-JP" altLang="en-US" sz="1050" b="1">
                <a:latin typeface="+mn-ea"/>
              </a:rPr>
              <a:t>予約時刻に受付カウンターで</a:t>
            </a:r>
            <a:r>
              <a:rPr lang="ja-JP" altLang="en-US" sz="1050" b="1" i="1" u="sng">
                <a:latin typeface="+mn-ea"/>
              </a:rPr>
              <a:t>チェックイン</a:t>
            </a:r>
            <a:endParaRPr lang="en-US" altLang="ja-JP" sz="1050" b="1" i="1" u="sng">
              <a:latin typeface="+mn-ea"/>
            </a:endParaRPr>
          </a:p>
          <a:p>
            <a:r>
              <a:rPr lang="ja-JP" altLang="en-US" sz="700" b="1">
                <a:latin typeface="+mn-ea"/>
              </a:rPr>
              <a:t>座席券・機材貸出券が印刷されます</a:t>
            </a:r>
            <a:endParaRPr lang="en-US" altLang="ja-JP" sz="700" b="1">
              <a:latin typeface="+mn-ea"/>
            </a:endParaRPr>
          </a:p>
        </p:txBody>
      </p:sp>
      <p:sp>
        <p:nvSpPr>
          <p:cNvPr id="77" name="テキスト ボックス 76">
            <a:extLst>
              <a:ext uri="{FF2B5EF4-FFF2-40B4-BE49-F238E27FC236}">
                <a16:creationId xmlns:a16="http://schemas.microsoft.com/office/drawing/2014/main" id="{76F95D35-90E1-A34A-A7CD-4B199EE6577A}"/>
              </a:ext>
            </a:extLst>
          </p:cNvPr>
          <p:cNvSpPr txBox="1"/>
          <p:nvPr/>
        </p:nvSpPr>
        <p:spPr>
          <a:xfrm>
            <a:off x="7560668" y="4921698"/>
            <a:ext cx="1742811" cy="523220"/>
          </a:xfrm>
          <a:prstGeom prst="rect">
            <a:avLst/>
          </a:prstGeom>
          <a:noFill/>
        </p:spPr>
        <p:txBody>
          <a:bodyPr wrap="square" rtlCol="0">
            <a:spAutoFit/>
          </a:bodyPr>
          <a:lstStyle/>
          <a:p>
            <a:r>
              <a:rPr lang="ja-JP" altLang="en-US" sz="1050" b="1">
                <a:latin typeface="+mn-ea"/>
              </a:rPr>
              <a:t>利用終了後に受付カウンターにて</a:t>
            </a:r>
            <a:r>
              <a:rPr lang="ja-JP" altLang="en-US" sz="1050" b="1" i="1" u="sng">
                <a:latin typeface="+mn-ea"/>
              </a:rPr>
              <a:t>チェックアウト</a:t>
            </a:r>
            <a:endParaRPr lang="en-US" altLang="ja-JP" sz="1050" b="1" i="1" u="sng">
              <a:latin typeface="+mn-ea"/>
            </a:endParaRPr>
          </a:p>
          <a:p>
            <a:r>
              <a:rPr lang="ja-JP" altLang="en-US" sz="700" b="1">
                <a:latin typeface="+mn-ea"/>
              </a:rPr>
              <a:t>予約残り時間が短縮されます</a:t>
            </a:r>
            <a:endParaRPr lang="en-US" altLang="ja-JP" sz="700" b="1">
              <a:latin typeface="+mn-ea"/>
            </a:endParaRPr>
          </a:p>
        </p:txBody>
      </p:sp>
      <p:sp>
        <p:nvSpPr>
          <p:cNvPr id="78" name="テキスト ボックス 77">
            <a:extLst>
              <a:ext uri="{FF2B5EF4-FFF2-40B4-BE49-F238E27FC236}">
                <a16:creationId xmlns:a16="http://schemas.microsoft.com/office/drawing/2014/main" id="{8877AA4D-D53A-464E-9096-DFECFB10DB5A}"/>
              </a:ext>
            </a:extLst>
          </p:cNvPr>
          <p:cNvSpPr txBox="1"/>
          <p:nvPr/>
        </p:nvSpPr>
        <p:spPr>
          <a:xfrm>
            <a:off x="5073444" y="4871982"/>
            <a:ext cx="2008396" cy="738664"/>
          </a:xfrm>
          <a:prstGeom prst="rect">
            <a:avLst/>
          </a:prstGeom>
          <a:noFill/>
        </p:spPr>
        <p:txBody>
          <a:bodyPr wrap="square" rtlCol="0">
            <a:spAutoFit/>
          </a:bodyPr>
          <a:lstStyle/>
          <a:p>
            <a:r>
              <a:rPr lang="ja-JP" altLang="en-US" sz="1050" b="1">
                <a:latin typeface="+mn-ea"/>
              </a:rPr>
              <a:t>座席券・機材引換券が発券されチケットと貸出機材を交換することにより機材を効率よく管理できます。</a:t>
            </a:r>
            <a:endParaRPr lang="en-US" altLang="ja-JP" sz="1050" b="1">
              <a:latin typeface="+mn-ea"/>
            </a:endParaRPr>
          </a:p>
        </p:txBody>
      </p:sp>
      <p:pic>
        <p:nvPicPr>
          <p:cNvPr id="79" name="図 78">
            <a:extLst>
              <a:ext uri="{FF2B5EF4-FFF2-40B4-BE49-F238E27FC236}">
                <a16:creationId xmlns:a16="http://schemas.microsoft.com/office/drawing/2014/main" id="{92CB8049-62C6-6945-89F8-891392409732}"/>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7451188" y="3768992"/>
            <a:ext cx="1933200" cy="811944"/>
          </a:xfrm>
          <a:prstGeom prst="rect">
            <a:avLst/>
          </a:prstGeom>
          <a:ln>
            <a:noFill/>
          </a:ln>
        </p:spPr>
      </p:pic>
      <p:pic>
        <p:nvPicPr>
          <p:cNvPr id="80" name="図 79">
            <a:extLst>
              <a:ext uri="{FF2B5EF4-FFF2-40B4-BE49-F238E27FC236}">
                <a16:creationId xmlns:a16="http://schemas.microsoft.com/office/drawing/2014/main" id="{1490E562-D52C-C341-96A2-6811D9A14700}"/>
              </a:ext>
            </a:extLst>
          </p:cNvPr>
          <p:cNvPicPr>
            <a:picLocks noChangeAspect="1"/>
          </p:cNvPicPr>
          <p:nvPr/>
        </p:nvPicPr>
        <p:blipFill>
          <a:blip r:embed="rId5"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7451188" y="5488892"/>
            <a:ext cx="1933200" cy="811944"/>
          </a:xfrm>
          <a:prstGeom prst="rect">
            <a:avLst/>
          </a:prstGeom>
          <a:ln>
            <a:noFill/>
          </a:ln>
        </p:spPr>
      </p:pic>
      <p:pic>
        <p:nvPicPr>
          <p:cNvPr id="81" name="図 80">
            <a:extLst>
              <a:ext uri="{FF2B5EF4-FFF2-40B4-BE49-F238E27FC236}">
                <a16:creationId xmlns:a16="http://schemas.microsoft.com/office/drawing/2014/main" id="{5F936592-0C09-9244-A54A-4029FAF9FAA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763137" y="5491336"/>
            <a:ext cx="1080506" cy="1080506"/>
          </a:xfrm>
          <a:prstGeom prst="rect">
            <a:avLst/>
          </a:prstGeom>
        </p:spPr>
      </p:pic>
      <p:pic>
        <p:nvPicPr>
          <p:cNvPr id="82" name="図 81">
            <a:extLst>
              <a:ext uri="{FF2B5EF4-FFF2-40B4-BE49-F238E27FC236}">
                <a16:creationId xmlns:a16="http://schemas.microsoft.com/office/drawing/2014/main" id="{3CB3C879-5B76-C145-921A-52A4527460D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942966" y="5614877"/>
            <a:ext cx="753017" cy="753017"/>
          </a:xfrm>
          <a:prstGeom prst="rect">
            <a:avLst/>
          </a:prstGeom>
        </p:spPr>
      </p:pic>
      <p:pic>
        <p:nvPicPr>
          <p:cNvPr id="83" name="図 82">
            <a:extLst>
              <a:ext uri="{FF2B5EF4-FFF2-40B4-BE49-F238E27FC236}">
                <a16:creationId xmlns:a16="http://schemas.microsoft.com/office/drawing/2014/main" id="{60F63C9F-B11C-324B-83B1-D8B3BE63D98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466534" y="3887071"/>
            <a:ext cx="836856" cy="668941"/>
          </a:xfrm>
          <a:prstGeom prst="rect">
            <a:avLst/>
          </a:prstGeom>
        </p:spPr>
      </p:pic>
      <p:sp>
        <p:nvSpPr>
          <p:cNvPr id="34" name="テキスト ボックス 33">
            <a:extLst>
              <a:ext uri="{FF2B5EF4-FFF2-40B4-BE49-F238E27FC236}">
                <a16:creationId xmlns:a16="http://schemas.microsoft.com/office/drawing/2014/main" id="{6AB924FF-2B30-3C45-95C8-0B1B947F4C73}"/>
              </a:ext>
            </a:extLst>
          </p:cNvPr>
          <p:cNvSpPr txBox="1"/>
          <p:nvPr/>
        </p:nvSpPr>
        <p:spPr>
          <a:xfrm>
            <a:off x="257911" y="341469"/>
            <a:ext cx="5679080" cy="338554"/>
          </a:xfrm>
          <a:prstGeom prst="rect">
            <a:avLst/>
          </a:prstGeom>
          <a:noFill/>
        </p:spPr>
        <p:txBody>
          <a:bodyPr wrap="square" rtlCol="0" anchor="t">
            <a:spAutoFit/>
          </a:bodyPr>
          <a:lstStyle/>
          <a:p>
            <a:r>
              <a:rPr lang="en-US" altLang="ja-JP" sz="1600" b="1">
                <a:latin typeface="+mj-ea"/>
                <a:ea typeface="+mj-ea"/>
              </a:rPr>
              <a:t>Knowledge </a:t>
            </a:r>
            <a:r>
              <a:rPr lang="en-US" altLang="ja-JP" sz="1600" b="1" err="1">
                <a:latin typeface="+mj-ea"/>
                <a:ea typeface="+mj-ea"/>
              </a:rPr>
              <a:t>IstReserve</a:t>
            </a:r>
            <a:r>
              <a:rPr lang="en-US" altLang="ja-JP" sz="1600" b="1">
                <a:latin typeface="+mj-ea"/>
                <a:ea typeface="+mj-ea"/>
              </a:rPr>
              <a:t> </a:t>
            </a:r>
            <a:r>
              <a:rPr lang="ja-JP" altLang="en-US" sz="1600" b="1">
                <a:latin typeface="+mj-ea"/>
                <a:ea typeface="+mj-ea"/>
              </a:rPr>
              <a:t>予約システムパッケージ</a:t>
            </a:r>
            <a:endParaRPr lang="ja-JP" altLang="en-US" sz="1200">
              <a:latin typeface="+mj-ea"/>
              <a:ea typeface="+mj-ea"/>
            </a:endParaRPr>
          </a:p>
        </p:txBody>
      </p:sp>
      <p:sp>
        <p:nvSpPr>
          <p:cNvPr id="36" name="角丸四角形 35">
            <a:extLst>
              <a:ext uri="{FF2B5EF4-FFF2-40B4-BE49-F238E27FC236}">
                <a16:creationId xmlns:a16="http://schemas.microsoft.com/office/drawing/2014/main" id="{9B772AC2-F128-094F-B0C9-F2860F70417D}"/>
              </a:ext>
            </a:extLst>
          </p:cNvPr>
          <p:cNvSpPr/>
          <p:nvPr/>
        </p:nvSpPr>
        <p:spPr>
          <a:xfrm>
            <a:off x="176529" y="303549"/>
            <a:ext cx="45719" cy="418883"/>
          </a:xfrm>
          <a:prstGeom prst="round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1FDFFB56-5DF0-A445-9630-AFE835032B48}"/>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75337" y="1537360"/>
            <a:ext cx="4565489" cy="2349711"/>
          </a:xfrm>
          <a:prstGeom prst="rect">
            <a:avLst/>
          </a:prstGeom>
        </p:spPr>
      </p:pic>
      <p:pic>
        <p:nvPicPr>
          <p:cNvPr id="43" name="Picture 2">
            <a:extLst>
              <a:ext uri="{FF2B5EF4-FFF2-40B4-BE49-F238E27FC236}">
                <a16:creationId xmlns:a16="http://schemas.microsoft.com/office/drawing/2014/main" id="{59317072-52DA-1649-AEB1-391054454573}"/>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tretch>
            <a:fillRect/>
          </a:stretch>
        </p:blipFill>
        <p:spPr bwMode="auto">
          <a:xfrm>
            <a:off x="375040" y="4447006"/>
            <a:ext cx="1044657" cy="1853830"/>
          </a:xfrm>
          <a:prstGeom prst="rect">
            <a:avLst/>
          </a:prstGeom>
          <a:noFill/>
          <a:ln w="6350">
            <a:noFill/>
          </a:ln>
          <a:extLst>
            <a:ext uri="{909E8E84-426E-40DD-AFC4-6F175D3DCCD1}">
              <a14:hiddenFill xmlns:a14="http://schemas.microsoft.com/office/drawing/2010/main">
                <a:solidFill>
                  <a:srgbClr val="FFFFFF"/>
                </a:solidFill>
              </a14:hiddenFill>
            </a:ext>
          </a:extLst>
        </p:spPr>
      </p:pic>
      <p:pic>
        <p:nvPicPr>
          <p:cNvPr id="4" name="図 3">
            <a:extLst>
              <a:ext uri="{FF2B5EF4-FFF2-40B4-BE49-F238E27FC236}">
                <a16:creationId xmlns:a16="http://schemas.microsoft.com/office/drawing/2014/main" id="{345C5EC6-6CB6-784E-B0DE-E0B85B42F5AA}"/>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20610" y="4260350"/>
            <a:ext cx="1156311" cy="2318598"/>
          </a:xfrm>
          <a:prstGeom prst="rect">
            <a:avLst/>
          </a:prstGeom>
        </p:spPr>
      </p:pic>
    </p:spTree>
    <p:extLst>
      <p:ext uri="{BB962C8B-B14F-4D97-AF65-F5344CB8AC3E}">
        <p14:creationId xmlns:p14="http://schemas.microsoft.com/office/powerpoint/2010/main" val="1898593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テキスト ボックス 15">
            <a:extLst>
              <a:ext uri="{FF2B5EF4-FFF2-40B4-BE49-F238E27FC236}">
                <a16:creationId xmlns:a16="http://schemas.microsoft.com/office/drawing/2014/main" id="{B49645F9-B0F6-3E48-A3B0-6F7C7EBC2EC9}"/>
              </a:ext>
            </a:extLst>
          </p:cNvPr>
          <p:cNvSpPr txBox="1"/>
          <p:nvPr/>
        </p:nvSpPr>
        <p:spPr>
          <a:xfrm>
            <a:off x="150018" y="912367"/>
            <a:ext cx="9519957" cy="247280"/>
          </a:xfrm>
          <a:prstGeom prst="rect">
            <a:avLst/>
          </a:prstGeom>
          <a:solidFill>
            <a:srgbClr val="00ABAF"/>
          </a:solidFill>
        </p:spPr>
        <p:txBody>
          <a:bodyPr wrap="square" lIns="73125" rtlCol="0" anchor="t" anchorCtr="0">
            <a:noAutofit/>
          </a:bodyPr>
          <a:lstStyle/>
          <a:p>
            <a:r>
              <a:rPr lang="ja-JP" altLang="en-US" sz="1000">
                <a:solidFill>
                  <a:schemeClr val="bg1"/>
                </a:solidFill>
                <a:latin typeface="+mn-ea"/>
              </a:rPr>
              <a:t>利用状況リアルタイム配信事例</a:t>
            </a:r>
          </a:p>
        </p:txBody>
      </p:sp>
      <p:sp>
        <p:nvSpPr>
          <p:cNvPr id="7" name="テキスト ボックス 6">
            <a:extLst>
              <a:ext uri="{FF2B5EF4-FFF2-40B4-BE49-F238E27FC236}">
                <a16:creationId xmlns:a16="http://schemas.microsoft.com/office/drawing/2014/main" id="{E15F2C28-6256-CD4D-BBC5-1BFBC800A58C}"/>
              </a:ext>
            </a:extLst>
          </p:cNvPr>
          <p:cNvSpPr txBox="1"/>
          <p:nvPr/>
        </p:nvSpPr>
        <p:spPr>
          <a:xfrm>
            <a:off x="257911" y="341469"/>
            <a:ext cx="5679080" cy="338554"/>
          </a:xfrm>
          <a:prstGeom prst="rect">
            <a:avLst/>
          </a:prstGeom>
          <a:noFill/>
        </p:spPr>
        <p:txBody>
          <a:bodyPr wrap="square" rtlCol="0" anchor="t">
            <a:spAutoFit/>
          </a:bodyPr>
          <a:lstStyle/>
          <a:p>
            <a:r>
              <a:rPr lang="en-US" altLang="ja-JP" sz="1600" b="1">
                <a:latin typeface="+mj-ea"/>
                <a:ea typeface="+mj-ea"/>
              </a:rPr>
              <a:t>Knowledge </a:t>
            </a:r>
            <a:r>
              <a:rPr lang="en-US" altLang="ja-JP" sz="1600" b="1" err="1">
                <a:latin typeface="+mj-ea"/>
                <a:ea typeface="+mj-ea"/>
              </a:rPr>
              <a:t>IstReserve</a:t>
            </a:r>
            <a:r>
              <a:rPr lang="en-US" altLang="ja-JP" sz="1600" b="1">
                <a:latin typeface="+mj-ea"/>
                <a:ea typeface="+mj-ea"/>
              </a:rPr>
              <a:t> </a:t>
            </a:r>
            <a:r>
              <a:rPr lang="ja-JP" altLang="en-US" sz="1600" b="1">
                <a:latin typeface="+mj-ea"/>
                <a:ea typeface="+mj-ea"/>
              </a:rPr>
              <a:t>予約システムパッケージ</a:t>
            </a:r>
            <a:endParaRPr lang="ja-JP" altLang="en-US" sz="1200">
              <a:latin typeface="+mj-ea"/>
              <a:ea typeface="+mj-ea"/>
            </a:endParaRPr>
          </a:p>
        </p:txBody>
      </p:sp>
      <p:sp>
        <p:nvSpPr>
          <p:cNvPr id="9" name="角丸四角形 8">
            <a:extLst>
              <a:ext uri="{FF2B5EF4-FFF2-40B4-BE49-F238E27FC236}">
                <a16:creationId xmlns:a16="http://schemas.microsoft.com/office/drawing/2014/main" id="{E7C93440-5F7D-0647-AE4C-EE5D0359CE42}"/>
              </a:ext>
            </a:extLst>
          </p:cNvPr>
          <p:cNvSpPr/>
          <p:nvPr/>
        </p:nvSpPr>
        <p:spPr>
          <a:xfrm>
            <a:off x="176529" y="303549"/>
            <a:ext cx="45719" cy="418883"/>
          </a:xfrm>
          <a:prstGeom prst="round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505AB432-D44C-9E41-A3E1-0F454FC78A7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15090" y="2743200"/>
            <a:ext cx="3970906" cy="3520287"/>
          </a:xfrm>
          <a:prstGeom prst="rect">
            <a:avLst/>
          </a:prstGeom>
        </p:spPr>
      </p:pic>
      <p:pic>
        <p:nvPicPr>
          <p:cNvPr id="5" name="図 4">
            <a:extLst>
              <a:ext uri="{FF2B5EF4-FFF2-40B4-BE49-F238E27FC236}">
                <a16:creationId xmlns:a16="http://schemas.microsoft.com/office/drawing/2014/main" id="{39EA7F55-271B-4E2C-B448-858411C6A33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38826" y="1349582"/>
            <a:ext cx="5131149" cy="2474065"/>
          </a:xfrm>
          <a:prstGeom prst="rect">
            <a:avLst/>
          </a:prstGeom>
        </p:spPr>
      </p:pic>
      <p:pic>
        <p:nvPicPr>
          <p:cNvPr id="8" name="図 7">
            <a:extLst>
              <a:ext uri="{FF2B5EF4-FFF2-40B4-BE49-F238E27FC236}">
                <a16:creationId xmlns:a16="http://schemas.microsoft.com/office/drawing/2014/main" id="{F04AC571-58E4-4CF4-8FF0-409FD6139D6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990348" y="3909221"/>
            <a:ext cx="2679628" cy="2354266"/>
          </a:xfrm>
          <a:prstGeom prst="rect">
            <a:avLst/>
          </a:prstGeom>
        </p:spPr>
      </p:pic>
    </p:spTree>
    <p:extLst>
      <p:ext uri="{BB962C8B-B14F-4D97-AF65-F5344CB8AC3E}">
        <p14:creationId xmlns:p14="http://schemas.microsoft.com/office/powerpoint/2010/main" val="2432802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テキスト ボックス 48"/>
          <p:cNvSpPr txBox="1"/>
          <p:nvPr/>
        </p:nvSpPr>
        <p:spPr>
          <a:xfrm>
            <a:off x="3792615" y="833566"/>
            <a:ext cx="3912795" cy="523220"/>
          </a:xfrm>
          <a:prstGeom prst="rect">
            <a:avLst/>
          </a:prstGeom>
          <a:noFill/>
        </p:spPr>
        <p:txBody>
          <a:bodyPr wrap="square" rtlCol="0">
            <a:spAutoFit/>
          </a:bodyPr>
          <a:lstStyle/>
          <a:p>
            <a:r>
              <a:rPr lang="ja-JP" altLang="en-US" sz="1400" b="1">
                <a:latin typeface="+mj-ea"/>
                <a:ea typeface="+mj-ea"/>
              </a:rPr>
              <a:t>ダッシュボード </a:t>
            </a:r>
            <a:r>
              <a:rPr lang="en-US" altLang="ja-JP" sz="900" b="1">
                <a:latin typeface="+mj-ea"/>
                <a:ea typeface="+mj-ea"/>
              </a:rPr>
              <a:t>-</a:t>
            </a:r>
            <a:r>
              <a:rPr lang="ja-JP" altLang="en-US" sz="900">
                <a:latin typeface="+mj-ea"/>
                <a:ea typeface="+mj-ea"/>
              </a:rPr>
              <a:t>利用状況および利用実績の確認</a:t>
            </a:r>
            <a:r>
              <a:rPr lang="en-US" altLang="ja-JP" sz="900" b="1">
                <a:latin typeface="+mj-ea"/>
                <a:ea typeface="+mj-ea"/>
              </a:rPr>
              <a:t>-</a:t>
            </a:r>
            <a:endParaRPr lang="en-US" altLang="ja-JP" sz="900">
              <a:latin typeface="+mj-ea"/>
              <a:ea typeface="+mj-ea"/>
            </a:endParaRPr>
          </a:p>
          <a:p>
            <a:endParaRPr lang="en-US" altLang="ja-JP" sz="1400" b="1">
              <a:latin typeface="+mj-ea"/>
              <a:ea typeface="+mj-ea"/>
            </a:endParaRPr>
          </a:p>
        </p:txBody>
      </p:sp>
      <p:sp>
        <p:nvSpPr>
          <p:cNvPr id="51" name="テキスト ボックス 50"/>
          <p:cNvSpPr txBox="1"/>
          <p:nvPr/>
        </p:nvSpPr>
        <p:spPr>
          <a:xfrm>
            <a:off x="3788228" y="1172071"/>
            <a:ext cx="4692014" cy="684803"/>
          </a:xfrm>
          <a:prstGeom prst="rect">
            <a:avLst/>
          </a:prstGeom>
          <a:noFill/>
        </p:spPr>
        <p:txBody>
          <a:bodyPr wrap="square" rtlCol="0">
            <a:spAutoFit/>
          </a:bodyPr>
          <a:lstStyle/>
          <a:p>
            <a:r>
              <a:rPr lang="ja-JP" altLang="en-US" sz="1050">
                <a:latin typeface="+mj-ea"/>
                <a:ea typeface="+mj-ea"/>
              </a:rPr>
              <a:t>ブラウザから現在の利用率および利用実績をグラフで確認することが可能です。また、予約データを</a:t>
            </a:r>
            <a:r>
              <a:rPr lang="en-US" altLang="ja-JP" sz="1050">
                <a:latin typeface="+mj-ea"/>
                <a:ea typeface="+mj-ea"/>
              </a:rPr>
              <a:t>csv</a:t>
            </a:r>
            <a:r>
              <a:rPr lang="ja-JP" altLang="en-US" sz="1050">
                <a:latin typeface="+mj-ea"/>
                <a:ea typeface="+mj-ea"/>
              </a:rPr>
              <a:t>の形式にてエクスポートすることも可能です。</a:t>
            </a:r>
            <a:endParaRPr lang="en-US" altLang="ja-JP" sz="1050">
              <a:latin typeface="+mj-ea"/>
              <a:ea typeface="+mj-ea"/>
            </a:endParaRPr>
          </a:p>
          <a:p>
            <a:r>
              <a:rPr lang="ja-JP" altLang="en-US" sz="1050">
                <a:latin typeface="+mj-ea"/>
                <a:ea typeface="+mj-ea"/>
              </a:rPr>
              <a:t>アプリのインストールは一切不要です。</a:t>
            </a:r>
            <a:endParaRPr lang="en-US" altLang="ja-JP" sz="1050">
              <a:latin typeface="+mj-ea"/>
              <a:ea typeface="+mj-ea"/>
            </a:endParaRPr>
          </a:p>
          <a:p>
            <a:endParaRPr lang="en-US" altLang="ja-JP" sz="700">
              <a:latin typeface="+mj-ea"/>
              <a:ea typeface="+mj-ea"/>
            </a:endParaRPr>
          </a:p>
        </p:txBody>
      </p:sp>
      <p:cxnSp>
        <p:nvCxnSpPr>
          <p:cNvPr id="52" name="直線コネクタ 51"/>
          <p:cNvCxnSpPr>
            <a:cxnSpLocks/>
          </p:cNvCxnSpPr>
          <p:nvPr/>
        </p:nvCxnSpPr>
        <p:spPr>
          <a:xfrm>
            <a:off x="3820886" y="1150521"/>
            <a:ext cx="5849089" cy="215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テキスト ボックス 62"/>
          <p:cNvSpPr txBox="1"/>
          <p:nvPr/>
        </p:nvSpPr>
        <p:spPr>
          <a:xfrm>
            <a:off x="150018" y="3367114"/>
            <a:ext cx="9568912" cy="244862"/>
          </a:xfrm>
          <a:prstGeom prst="rect">
            <a:avLst/>
          </a:prstGeom>
          <a:solidFill>
            <a:srgbClr val="00ABAF"/>
          </a:solidFill>
        </p:spPr>
        <p:txBody>
          <a:bodyPr wrap="square" lIns="73125" rtlCol="0" anchor="ctr" anchorCtr="0">
            <a:noAutofit/>
          </a:bodyPr>
          <a:lstStyle/>
          <a:p>
            <a:pPr algn="ctr"/>
            <a:r>
              <a:rPr lang="en-US" altLang="ja-JP" sz="1000">
                <a:solidFill>
                  <a:schemeClr val="bg1"/>
                </a:solidFill>
                <a:latin typeface="+mn-ea"/>
              </a:rPr>
              <a:t>CSV</a:t>
            </a:r>
            <a:r>
              <a:rPr lang="ja-JP" altLang="en-US" sz="1000">
                <a:solidFill>
                  <a:schemeClr val="bg1"/>
                </a:solidFill>
                <a:latin typeface="+mn-ea"/>
              </a:rPr>
              <a:t>形式での予約データをエクスポート</a:t>
            </a:r>
          </a:p>
        </p:txBody>
      </p:sp>
      <p:sp>
        <p:nvSpPr>
          <p:cNvPr id="27" name="テキスト ボックス 26"/>
          <p:cNvSpPr txBox="1"/>
          <p:nvPr/>
        </p:nvSpPr>
        <p:spPr>
          <a:xfrm>
            <a:off x="150019" y="878232"/>
            <a:ext cx="3512276" cy="200889"/>
          </a:xfrm>
          <a:prstGeom prst="rect">
            <a:avLst/>
          </a:prstGeom>
          <a:solidFill>
            <a:srgbClr val="00ABAF"/>
          </a:solidFill>
        </p:spPr>
        <p:txBody>
          <a:bodyPr wrap="square" lIns="73125" rtlCol="0" anchor="ctr" anchorCtr="0">
            <a:noAutofit/>
          </a:bodyPr>
          <a:lstStyle/>
          <a:p>
            <a:pPr algn="ctr"/>
            <a:r>
              <a:rPr lang="ja-JP" altLang="en-US" sz="1000">
                <a:solidFill>
                  <a:schemeClr val="bg1"/>
                </a:solidFill>
                <a:latin typeface="+mn-ea"/>
              </a:rPr>
              <a:t>ダッシュボードにて現在の利用状況を確認</a:t>
            </a:r>
          </a:p>
        </p:txBody>
      </p:sp>
      <p:pic>
        <p:nvPicPr>
          <p:cNvPr id="15" name="Picture 4">
            <a:extLst>
              <a:ext uri="{FF2B5EF4-FFF2-40B4-BE49-F238E27FC236}">
                <a16:creationId xmlns:a16="http://schemas.microsoft.com/office/drawing/2014/main" id="{641F8131-49C0-554D-8AEA-69BB34DA8713}"/>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5411249" y="3707483"/>
            <a:ext cx="4292830" cy="2165946"/>
          </a:xfrm>
          <a:prstGeom prst="rect">
            <a:avLst/>
          </a:prstGeom>
          <a:noFill/>
          <a:ln>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BF9A755B-2FAC-5040-A1BA-32625B2BAC3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159849" y="1137239"/>
            <a:ext cx="3502445" cy="2164739"/>
          </a:xfrm>
          <a:prstGeom prst="rect">
            <a:avLst/>
          </a:prstGeom>
          <a:noFill/>
          <a:ln w="6350">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17" name="Picture 4">
            <a:extLst>
              <a:ext uri="{FF2B5EF4-FFF2-40B4-BE49-F238E27FC236}">
                <a16:creationId xmlns:a16="http://schemas.microsoft.com/office/drawing/2014/main" id="{D4F14FA8-95C8-9F4A-9F65-865204B72CB4}"/>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p:blipFill>
        <p:spPr bwMode="auto">
          <a:xfrm>
            <a:off x="150018" y="3707483"/>
            <a:ext cx="4759565" cy="2974728"/>
          </a:xfrm>
          <a:prstGeom prst="rect">
            <a:avLst/>
          </a:prstGeom>
          <a:noFill/>
          <a:ln>
            <a:solidFill>
              <a:schemeClr val="bg2">
                <a:lumMod val="75000"/>
              </a:schemeClr>
            </a:solidFill>
          </a:ln>
          <a:extLst>
            <a:ext uri="{909E8E84-426E-40DD-AFC4-6F175D3DCCD1}">
              <a14:hiddenFill xmlns:a14="http://schemas.microsoft.com/office/drawing/2010/main">
                <a:solidFill>
                  <a:srgbClr val="FFFFFF"/>
                </a:solidFill>
              </a14:hiddenFill>
            </a:ext>
          </a:extLst>
        </p:spPr>
      </p:pic>
      <p:sp>
        <p:nvSpPr>
          <p:cNvPr id="18" name="正方形/長方形 17">
            <a:extLst>
              <a:ext uri="{FF2B5EF4-FFF2-40B4-BE49-F238E27FC236}">
                <a16:creationId xmlns:a16="http://schemas.microsoft.com/office/drawing/2014/main" id="{4C5AD0BF-5162-3F44-9455-0592C41A1448}"/>
              </a:ext>
            </a:extLst>
          </p:cNvPr>
          <p:cNvSpPr/>
          <p:nvPr/>
        </p:nvSpPr>
        <p:spPr>
          <a:xfrm>
            <a:off x="5476810" y="5383117"/>
            <a:ext cx="933930" cy="33262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9" name="直線矢印コネクタ 18">
            <a:extLst>
              <a:ext uri="{FF2B5EF4-FFF2-40B4-BE49-F238E27FC236}">
                <a16:creationId xmlns:a16="http://schemas.microsoft.com/office/drawing/2014/main" id="{264A355A-1D8E-EF42-B305-628D02A2C6DE}"/>
              </a:ext>
            </a:extLst>
          </p:cNvPr>
          <p:cNvCxnSpPr>
            <a:cxnSpLocks/>
          </p:cNvCxnSpPr>
          <p:nvPr/>
        </p:nvCxnSpPr>
        <p:spPr>
          <a:xfrm>
            <a:off x="1438934" y="4724772"/>
            <a:ext cx="4037876" cy="82126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9AC6F97A-DBF3-0B48-91BD-34BBCD3B2720}"/>
              </a:ext>
            </a:extLst>
          </p:cNvPr>
          <p:cNvSpPr txBox="1"/>
          <p:nvPr/>
        </p:nvSpPr>
        <p:spPr>
          <a:xfrm>
            <a:off x="257911" y="341469"/>
            <a:ext cx="5679080" cy="338554"/>
          </a:xfrm>
          <a:prstGeom prst="rect">
            <a:avLst/>
          </a:prstGeom>
          <a:noFill/>
        </p:spPr>
        <p:txBody>
          <a:bodyPr wrap="square" rtlCol="0" anchor="t">
            <a:spAutoFit/>
          </a:bodyPr>
          <a:lstStyle/>
          <a:p>
            <a:r>
              <a:rPr lang="en-US" altLang="ja-JP" sz="1600" b="1">
                <a:latin typeface="+mj-ea"/>
                <a:ea typeface="+mj-ea"/>
              </a:rPr>
              <a:t>Knowledge </a:t>
            </a:r>
            <a:r>
              <a:rPr lang="en-US" altLang="ja-JP" sz="1600" b="1" err="1">
                <a:latin typeface="+mj-ea"/>
                <a:ea typeface="+mj-ea"/>
              </a:rPr>
              <a:t>IstReserve</a:t>
            </a:r>
            <a:r>
              <a:rPr lang="en-US" altLang="ja-JP" sz="1600" b="1">
                <a:latin typeface="+mj-ea"/>
                <a:ea typeface="+mj-ea"/>
              </a:rPr>
              <a:t> </a:t>
            </a:r>
            <a:r>
              <a:rPr lang="ja-JP" altLang="en-US" sz="1600" b="1">
                <a:latin typeface="+mj-ea"/>
                <a:ea typeface="+mj-ea"/>
              </a:rPr>
              <a:t>予約システムパッケージ　</a:t>
            </a:r>
            <a:endParaRPr lang="ja-JP" altLang="en-US" sz="1200">
              <a:latin typeface="+mj-ea"/>
              <a:ea typeface="+mj-ea"/>
            </a:endParaRPr>
          </a:p>
        </p:txBody>
      </p:sp>
      <p:sp>
        <p:nvSpPr>
          <p:cNvPr id="24" name="角丸四角形 23">
            <a:extLst>
              <a:ext uri="{FF2B5EF4-FFF2-40B4-BE49-F238E27FC236}">
                <a16:creationId xmlns:a16="http://schemas.microsoft.com/office/drawing/2014/main" id="{6F255ABB-A450-F34B-B54A-59916F525333}"/>
              </a:ext>
            </a:extLst>
          </p:cNvPr>
          <p:cNvSpPr/>
          <p:nvPr/>
        </p:nvSpPr>
        <p:spPr>
          <a:xfrm>
            <a:off x="176529" y="303549"/>
            <a:ext cx="45719" cy="418883"/>
          </a:xfrm>
          <a:prstGeom prst="round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27615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4251221" y="2253142"/>
            <a:ext cx="4717519" cy="4028714"/>
          </a:xfrm>
          <a:prstGeom prst="rect">
            <a:avLst/>
          </a:prstGeom>
          <a:noFill/>
          <a:ln w="635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49" name="テキスト ボックス 48"/>
          <p:cNvSpPr txBox="1"/>
          <p:nvPr/>
        </p:nvSpPr>
        <p:spPr>
          <a:xfrm>
            <a:off x="150018" y="880398"/>
            <a:ext cx="4045105" cy="446276"/>
          </a:xfrm>
          <a:prstGeom prst="rect">
            <a:avLst/>
          </a:prstGeom>
          <a:noFill/>
        </p:spPr>
        <p:txBody>
          <a:bodyPr wrap="square" rtlCol="0">
            <a:spAutoFit/>
          </a:bodyPr>
          <a:lstStyle/>
          <a:p>
            <a:r>
              <a:rPr lang="ja-JP" altLang="en-US" sz="1400" b="1">
                <a:latin typeface="+mn-ea"/>
              </a:rPr>
              <a:t>運用スケジュールの管理 </a:t>
            </a:r>
            <a:r>
              <a:rPr lang="en-US" altLang="ja-JP" sz="900" b="1">
                <a:latin typeface="+mn-ea"/>
              </a:rPr>
              <a:t>–</a:t>
            </a:r>
            <a:r>
              <a:rPr lang="ja-JP" altLang="en-US" sz="900" b="1">
                <a:latin typeface="+mn-ea"/>
              </a:rPr>
              <a:t>運用スケジュールの設定</a:t>
            </a:r>
            <a:r>
              <a:rPr lang="en-US" altLang="ja-JP" sz="900" b="1">
                <a:latin typeface="+mn-ea"/>
              </a:rPr>
              <a:t>-</a:t>
            </a:r>
          </a:p>
          <a:p>
            <a:endParaRPr lang="en-US" altLang="ja-JP" sz="900" b="1">
              <a:latin typeface="+mn-ea"/>
            </a:endParaRPr>
          </a:p>
        </p:txBody>
      </p:sp>
      <p:sp>
        <p:nvSpPr>
          <p:cNvPr id="51" name="テキスト ボックス 50"/>
          <p:cNvSpPr txBox="1"/>
          <p:nvPr/>
        </p:nvSpPr>
        <p:spPr>
          <a:xfrm>
            <a:off x="150018" y="1210492"/>
            <a:ext cx="9622137" cy="430887"/>
          </a:xfrm>
          <a:prstGeom prst="rect">
            <a:avLst/>
          </a:prstGeom>
          <a:noFill/>
        </p:spPr>
        <p:txBody>
          <a:bodyPr wrap="square" rtlCol="0">
            <a:spAutoFit/>
          </a:bodyPr>
          <a:lstStyle/>
          <a:p>
            <a:r>
              <a:rPr lang="ja-JP" altLang="en-US" sz="1100"/>
              <a:t>週間可否設定にて繰り返しの予約可否設定を行うことができます。</a:t>
            </a:r>
            <a:endParaRPr lang="en-US" altLang="ja-JP" sz="1100"/>
          </a:p>
          <a:p>
            <a:r>
              <a:rPr lang="ja-JP" altLang="en-US" sz="1100"/>
              <a:t>また、特定の日および時刻等個別に設定したい場合は予約可否設定にて個別に予約可否設定を行うことができます。</a:t>
            </a:r>
            <a:endParaRPr lang="en-US" altLang="ja-JP" sz="1100"/>
          </a:p>
        </p:txBody>
      </p:sp>
      <p:cxnSp>
        <p:nvCxnSpPr>
          <p:cNvPr id="52" name="直線コネクタ 51"/>
          <p:cNvCxnSpPr>
            <a:cxnSpLocks/>
          </p:cNvCxnSpPr>
          <p:nvPr/>
        </p:nvCxnSpPr>
        <p:spPr>
          <a:xfrm>
            <a:off x="150018" y="1193615"/>
            <a:ext cx="952682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テキスト ボックス 62"/>
          <p:cNvSpPr txBox="1"/>
          <p:nvPr/>
        </p:nvSpPr>
        <p:spPr>
          <a:xfrm>
            <a:off x="4251221" y="1908479"/>
            <a:ext cx="5425618" cy="216311"/>
          </a:xfrm>
          <a:prstGeom prst="rect">
            <a:avLst/>
          </a:prstGeom>
          <a:solidFill>
            <a:srgbClr val="00ABAF"/>
          </a:solidFill>
        </p:spPr>
        <p:txBody>
          <a:bodyPr wrap="square" lIns="73125" rtlCol="0" anchor="ctr" anchorCtr="0">
            <a:noAutofit/>
          </a:bodyPr>
          <a:lstStyle/>
          <a:p>
            <a:pPr algn="ctr"/>
            <a:r>
              <a:rPr lang="ja-JP" altLang="en-US" sz="1000">
                <a:solidFill>
                  <a:schemeClr val="bg1"/>
                </a:solidFill>
                <a:latin typeface="+mn-ea"/>
              </a:rPr>
              <a:t>日別予約可否設定</a:t>
            </a:r>
          </a:p>
        </p:txBody>
      </p:sp>
      <p:pic>
        <p:nvPicPr>
          <p:cNvPr id="25"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97995" y="2270585"/>
            <a:ext cx="3939056" cy="3002455"/>
          </a:xfrm>
          <a:prstGeom prst="rect">
            <a:avLst/>
          </a:prstGeom>
          <a:noFill/>
          <a:ln w="635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26" name="テキスト ボックス 25"/>
          <p:cNvSpPr txBox="1"/>
          <p:nvPr/>
        </p:nvSpPr>
        <p:spPr>
          <a:xfrm>
            <a:off x="214647" y="1908479"/>
            <a:ext cx="3938436" cy="216311"/>
          </a:xfrm>
          <a:prstGeom prst="rect">
            <a:avLst/>
          </a:prstGeom>
          <a:solidFill>
            <a:srgbClr val="00ABAF"/>
          </a:solidFill>
        </p:spPr>
        <p:txBody>
          <a:bodyPr wrap="square" lIns="73125" rtlCol="0" anchor="ctr" anchorCtr="0">
            <a:noAutofit/>
          </a:bodyPr>
          <a:lstStyle/>
          <a:p>
            <a:pPr algn="ctr"/>
            <a:r>
              <a:rPr lang="ja-JP" altLang="en-US" sz="1000">
                <a:solidFill>
                  <a:schemeClr val="bg1"/>
                </a:solidFill>
                <a:latin typeface="+mn-ea"/>
              </a:rPr>
              <a:t>週間予約可否設定</a:t>
            </a:r>
          </a:p>
        </p:txBody>
      </p:sp>
      <p:sp>
        <p:nvSpPr>
          <p:cNvPr id="12" name="テキスト ボックス 11">
            <a:extLst>
              <a:ext uri="{FF2B5EF4-FFF2-40B4-BE49-F238E27FC236}">
                <a16:creationId xmlns:a16="http://schemas.microsoft.com/office/drawing/2014/main" id="{179C61D0-D68B-5741-B4A6-CA164C5C53D9}"/>
              </a:ext>
            </a:extLst>
          </p:cNvPr>
          <p:cNvSpPr txBox="1"/>
          <p:nvPr/>
        </p:nvSpPr>
        <p:spPr>
          <a:xfrm>
            <a:off x="257911" y="341469"/>
            <a:ext cx="5679080" cy="338554"/>
          </a:xfrm>
          <a:prstGeom prst="rect">
            <a:avLst/>
          </a:prstGeom>
          <a:noFill/>
        </p:spPr>
        <p:txBody>
          <a:bodyPr wrap="square" rtlCol="0" anchor="t">
            <a:spAutoFit/>
          </a:bodyPr>
          <a:lstStyle/>
          <a:p>
            <a:r>
              <a:rPr lang="en-US" altLang="ja-JP" sz="1600" b="1">
                <a:latin typeface="+mj-ea"/>
                <a:ea typeface="+mj-ea"/>
              </a:rPr>
              <a:t>Knowledge </a:t>
            </a:r>
            <a:r>
              <a:rPr lang="en-US" altLang="ja-JP" sz="1600" b="1" err="1">
                <a:latin typeface="+mj-ea"/>
                <a:ea typeface="+mj-ea"/>
              </a:rPr>
              <a:t>IstReserve</a:t>
            </a:r>
            <a:r>
              <a:rPr lang="en-US" altLang="ja-JP" sz="1600" b="1">
                <a:latin typeface="+mj-ea"/>
                <a:ea typeface="+mj-ea"/>
              </a:rPr>
              <a:t> </a:t>
            </a:r>
            <a:r>
              <a:rPr lang="ja-JP" altLang="en-US" sz="1600" b="1">
                <a:latin typeface="+mj-ea"/>
                <a:ea typeface="+mj-ea"/>
              </a:rPr>
              <a:t>予約システムパッケージ</a:t>
            </a:r>
            <a:endParaRPr lang="ja-JP" altLang="en-US" sz="1200">
              <a:latin typeface="+mj-ea"/>
              <a:ea typeface="+mj-ea"/>
            </a:endParaRPr>
          </a:p>
        </p:txBody>
      </p:sp>
      <p:sp>
        <p:nvSpPr>
          <p:cNvPr id="17" name="角丸四角形 16">
            <a:extLst>
              <a:ext uri="{FF2B5EF4-FFF2-40B4-BE49-F238E27FC236}">
                <a16:creationId xmlns:a16="http://schemas.microsoft.com/office/drawing/2014/main" id="{727D0BD6-BF43-674C-B587-372EEAFF9935}"/>
              </a:ext>
            </a:extLst>
          </p:cNvPr>
          <p:cNvSpPr/>
          <p:nvPr/>
        </p:nvSpPr>
        <p:spPr>
          <a:xfrm>
            <a:off x="176529" y="303549"/>
            <a:ext cx="45719" cy="418883"/>
          </a:xfrm>
          <a:prstGeom prst="round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a:extLst>
              <a:ext uri="{FF2B5EF4-FFF2-40B4-BE49-F238E27FC236}">
                <a16:creationId xmlns:a16="http://schemas.microsoft.com/office/drawing/2014/main" id="{F12724B5-973A-D84E-B97F-65046DE69670}"/>
              </a:ext>
            </a:extLst>
          </p:cNvPr>
          <p:cNvSpPr/>
          <p:nvPr/>
        </p:nvSpPr>
        <p:spPr>
          <a:xfrm>
            <a:off x="7421880" y="5334000"/>
            <a:ext cx="1797507" cy="67089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a:t>ドラッグ</a:t>
            </a:r>
            <a:r>
              <a:rPr kumimoji="1" lang="en-US" altLang="ja-JP" sz="1050"/>
              <a:t>&amp;</a:t>
            </a:r>
            <a:r>
              <a:rPr kumimoji="1" lang="ja-JP" altLang="en-US" sz="1050"/>
              <a:t>ドロップで一括設定も可能</a:t>
            </a:r>
          </a:p>
        </p:txBody>
      </p:sp>
    </p:spTree>
    <p:extLst>
      <p:ext uri="{BB962C8B-B14F-4D97-AF65-F5344CB8AC3E}">
        <p14:creationId xmlns:p14="http://schemas.microsoft.com/office/powerpoint/2010/main" val="3074803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テキスト ボックス 48"/>
          <p:cNvSpPr txBox="1"/>
          <p:nvPr/>
        </p:nvSpPr>
        <p:spPr>
          <a:xfrm>
            <a:off x="147889" y="915796"/>
            <a:ext cx="4156168" cy="307777"/>
          </a:xfrm>
          <a:prstGeom prst="rect">
            <a:avLst/>
          </a:prstGeom>
          <a:noFill/>
        </p:spPr>
        <p:txBody>
          <a:bodyPr wrap="square" rtlCol="0">
            <a:spAutoFit/>
          </a:bodyPr>
          <a:lstStyle/>
          <a:p>
            <a:r>
              <a:rPr lang="ja-JP" altLang="en-US" sz="1400" b="1">
                <a:latin typeface="+mn-ea"/>
              </a:rPr>
              <a:t>貸出アイテムの登録および編集管理</a:t>
            </a:r>
          </a:p>
        </p:txBody>
      </p:sp>
      <p:sp>
        <p:nvSpPr>
          <p:cNvPr id="51" name="テキスト ボックス 50"/>
          <p:cNvSpPr txBox="1"/>
          <p:nvPr/>
        </p:nvSpPr>
        <p:spPr>
          <a:xfrm>
            <a:off x="147888" y="1234651"/>
            <a:ext cx="9652392" cy="415498"/>
          </a:xfrm>
          <a:prstGeom prst="rect">
            <a:avLst/>
          </a:prstGeom>
          <a:noFill/>
        </p:spPr>
        <p:txBody>
          <a:bodyPr wrap="square" rtlCol="0">
            <a:spAutoFit/>
          </a:bodyPr>
          <a:lstStyle/>
          <a:p>
            <a:r>
              <a:rPr lang="ja-JP" altLang="en-US" sz="1050"/>
              <a:t>貸出アイテムの登録および編集が可能です。登録時にアイテム名・アイテムの説明・予約可能数・利用人数上限等設定することができます。</a:t>
            </a:r>
            <a:endParaRPr lang="en-US" altLang="ja-JP" sz="1050"/>
          </a:p>
          <a:p>
            <a:r>
              <a:rPr lang="ja-JP" altLang="en-US" sz="1050"/>
              <a:t>また、機材が故障した場合など当画面かアイテムを削除することにより予約不可の状態にすることも可能です。</a:t>
            </a:r>
            <a:endParaRPr lang="en-US" altLang="ja-JP" sz="1050"/>
          </a:p>
        </p:txBody>
      </p:sp>
      <p:cxnSp>
        <p:nvCxnSpPr>
          <p:cNvPr id="52" name="直線コネクタ 51"/>
          <p:cNvCxnSpPr>
            <a:cxnSpLocks/>
          </p:cNvCxnSpPr>
          <p:nvPr/>
        </p:nvCxnSpPr>
        <p:spPr>
          <a:xfrm>
            <a:off x="147888" y="1217774"/>
            <a:ext cx="952895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テキスト ボックス 62"/>
          <p:cNvSpPr txBox="1"/>
          <p:nvPr/>
        </p:nvSpPr>
        <p:spPr>
          <a:xfrm>
            <a:off x="148943" y="2077421"/>
            <a:ext cx="6266250" cy="240202"/>
          </a:xfrm>
          <a:prstGeom prst="rect">
            <a:avLst/>
          </a:prstGeom>
          <a:solidFill>
            <a:srgbClr val="00ABAF"/>
          </a:solidFill>
        </p:spPr>
        <p:txBody>
          <a:bodyPr wrap="square" lIns="73125" rtlCol="0" anchor="ctr" anchorCtr="0">
            <a:noAutofit/>
          </a:bodyPr>
          <a:lstStyle/>
          <a:p>
            <a:pPr algn="ctr"/>
            <a:r>
              <a:rPr lang="ja-JP" altLang="en-US" sz="1000">
                <a:solidFill>
                  <a:schemeClr val="bg1"/>
                </a:solidFill>
                <a:latin typeface="+mn-ea"/>
              </a:rPr>
              <a:t>アイテム・エリア設定画面</a:t>
            </a:r>
          </a:p>
        </p:txBody>
      </p:sp>
      <p:pic>
        <p:nvPicPr>
          <p:cNvPr id="27"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p:blipFill>
        <p:spPr bwMode="auto">
          <a:xfrm>
            <a:off x="147887" y="2464172"/>
            <a:ext cx="6227619" cy="3890236"/>
          </a:xfrm>
          <a:prstGeom prst="rect">
            <a:avLst/>
          </a:prstGeom>
          <a:noFill/>
          <a:ln w="6350">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29"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7032678" y="2484937"/>
            <a:ext cx="2228797" cy="3890235"/>
          </a:xfrm>
          <a:prstGeom prst="rect">
            <a:avLst/>
          </a:prstGeom>
          <a:noFill/>
          <a:ln w="635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テキスト ボックス 29"/>
          <p:cNvSpPr txBox="1"/>
          <p:nvPr/>
        </p:nvSpPr>
        <p:spPr>
          <a:xfrm>
            <a:off x="6507116" y="2077421"/>
            <a:ext cx="3169723" cy="240202"/>
          </a:xfrm>
          <a:prstGeom prst="rect">
            <a:avLst/>
          </a:prstGeom>
          <a:solidFill>
            <a:srgbClr val="00ABAF"/>
          </a:solidFill>
        </p:spPr>
        <p:txBody>
          <a:bodyPr wrap="square" lIns="73125" rtlCol="0" anchor="ctr" anchorCtr="0">
            <a:noAutofit/>
          </a:bodyPr>
          <a:lstStyle/>
          <a:p>
            <a:pPr algn="ctr"/>
            <a:r>
              <a:rPr lang="ja-JP" altLang="en-US" sz="1000">
                <a:solidFill>
                  <a:schemeClr val="bg1"/>
                </a:solidFill>
                <a:latin typeface="+mn-ea"/>
              </a:rPr>
              <a:t>予約アイテムの追加・編集画面</a:t>
            </a:r>
          </a:p>
        </p:txBody>
      </p:sp>
      <p:sp>
        <p:nvSpPr>
          <p:cNvPr id="17" name="テキスト ボックス 16">
            <a:extLst>
              <a:ext uri="{FF2B5EF4-FFF2-40B4-BE49-F238E27FC236}">
                <a16:creationId xmlns:a16="http://schemas.microsoft.com/office/drawing/2014/main" id="{74C4DAD4-5F18-BE4B-BE59-60A58EA2668E}"/>
              </a:ext>
            </a:extLst>
          </p:cNvPr>
          <p:cNvSpPr txBox="1"/>
          <p:nvPr/>
        </p:nvSpPr>
        <p:spPr>
          <a:xfrm>
            <a:off x="257911" y="341469"/>
            <a:ext cx="5679080" cy="338554"/>
          </a:xfrm>
          <a:prstGeom prst="rect">
            <a:avLst/>
          </a:prstGeom>
          <a:noFill/>
        </p:spPr>
        <p:txBody>
          <a:bodyPr wrap="square" rtlCol="0" anchor="t">
            <a:spAutoFit/>
          </a:bodyPr>
          <a:lstStyle/>
          <a:p>
            <a:r>
              <a:rPr lang="en-US" altLang="ja-JP" sz="1600" b="1">
                <a:latin typeface="+mj-ea"/>
                <a:ea typeface="+mj-ea"/>
              </a:rPr>
              <a:t>Knowledge </a:t>
            </a:r>
            <a:r>
              <a:rPr lang="en-US" altLang="ja-JP" sz="1600" b="1" err="1">
                <a:latin typeface="+mj-ea"/>
                <a:ea typeface="+mj-ea"/>
              </a:rPr>
              <a:t>IstReserve</a:t>
            </a:r>
            <a:r>
              <a:rPr lang="en-US" altLang="ja-JP" sz="1600" b="1">
                <a:latin typeface="+mj-ea"/>
                <a:ea typeface="+mj-ea"/>
              </a:rPr>
              <a:t> </a:t>
            </a:r>
            <a:r>
              <a:rPr lang="ja-JP" altLang="en-US" sz="1600" b="1">
                <a:latin typeface="+mj-ea"/>
                <a:ea typeface="+mj-ea"/>
              </a:rPr>
              <a:t>予約システムパッケージ</a:t>
            </a:r>
            <a:endParaRPr lang="ja-JP" altLang="en-US" sz="1200">
              <a:latin typeface="+mj-ea"/>
              <a:ea typeface="+mj-ea"/>
            </a:endParaRPr>
          </a:p>
        </p:txBody>
      </p:sp>
      <p:sp>
        <p:nvSpPr>
          <p:cNvPr id="19" name="角丸四角形 18">
            <a:extLst>
              <a:ext uri="{FF2B5EF4-FFF2-40B4-BE49-F238E27FC236}">
                <a16:creationId xmlns:a16="http://schemas.microsoft.com/office/drawing/2014/main" id="{158635F4-ABD4-6643-B889-A36FE5F730B9}"/>
              </a:ext>
            </a:extLst>
          </p:cNvPr>
          <p:cNvSpPr/>
          <p:nvPr/>
        </p:nvSpPr>
        <p:spPr>
          <a:xfrm>
            <a:off x="176529" y="303549"/>
            <a:ext cx="45719" cy="418883"/>
          </a:xfrm>
          <a:prstGeom prst="round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09586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p:blipFill>
        <p:spPr bwMode="auto">
          <a:xfrm>
            <a:off x="115965" y="1173983"/>
            <a:ext cx="6514419" cy="3813649"/>
          </a:xfrm>
          <a:prstGeom prst="rect">
            <a:avLst/>
          </a:prstGeom>
          <a:noFill/>
          <a:ln w="635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49" name="テキスト ボックス 48"/>
          <p:cNvSpPr txBox="1"/>
          <p:nvPr/>
        </p:nvSpPr>
        <p:spPr>
          <a:xfrm>
            <a:off x="6730407" y="851491"/>
            <a:ext cx="2939105" cy="523220"/>
          </a:xfrm>
          <a:prstGeom prst="rect">
            <a:avLst/>
          </a:prstGeom>
          <a:noFill/>
        </p:spPr>
        <p:txBody>
          <a:bodyPr wrap="square" rtlCol="0">
            <a:spAutoFit/>
          </a:bodyPr>
          <a:lstStyle/>
          <a:p>
            <a:r>
              <a:rPr lang="ja-JP" altLang="en-US" sz="1400" b="1">
                <a:latin typeface="+mn-ea"/>
              </a:rPr>
              <a:t>利用予約 </a:t>
            </a:r>
            <a:r>
              <a:rPr lang="en-US" altLang="ja-JP" sz="900">
                <a:latin typeface="+mn-ea"/>
              </a:rPr>
              <a:t>-</a:t>
            </a:r>
            <a:r>
              <a:rPr lang="ja-JP" altLang="en-US" sz="900">
                <a:latin typeface="+mn-ea"/>
              </a:rPr>
              <a:t>予約システム管理サイト</a:t>
            </a:r>
            <a:r>
              <a:rPr lang="en-US" altLang="ja-JP" sz="900" b="1">
                <a:latin typeface="+mn-ea"/>
              </a:rPr>
              <a:t>-</a:t>
            </a:r>
            <a:endParaRPr lang="en-US" altLang="ja-JP" sz="900">
              <a:latin typeface="+mn-ea"/>
            </a:endParaRPr>
          </a:p>
          <a:p>
            <a:endParaRPr lang="en-US" altLang="ja-JP" sz="1400" b="1">
              <a:latin typeface="+mn-ea"/>
            </a:endParaRPr>
          </a:p>
        </p:txBody>
      </p:sp>
      <p:sp>
        <p:nvSpPr>
          <p:cNvPr id="51" name="テキスト ボックス 50"/>
          <p:cNvSpPr txBox="1"/>
          <p:nvPr/>
        </p:nvSpPr>
        <p:spPr>
          <a:xfrm>
            <a:off x="6730407" y="1217360"/>
            <a:ext cx="2939105" cy="1061829"/>
          </a:xfrm>
          <a:prstGeom prst="rect">
            <a:avLst/>
          </a:prstGeom>
          <a:noFill/>
        </p:spPr>
        <p:txBody>
          <a:bodyPr wrap="square" rtlCol="0">
            <a:spAutoFit/>
          </a:bodyPr>
          <a:lstStyle/>
          <a:p>
            <a:r>
              <a:rPr lang="ja-JP" altLang="en-US" sz="1050"/>
              <a:t>管理システム側から新規予約や予約情報の確認・キャンセルを行うことができます。</a:t>
            </a:r>
            <a:endParaRPr lang="en-US" altLang="ja-JP" sz="1050"/>
          </a:p>
          <a:p>
            <a:endParaRPr lang="en-US" altLang="ja-JP" sz="1050"/>
          </a:p>
          <a:p>
            <a:r>
              <a:rPr lang="ja-JP" altLang="en-US" sz="1050"/>
              <a:t>予約検索画面より予約一覧を表示することができます。また、予約情報などを</a:t>
            </a:r>
            <a:r>
              <a:rPr lang="en-US" altLang="ja-JP" sz="1050"/>
              <a:t>CSV</a:t>
            </a:r>
            <a:r>
              <a:rPr lang="ja-JP" altLang="en-US" sz="1050"/>
              <a:t>形式にてエクスポートすることも可能です。</a:t>
            </a:r>
            <a:endParaRPr lang="en-US" altLang="ja-JP" sz="1050"/>
          </a:p>
        </p:txBody>
      </p:sp>
      <p:cxnSp>
        <p:nvCxnSpPr>
          <p:cNvPr id="52" name="直線コネクタ 51"/>
          <p:cNvCxnSpPr>
            <a:cxnSpLocks/>
          </p:cNvCxnSpPr>
          <p:nvPr/>
        </p:nvCxnSpPr>
        <p:spPr>
          <a:xfrm>
            <a:off x="6783572" y="1168585"/>
            <a:ext cx="288594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4">
            <a:extLst>
              <a:ext uri="{FF2B5EF4-FFF2-40B4-BE49-F238E27FC236}">
                <a16:creationId xmlns:a16="http://schemas.microsoft.com/office/drawing/2014/main" id="{972A98B2-7372-CE4C-82E2-ED5669A7E985}"/>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366856" y="5108375"/>
            <a:ext cx="2958942" cy="1492933"/>
          </a:xfrm>
          <a:prstGeom prst="rect">
            <a:avLst/>
          </a:prstGeom>
          <a:noFill/>
          <a:ln>
            <a:solidFill>
              <a:schemeClr val="bg2">
                <a:lumMod val="75000"/>
              </a:schemeClr>
            </a:solidFill>
          </a:ln>
          <a:extLst>
            <a:ext uri="{909E8E84-426E-40DD-AFC4-6F175D3DCCD1}">
              <a14:hiddenFill xmlns:a14="http://schemas.microsoft.com/office/drawing/2010/main">
                <a:solidFill>
                  <a:srgbClr val="FFFFFF"/>
                </a:solidFill>
              </a14:hiddenFill>
            </a:ext>
          </a:extLst>
        </p:spPr>
      </p:pic>
      <p:pic>
        <p:nvPicPr>
          <p:cNvPr id="18" name="Picture 4">
            <a:extLst>
              <a:ext uri="{FF2B5EF4-FFF2-40B4-BE49-F238E27FC236}">
                <a16:creationId xmlns:a16="http://schemas.microsoft.com/office/drawing/2014/main" id="{920AFF4B-BCC8-D244-B921-6016ED61D8E2}"/>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115965" y="5108375"/>
            <a:ext cx="2958941" cy="1512366"/>
          </a:xfrm>
          <a:prstGeom prst="rect">
            <a:avLst/>
          </a:prstGeom>
          <a:noFill/>
          <a:ln>
            <a:solidFill>
              <a:schemeClr val="bg2">
                <a:lumMod val="75000"/>
              </a:schemeClr>
            </a:solidFill>
          </a:ln>
          <a:extLst>
            <a:ext uri="{909E8E84-426E-40DD-AFC4-6F175D3DCCD1}">
              <a14:hiddenFill xmlns:a14="http://schemas.microsoft.com/office/drawing/2010/main">
                <a:solidFill>
                  <a:srgbClr val="FFFFFF"/>
                </a:solidFill>
              </a14:hiddenFill>
            </a:ext>
          </a:extLst>
        </p:spPr>
      </p:pic>
      <p:sp>
        <p:nvSpPr>
          <p:cNvPr id="19" name="正方形/長方形 18">
            <a:extLst>
              <a:ext uri="{FF2B5EF4-FFF2-40B4-BE49-F238E27FC236}">
                <a16:creationId xmlns:a16="http://schemas.microsoft.com/office/drawing/2014/main" id="{E97E5A56-39EE-CB41-8C3B-FAE0A14792F2}"/>
              </a:ext>
            </a:extLst>
          </p:cNvPr>
          <p:cNvSpPr/>
          <p:nvPr/>
        </p:nvSpPr>
        <p:spPr>
          <a:xfrm>
            <a:off x="3400105" y="6280670"/>
            <a:ext cx="659539" cy="20403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 name="直線矢印コネクタ 19">
            <a:extLst>
              <a:ext uri="{FF2B5EF4-FFF2-40B4-BE49-F238E27FC236}">
                <a16:creationId xmlns:a16="http://schemas.microsoft.com/office/drawing/2014/main" id="{C49BD17B-3F9B-764A-84EC-A9EC0DFA45BE}"/>
              </a:ext>
            </a:extLst>
          </p:cNvPr>
          <p:cNvCxnSpPr>
            <a:cxnSpLocks/>
            <a:endCxn id="19" idx="1"/>
          </p:cNvCxnSpPr>
          <p:nvPr/>
        </p:nvCxnSpPr>
        <p:spPr>
          <a:xfrm>
            <a:off x="889002" y="5746708"/>
            <a:ext cx="2511103" cy="63598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F75D3DFE-9115-7441-BB01-AE633E621508}"/>
              </a:ext>
            </a:extLst>
          </p:cNvPr>
          <p:cNvSpPr txBox="1"/>
          <p:nvPr/>
        </p:nvSpPr>
        <p:spPr>
          <a:xfrm>
            <a:off x="257911" y="341469"/>
            <a:ext cx="5679080" cy="338554"/>
          </a:xfrm>
          <a:prstGeom prst="rect">
            <a:avLst/>
          </a:prstGeom>
          <a:noFill/>
        </p:spPr>
        <p:txBody>
          <a:bodyPr wrap="square" rtlCol="0" anchor="t">
            <a:spAutoFit/>
          </a:bodyPr>
          <a:lstStyle/>
          <a:p>
            <a:r>
              <a:rPr lang="en-US" altLang="ja-JP" sz="1600" b="1" err="1">
                <a:latin typeface="+mj-ea"/>
                <a:ea typeface="+mj-ea"/>
              </a:rPr>
              <a:t>KnowledgeIstReserve</a:t>
            </a:r>
            <a:r>
              <a:rPr lang="en-US" altLang="ja-JP" sz="1600" b="1">
                <a:latin typeface="+mj-ea"/>
                <a:ea typeface="+mj-ea"/>
              </a:rPr>
              <a:t> </a:t>
            </a:r>
            <a:r>
              <a:rPr lang="ja-JP" altLang="en-US" sz="1600" b="1">
                <a:latin typeface="+mj-ea"/>
                <a:ea typeface="+mj-ea"/>
              </a:rPr>
              <a:t>予約システムパッケージ　</a:t>
            </a:r>
            <a:r>
              <a:rPr lang="ja-JP" altLang="en-US" sz="1200">
                <a:latin typeface="+mj-ea"/>
                <a:ea typeface="+mj-ea"/>
              </a:rPr>
              <a:t>予約システム導入案</a:t>
            </a:r>
          </a:p>
        </p:txBody>
      </p:sp>
      <p:sp>
        <p:nvSpPr>
          <p:cNvPr id="24" name="角丸四角形 23">
            <a:extLst>
              <a:ext uri="{FF2B5EF4-FFF2-40B4-BE49-F238E27FC236}">
                <a16:creationId xmlns:a16="http://schemas.microsoft.com/office/drawing/2014/main" id="{FBE46F37-11A9-4A4C-98BC-852DFC303F30}"/>
              </a:ext>
            </a:extLst>
          </p:cNvPr>
          <p:cNvSpPr/>
          <p:nvPr/>
        </p:nvSpPr>
        <p:spPr>
          <a:xfrm>
            <a:off x="176529" y="303549"/>
            <a:ext cx="45719" cy="418883"/>
          </a:xfrm>
          <a:prstGeom prst="round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5824BD71-718F-6B44-8095-2A0E05422223}"/>
              </a:ext>
            </a:extLst>
          </p:cNvPr>
          <p:cNvSpPr txBox="1"/>
          <p:nvPr/>
        </p:nvSpPr>
        <p:spPr>
          <a:xfrm>
            <a:off x="120263" y="863583"/>
            <a:ext cx="6493187" cy="240202"/>
          </a:xfrm>
          <a:prstGeom prst="rect">
            <a:avLst/>
          </a:prstGeom>
          <a:solidFill>
            <a:srgbClr val="00ABAF"/>
          </a:solidFill>
        </p:spPr>
        <p:txBody>
          <a:bodyPr wrap="square" lIns="73125" rtlCol="0" anchor="ctr" anchorCtr="0">
            <a:noAutofit/>
          </a:bodyPr>
          <a:lstStyle/>
          <a:p>
            <a:pPr algn="ctr"/>
            <a:r>
              <a:rPr lang="ja-JP" altLang="en-US" sz="1000">
                <a:solidFill>
                  <a:schemeClr val="bg1"/>
                </a:solidFill>
                <a:latin typeface="+mn-ea"/>
              </a:rPr>
              <a:t>管理者による予約作成画面</a:t>
            </a:r>
          </a:p>
        </p:txBody>
      </p:sp>
    </p:spTree>
    <p:extLst>
      <p:ext uri="{BB962C8B-B14F-4D97-AF65-F5344CB8AC3E}">
        <p14:creationId xmlns:p14="http://schemas.microsoft.com/office/powerpoint/2010/main" val="2939320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
            <a:extLst>
              <a:ext uri="{FF2B5EF4-FFF2-40B4-BE49-F238E27FC236}">
                <a16:creationId xmlns:a16="http://schemas.microsoft.com/office/drawing/2014/main" id="{A3AC98C7-D899-F646-9398-3DA43BAEE049}"/>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r="1546"/>
          <a:stretch/>
        </p:blipFill>
        <p:spPr bwMode="auto">
          <a:xfrm>
            <a:off x="4985743" y="3354348"/>
            <a:ext cx="4720231" cy="3084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テキスト ボックス 40"/>
          <p:cNvSpPr txBox="1"/>
          <p:nvPr/>
        </p:nvSpPr>
        <p:spPr>
          <a:xfrm>
            <a:off x="4911825" y="835181"/>
            <a:ext cx="4469010" cy="369332"/>
          </a:xfrm>
          <a:prstGeom prst="rect">
            <a:avLst/>
          </a:prstGeom>
          <a:noFill/>
        </p:spPr>
        <p:txBody>
          <a:bodyPr wrap="square" rtlCol="0">
            <a:spAutoFit/>
          </a:bodyPr>
          <a:lstStyle/>
          <a:p>
            <a:r>
              <a:rPr lang="ja-JP" altLang="en-US" b="1">
                <a:latin typeface="+mn-ea"/>
              </a:rPr>
              <a:t>クラウド型予約管理システム</a:t>
            </a:r>
            <a:endParaRPr kumimoji="1" lang="ja-JP" altLang="en-US" b="1">
              <a:latin typeface="+mn-ea"/>
            </a:endParaRPr>
          </a:p>
        </p:txBody>
      </p:sp>
      <p:sp>
        <p:nvSpPr>
          <p:cNvPr id="44" name="テキスト ボックス 43"/>
          <p:cNvSpPr txBox="1"/>
          <p:nvPr/>
        </p:nvSpPr>
        <p:spPr>
          <a:xfrm>
            <a:off x="4942474" y="1278062"/>
            <a:ext cx="4766593" cy="1546577"/>
          </a:xfrm>
          <a:prstGeom prst="rect">
            <a:avLst/>
          </a:prstGeom>
          <a:noFill/>
        </p:spPr>
        <p:txBody>
          <a:bodyPr wrap="square" rtlCol="0">
            <a:spAutoFit/>
          </a:bodyPr>
          <a:lstStyle/>
          <a:p>
            <a:r>
              <a:rPr lang="ja-JP" altLang="en-US" sz="1050">
                <a:latin typeface="+mn-ea"/>
                <a:cs typeface="A-OTF 中ゴシックBBB Pro Medium" panose="020B0400000000000000" pitchFamily="34" charset="-128"/>
              </a:rPr>
              <a:t>教室・座席・備品の予約を自動管理</a:t>
            </a:r>
            <a:endParaRPr lang="en-US" altLang="ja-JP" sz="1050">
              <a:latin typeface="+mn-ea"/>
              <a:cs typeface="A-OTF 中ゴシックBBB Pro Medium" panose="020B0400000000000000" pitchFamily="34" charset="-128"/>
            </a:endParaRPr>
          </a:p>
          <a:p>
            <a:endParaRPr lang="en-US" altLang="ja-JP" sz="1050">
              <a:latin typeface="+mn-ea"/>
              <a:cs typeface="A-OTF 中ゴシックBBB Pro Medium" panose="020B0400000000000000" pitchFamily="34" charset="-128"/>
            </a:endParaRPr>
          </a:p>
          <a:p>
            <a:r>
              <a:rPr lang="ja-JP" altLang="en-US" sz="1050">
                <a:latin typeface="+mn-ea"/>
                <a:cs typeface="A-OTF 中ゴシックBBB Pro Medium" panose="020B0400000000000000" pitchFamily="34" charset="-128"/>
              </a:rPr>
              <a:t>・ラーニングコモンズなどの学内の施設･備品を</a:t>
            </a:r>
            <a:endParaRPr lang="en-US" altLang="ja-JP" sz="1050">
              <a:latin typeface="+mn-ea"/>
              <a:cs typeface="A-OTF 中ゴシックBBB Pro Medium" panose="020B0400000000000000" pitchFamily="34" charset="-128"/>
            </a:endParaRPr>
          </a:p>
          <a:p>
            <a:r>
              <a:rPr lang="ja-JP" altLang="en-US" sz="1050">
                <a:latin typeface="+mn-ea"/>
                <a:cs typeface="A-OTF 中ゴシックBBB Pro Medium" panose="020B0400000000000000" pitchFamily="34" charset="-128"/>
              </a:rPr>
              <a:t>　スマホや</a:t>
            </a:r>
            <a:r>
              <a:rPr lang="en-US" altLang="ja-JP" sz="1050">
                <a:latin typeface="+mn-ea"/>
                <a:cs typeface="A-OTF 中ゴシックBBB Pro Medium" panose="020B0400000000000000" pitchFamily="34" charset="-128"/>
              </a:rPr>
              <a:t>PC</a:t>
            </a:r>
            <a:r>
              <a:rPr lang="ja-JP" altLang="en-US" sz="1050">
                <a:latin typeface="+mn-ea"/>
                <a:cs typeface="A-OTF 中ゴシックBBB Pro Medium" panose="020B0400000000000000" pitchFamily="34" charset="-128"/>
              </a:rPr>
              <a:t>からカンタン予約</a:t>
            </a:r>
            <a:endParaRPr lang="en-US" altLang="ja-JP" sz="1050">
              <a:latin typeface="+mn-ea"/>
              <a:cs typeface="A-OTF 中ゴシックBBB Pro Medium" panose="020B0400000000000000" pitchFamily="34" charset="-128"/>
            </a:endParaRPr>
          </a:p>
          <a:p>
            <a:r>
              <a:rPr lang="ja-JP" altLang="en-US" sz="1050">
                <a:latin typeface="+mn-ea"/>
                <a:cs typeface="A-OTF 中ゴシックBBB Pro Medium" panose="020B0400000000000000" pitchFamily="34" charset="-128"/>
              </a:rPr>
              <a:t>・座席予約・備品貸出業務を自動で運用できます</a:t>
            </a:r>
            <a:endParaRPr lang="en-US" altLang="ja-JP" sz="1050">
              <a:latin typeface="+mn-ea"/>
              <a:cs typeface="A-OTF 中ゴシックBBB Pro Medium" panose="020B0400000000000000" pitchFamily="34" charset="-128"/>
            </a:endParaRPr>
          </a:p>
          <a:p>
            <a:r>
              <a:rPr lang="ja-JP" altLang="en-US" sz="1050">
                <a:latin typeface="+mn-ea"/>
                <a:cs typeface="A-OTF 中ゴシックBBB Pro Medium" panose="020B0400000000000000" pitchFamily="34" charset="-128"/>
              </a:rPr>
              <a:t>・利用動態をビッグデータとして蓄積、統計情報を作成</a:t>
            </a:r>
            <a:endParaRPr lang="en-US" altLang="ja-JP" sz="1050">
              <a:latin typeface="+mn-ea"/>
              <a:cs typeface="A-OTF 中ゴシックBBB Pro Medium" panose="020B0400000000000000" pitchFamily="34" charset="-128"/>
            </a:endParaRPr>
          </a:p>
          <a:p>
            <a:r>
              <a:rPr lang="ja-JP" altLang="en-US" sz="1050">
                <a:latin typeface="+mn-ea"/>
                <a:cs typeface="A-OTF 中ゴシックBBB Pro Medium" panose="020B0400000000000000" pitchFamily="34" charset="-128"/>
              </a:rPr>
              <a:t>・空席状況をサイネージ・スマホアプリへ自動配信</a:t>
            </a:r>
            <a:endParaRPr lang="en-US" altLang="ja-JP" sz="1050">
              <a:latin typeface="+mn-ea"/>
              <a:cs typeface="A-OTF 中ゴシックBBB Pro Medium" panose="020B0400000000000000" pitchFamily="34" charset="-128"/>
            </a:endParaRPr>
          </a:p>
          <a:p>
            <a:r>
              <a:rPr lang="ja-JP" altLang="en-US" sz="1050">
                <a:latin typeface="+mn-ea"/>
                <a:cs typeface="A-OTF 中ゴシックBBB Pro Medium" panose="020B0400000000000000" pitchFamily="34" charset="-128"/>
              </a:rPr>
              <a:t>・</a:t>
            </a:r>
            <a:r>
              <a:rPr lang="en-US" altLang="ja-JP" sz="1050">
                <a:latin typeface="+mn-ea"/>
                <a:cs typeface="A-OTF 中ゴシックBBB Pro Medium" panose="020B0400000000000000" pitchFamily="34" charset="-128"/>
              </a:rPr>
              <a:t>IC</a:t>
            </a:r>
            <a:r>
              <a:rPr lang="ja-JP" altLang="en-US" sz="1050">
                <a:latin typeface="+mn-ea"/>
                <a:cs typeface="A-OTF 中ゴシックBBB Pro Medium" panose="020B0400000000000000" pitchFamily="34" charset="-128"/>
              </a:rPr>
              <a:t>学生証（</a:t>
            </a:r>
            <a:r>
              <a:rPr lang="en-US" altLang="ja-JP" sz="1050">
                <a:latin typeface="+mn-ea"/>
                <a:cs typeface="A-OTF 中ゴシックBBB Pro Medium" panose="020B0400000000000000" pitchFamily="34" charset="-128"/>
              </a:rPr>
              <a:t>FCF</a:t>
            </a:r>
            <a:r>
              <a:rPr lang="ja-JP" altLang="en-US" sz="1050">
                <a:latin typeface="+mn-ea"/>
                <a:cs typeface="A-OTF 中ゴシックBBB Pro Medium" panose="020B0400000000000000" pitchFamily="34" charset="-128"/>
              </a:rPr>
              <a:t>）を活用、</a:t>
            </a:r>
            <a:r>
              <a:rPr lang="en-US" altLang="ja-JP" sz="1050">
                <a:latin typeface="+mn-ea"/>
                <a:cs typeface="A-OTF 中ゴシックBBB Pro Medium" panose="020B0400000000000000" pitchFamily="34" charset="-128"/>
              </a:rPr>
              <a:t>AD</a:t>
            </a:r>
            <a:r>
              <a:rPr lang="ja-JP" altLang="en-US" sz="1050">
                <a:latin typeface="+mn-ea"/>
                <a:cs typeface="A-OTF 中ゴシックBBB Pro Medium" panose="020B0400000000000000" pitchFamily="34" charset="-128"/>
              </a:rPr>
              <a:t>連携やアカウント連携が不要</a:t>
            </a:r>
            <a:endParaRPr lang="en-US" altLang="ja-JP" sz="1050">
              <a:latin typeface="+mn-ea"/>
              <a:cs typeface="A-OTF 中ゴシックBBB Pro Medium" panose="020B0400000000000000" pitchFamily="34" charset="-128"/>
            </a:endParaRPr>
          </a:p>
          <a:p>
            <a:endParaRPr kumimoji="1" lang="en-US" altLang="ja-JP" sz="1050">
              <a:latin typeface="+mn-ea"/>
              <a:cs typeface="A-OTF 中ゴシックBBB Pro Medium" panose="020B0400000000000000" pitchFamily="34" charset="-128"/>
            </a:endParaRPr>
          </a:p>
        </p:txBody>
      </p:sp>
      <p:pic>
        <p:nvPicPr>
          <p:cNvPr id="50" name="図 49"/>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674824" y="4145685"/>
            <a:ext cx="181462" cy="181462"/>
          </a:xfrm>
          <a:prstGeom prst="rect">
            <a:avLst/>
          </a:prstGeom>
        </p:spPr>
      </p:pic>
      <p:pic>
        <p:nvPicPr>
          <p:cNvPr id="51" name="図 50"/>
          <p:cNvPicPr>
            <a:picLocks noChangeAspect="1"/>
          </p:cNvPicPr>
          <p:nvPr/>
        </p:nvPicPr>
        <p:blipFill>
          <a:blip r:embed="rId5" cstate="print">
            <a:biLevel thresh="75000"/>
            <a:extLst>
              <a:ext uri="{28A0092B-C50C-407E-A947-70E740481C1C}">
                <a14:useLocalDpi xmlns:a14="http://schemas.microsoft.com/office/drawing/2010/main"/>
              </a:ext>
            </a:extLst>
          </a:blip>
          <a:stretch>
            <a:fillRect/>
          </a:stretch>
        </p:blipFill>
        <p:spPr>
          <a:xfrm>
            <a:off x="5303428" y="3285765"/>
            <a:ext cx="420765" cy="420765"/>
          </a:xfrm>
          <a:prstGeom prst="rect">
            <a:avLst/>
          </a:prstGeom>
        </p:spPr>
      </p:pic>
      <p:pic>
        <p:nvPicPr>
          <p:cNvPr id="52" name="図 5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364502" y="3177582"/>
            <a:ext cx="1045742" cy="675336"/>
          </a:xfrm>
          <a:prstGeom prst="rect">
            <a:avLst/>
          </a:prstGeom>
          <a:ln>
            <a:solidFill>
              <a:schemeClr val="bg1">
                <a:lumMod val="65000"/>
              </a:schemeClr>
            </a:solidFill>
          </a:ln>
        </p:spPr>
      </p:pic>
      <p:pic>
        <p:nvPicPr>
          <p:cNvPr id="53" name="図 52"/>
          <p:cNvPicPr>
            <a:picLocks noChangeAspect="1"/>
          </p:cNvPicPr>
          <p:nvPr/>
        </p:nvPicPr>
        <p:blipFill>
          <a:blip r:embed="rId7" cstate="print">
            <a:biLevel thresh="75000"/>
            <a:extLst>
              <a:ext uri="{28A0092B-C50C-407E-A947-70E740481C1C}">
                <a14:useLocalDpi xmlns:a14="http://schemas.microsoft.com/office/drawing/2010/main"/>
              </a:ext>
            </a:extLst>
          </a:blip>
          <a:stretch>
            <a:fillRect/>
          </a:stretch>
        </p:blipFill>
        <p:spPr>
          <a:xfrm>
            <a:off x="9266647" y="3548004"/>
            <a:ext cx="348928" cy="348928"/>
          </a:xfrm>
          <a:prstGeom prst="rect">
            <a:avLst/>
          </a:prstGeom>
        </p:spPr>
      </p:pic>
      <p:sp>
        <p:nvSpPr>
          <p:cNvPr id="55" name="テキスト ボックス 54"/>
          <p:cNvSpPr txBox="1"/>
          <p:nvPr/>
        </p:nvSpPr>
        <p:spPr>
          <a:xfrm>
            <a:off x="8463780" y="4469034"/>
            <a:ext cx="1292494" cy="246221"/>
          </a:xfrm>
          <a:prstGeom prst="rect">
            <a:avLst/>
          </a:prstGeom>
          <a:noFill/>
        </p:spPr>
        <p:txBody>
          <a:bodyPr wrap="square" rtlCol="0">
            <a:spAutoFit/>
          </a:bodyPr>
          <a:lstStyle/>
          <a:p>
            <a:pPr algn="ctr"/>
            <a:r>
              <a:rPr lang="ja-JP" altLang="en-US" sz="1000" b="1">
                <a:solidFill>
                  <a:schemeClr val="accent1">
                    <a:lumMod val="50000"/>
                  </a:schemeClr>
                </a:solidFill>
                <a:latin typeface="+mn-ea"/>
              </a:rPr>
              <a:t>学内ネットワーク</a:t>
            </a:r>
            <a:endParaRPr kumimoji="1" lang="en-US" altLang="ja-JP" sz="1000" b="1">
              <a:solidFill>
                <a:schemeClr val="accent1">
                  <a:lumMod val="50000"/>
                </a:schemeClr>
              </a:solidFill>
              <a:latin typeface="+mn-ea"/>
            </a:endParaRPr>
          </a:p>
        </p:txBody>
      </p:sp>
      <p:sp>
        <p:nvSpPr>
          <p:cNvPr id="56" name="テキスト ボックス 55"/>
          <p:cNvSpPr txBox="1"/>
          <p:nvPr/>
        </p:nvSpPr>
        <p:spPr>
          <a:xfrm>
            <a:off x="9242791" y="3926028"/>
            <a:ext cx="396640" cy="153888"/>
          </a:xfrm>
          <a:prstGeom prst="rect">
            <a:avLst/>
          </a:prstGeom>
          <a:noFill/>
        </p:spPr>
        <p:txBody>
          <a:bodyPr wrap="square" lIns="0" tIns="0" rIns="0" bIns="0" rtlCol="0">
            <a:spAutoFit/>
          </a:bodyPr>
          <a:lstStyle/>
          <a:p>
            <a:pPr algn="ctr"/>
            <a:r>
              <a:rPr lang="ja-JP" altLang="en-US" sz="1000" b="1">
                <a:latin typeface="+mn-ea"/>
              </a:rPr>
              <a:t>運用者</a:t>
            </a:r>
            <a:endParaRPr kumimoji="1" lang="en-US" altLang="ja-JP" sz="1000" b="1">
              <a:latin typeface="+mn-ea"/>
            </a:endParaRPr>
          </a:p>
        </p:txBody>
      </p:sp>
      <p:sp>
        <p:nvSpPr>
          <p:cNvPr id="57" name="テキスト ボックス 56"/>
          <p:cNvSpPr txBox="1"/>
          <p:nvPr/>
        </p:nvSpPr>
        <p:spPr>
          <a:xfrm>
            <a:off x="8746164" y="4163194"/>
            <a:ext cx="901404" cy="153888"/>
          </a:xfrm>
          <a:prstGeom prst="rect">
            <a:avLst/>
          </a:prstGeom>
          <a:noFill/>
        </p:spPr>
        <p:txBody>
          <a:bodyPr wrap="square" lIns="0" tIns="0" rIns="0" bIns="0" rtlCol="0">
            <a:spAutoFit/>
          </a:bodyPr>
          <a:lstStyle/>
          <a:p>
            <a:pPr algn="r"/>
            <a:r>
              <a:rPr lang="ja-JP" altLang="en-US" sz="1000" b="1">
                <a:solidFill>
                  <a:schemeClr val="bg1">
                    <a:lumMod val="65000"/>
                  </a:schemeClr>
                </a:solidFill>
                <a:latin typeface="+mn-ea"/>
              </a:rPr>
              <a:t>インターネット</a:t>
            </a:r>
            <a:endParaRPr kumimoji="1" lang="en-US" altLang="ja-JP" sz="1000" b="1">
              <a:solidFill>
                <a:schemeClr val="bg1">
                  <a:lumMod val="65000"/>
                </a:schemeClr>
              </a:solidFill>
              <a:latin typeface="+mn-ea"/>
            </a:endParaRPr>
          </a:p>
        </p:txBody>
      </p:sp>
      <p:sp>
        <p:nvSpPr>
          <p:cNvPr id="58" name="テキスト ボックス 57"/>
          <p:cNvSpPr txBox="1"/>
          <p:nvPr/>
        </p:nvSpPr>
        <p:spPr>
          <a:xfrm>
            <a:off x="6235779" y="3172502"/>
            <a:ext cx="2096941" cy="338554"/>
          </a:xfrm>
          <a:prstGeom prst="rect">
            <a:avLst/>
          </a:prstGeom>
          <a:noFill/>
        </p:spPr>
        <p:txBody>
          <a:bodyPr wrap="square" rtlCol="0">
            <a:spAutoFit/>
          </a:bodyPr>
          <a:lstStyle/>
          <a:p>
            <a:pPr algn="ctr"/>
            <a:r>
              <a:rPr kumimoji="1" lang="ja-JP" altLang="en-US" sz="800">
                <a:latin typeface="+mn-ea"/>
              </a:rPr>
              <a:t>運用スケジュールや貸出アイテムを</a:t>
            </a:r>
            <a:endParaRPr kumimoji="1" lang="en-US" altLang="ja-JP" sz="800">
              <a:latin typeface="+mn-ea"/>
            </a:endParaRPr>
          </a:p>
          <a:p>
            <a:pPr algn="ctr"/>
            <a:r>
              <a:rPr kumimoji="1" lang="ja-JP" altLang="en-US" sz="800">
                <a:latin typeface="+mn-ea"/>
              </a:rPr>
              <a:t>ブラウザから登録</a:t>
            </a:r>
            <a:endParaRPr kumimoji="1" lang="en-US" altLang="ja-JP" sz="800">
              <a:latin typeface="+mn-ea"/>
            </a:endParaRPr>
          </a:p>
        </p:txBody>
      </p:sp>
      <p:sp>
        <p:nvSpPr>
          <p:cNvPr id="59" name="テキスト ボックス 58"/>
          <p:cNvSpPr txBox="1"/>
          <p:nvPr/>
        </p:nvSpPr>
        <p:spPr>
          <a:xfrm>
            <a:off x="5984683" y="3929722"/>
            <a:ext cx="1722050" cy="215444"/>
          </a:xfrm>
          <a:prstGeom prst="rect">
            <a:avLst/>
          </a:prstGeom>
          <a:noFill/>
        </p:spPr>
        <p:txBody>
          <a:bodyPr wrap="square" rtlCol="0">
            <a:spAutoFit/>
          </a:bodyPr>
          <a:lstStyle/>
          <a:p>
            <a:r>
              <a:rPr kumimoji="1" lang="ja-JP" altLang="en-US" sz="800">
                <a:latin typeface="+mn-ea"/>
              </a:rPr>
              <a:t>スマホ・</a:t>
            </a:r>
            <a:r>
              <a:rPr kumimoji="1" lang="en-US" altLang="ja-JP" sz="800">
                <a:latin typeface="+mn-ea"/>
              </a:rPr>
              <a:t>PC</a:t>
            </a:r>
            <a:r>
              <a:rPr kumimoji="1" lang="ja-JP" altLang="en-US" sz="800">
                <a:latin typeface="+mn-ea"/>
              </a:rPr>
              <a:t>から利用予約</a:t>
            </a:r>
            <a:endParaRPr kumimoji="1" lang="en-US" altLang="ja-JP" sz="800">
              <a:latin typeface="+mn-ea"/>
            </a:endParaRPr>
          </a:p>
        </p:txBody>
      </p:sp>
      <p:sp>
        <p:nvSpPr>
          <p:cNvPr id="61" name="テキスト ボックス 60"/>
          <p:cNvSpPr txBox="1"/>
          <p:nvPr/>
        </p:nvSpPr>
        <p:spPr>
          <a:xfrm>
            <a:off x="4986512" y="3732566"/>
            <a:ext cx="1075239" cy="400110"/>
          </a:xfrm>
          <a:prstGeom prst="rect">
            <a:avLst/>
          </a:prstGeom>
          <a:noFill/>
        </p:spPr>
        <p:txBody>
          <a:bodyPr wrap="square" rtlCol="0">
            <a:spAutoFit/>
          </a:bodyPr>
          <a:lstStyle/>
          <a:p>
            <a:pPr algn="ctr"/>
            <a:r>
              <a:rPr kumimoji="1" lang="ja-JP" altLang="en-US" sz="1000" b="1">
                <a:latin typeface="+mn-ea"/>
              </a:rPr>
              <a:t>予約システム</a:t>
            </a:r>
            <a:endParaRPr kumimoji="1" lang="en-US" altLang="ja-JP" sz="1000" b="1">
              <a:latin typeface="+mn-ea"/>
            </a:endParaRPr>
          </a:p>
          <a:p>
            <a:pPr algn="ctr"/>
            <a:r>
              <a:rPr lang="ja-JP" altLang="en-US" sz="1000" b="1">
                <a:latin typeface="+mn-ea"/>
              </a:rPr>
              <a:t>クラウドサーバ</a:t>
            </a:r>
            <a:endParaRPr kumimoji="1" lang="en-US" altLang="ja-JP" sz="1000" b="1">
              <a:latin typeface="+mn-ea"/>
            </a:endParaRPr>
          </a:p>
        </p:txBody>
      </p:sp>
      <p:cxnSp>
        <p:nvCxnSpPr>
          <p:cNvPr id="62" name="直線矢印コネクタ 61"/>
          <p:cNvCxnSpPr/>
          <p:nvPr/>
        </p:nvCxnSpPr>
        <p:spPr>
          <a:xfrm flipH="1" flipV="1">
            <a:off x="6022271" y="3549471"/>
            <a:ext cx="2269557" cy="10719"/>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a:off x="5306474" y="4265179"/>
            <a:ext cx="2146" cy="968758"/>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正方形/長方形 63"/>
          <p:cNvSpPr/>
          <p:nvPr/>
        </p:nvSpPr>
        <p:spPr>
          <a:xfrm>
            <a:off x="4991100" y="2840544"/>
            <a:ext cx="4714875" cy="359818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65" name="テキスト ボックス 64"/>
          <p:cNvSpPr txBox="1"/>
          <p:nvPr/>
        </p:nvSpPr>
        <p:spPr>
          <a:xfrm>
            <a:off x="5000153" y="2855308"/>
            <a:ext cx="678657" cy="276999"/>
          </a:xfrm>
          <a:prstGeom prst="rect">
            <a:avLst/>
          </a:prstGeom>
          <a:solidFill>
            <a:srgbClr val="05ABAF"/>
          </a:solidFill>
        </p:spPr>
        <p:txBody>
          <a:bodyPr wrap="square" lIns="73125" rtlCol="0" anchor="ctr" anchorCtr="0">
            <a:spAutoFit/>
          </a:bodyPr>
          <a:lstStyle/>
          <a:p>
            <a:pPr algn="ctr"/>
            <a:r>
              <a:rPr lang="ja-JP" altLang="en-US" sz="1200" b="1">
                <a:solidFill>
                  <a:schemeClr val="bg1"/>
                </a:solidFill>
                <a:latin typeface="+mn-ea"/>
              </a:rPr>
              <a:t>構成例</a:t>
            </a:r>
          </a:p>
        </p:txBody>
      </p:sp>
      <p:cxnSp>
        <p:nvCxnSpPr>
          <p:cNvPr id="66" name="直線矢印コネクタ 65"/>
          <p:cNvCxnSpPr/>
          <p:nvPr/>
        </p:nvCxnSpPr>
        <p:spPr>
          <a:xfrm>
            <a:off x="5887593" y="4197168"/>
            <a:ext cx="1695452" cy="1275227"/>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7" name="テキスト ボックス 66"/>
          <p:cNvSpPr txBox="1"/>
          <p:nvPr/>
        </p:nvSpPr>
        <p:spPr>
          <a:xfrm>
            <a:off x="7265830" y="5841672"/>
            <a:ext cx="2368371" cy="584775"/>
          </a:xfrm>
          <a:prstGeom prst="rect">
            <a:avLst/>
          </a:prstGeom>
          <a:noFill/>
        </p:spPr>
        <p:txBody>
          <a:bodyPr wrap="square" rtlCol="0">
            <a:spAutoFit/>
          </a:bodyPr>
          <a:lstStyle/>
          <a:p>
            <a:r>
              <a:rPr kumimoji="1" lang="ja-JP" altLang="en-US" sz="800" b="1">
                <a:latin typeface="+mn-ea"/>
              </a:rPr>
              <a:t>チェックイン端末・備品貸出カウンター</a:t>
            </a:r>
            <a:endParaRPr kumimoji="1" lang="en-US" altLang="ja-JP" sz="800" b="1">
              <a:latin typeface="+mn-ea"/>
            </a:endParaRPr>
          </a:p>
          <a:p>
            <a:r>
              <a:rPr kumimoji="1" lang="ja-JP" altLang="en-US" sz="800">
                <a:latin typeface="+mn-ea"/>
              </a:rPr>
              <a:t>利用者は受付カウンターで</a:t>
            </a:r>
            <a:r>
              <a:rPr kumimoji="1" lang="en-US" altLang="ja-JP" sz="800">
                <a:latin typeface="+mn-ea"/>
              </a:rPr>
              <a:t>IC</a:t>
            </a:r>
            <a:r>
              <a:rPr kumimoji="1" lang="ja-JP" altLang="en-US" sz="800">
                <a:latin typeface="+mn-ea"/>
              </a:rPr>
              <a:t>学生証をかざして、座席券・備品貸出券を発行</a:t>
            </a:r>
            <a:endParaRPr kumimoji="1" lang="en-US" altLang="ja-JP" sz="800">
              <a:latin typeface="+mn-ea"/>
            </a:endParaRPr>
          </a:p>
          <a:p>
            <a:r>
              <a:rPr lang="ja-JP" altLang="en-US" sz="800">
                <a:latin typeface="+mn-ea"/>
              </a:rPr>
              <a:t>（備品は貸出券とカウンターで交換管理）</a:t>
            </a:r>
            <a:endParaRPr kumimoji="1" lang="en-US" altLang="ja-JP" sz="800">
              <a:latin typeface="+mn-ea"/>
            </a:endParaRPr>
          </a:p>
        </p:txBody>
      </p:sp>
      <p:pic>
        <p:nvPicPr>
          <p:cNvPr id="68" name="図 67"/>
          <p:cNvPicPr>
            <a:picLocks noChangeAspect="1"/>
          </p:cNvPicPr>
          <p:nvPr/>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tretch>
            <a:fillRect/>
          </a:stretch>
        </p:blipFill>
        <p:spPr>
          <a:xfrm>
            <a:off x="7743723" y="5096370"/>
            <a:ext cx="1759464" cy="738975"/>
          </a:xfrm>
          <a:prstGeom prst="rect">
            <a:avLst/>
          </a:prstGeom>
          <a:ln>
            <a:noFill/>
          </a:ln>
        </p:spPr>
      </p:pic>
      <p:grpSp>
        <p:nvGrpSpPr>
          <p:cNvPr id="69" name="グループ化 68"/>
          <p:cNvGrpSpPr/>
          <p:nvPr/>
        </p:nvGrpSpPr>
        <p:grpSpPr>
          <a:xfrm>
            <a:off x="5023878" y="5269011"/>
            <a:ext cx="1912466" cy="1086628"/>
            <a:chOff x="7235211" y="5146105"/>
            <a:chExt cx="1882004" cy="1069321"/>
          </a:xfrm>
        </p:grpSpPr>
        <p:sp>
          <p:nvSpPr>
            <p:cNvPr id="70" name="正方形/長方形 69"/>
            <p:cNvSpPr/>
            <p:nvPr/>
          </p:nvSpPr>
          <p:spPr>
            <a:xfrm>
              <a:off x="7235211" y="5146105"/>
              <a:ext cx="1882004" cy="1069321"/>
            </a:xfrm>
            <a:prstGeom prst="rect">
              <a:avLst/>
            </a:prstGeom>
            <a:solidFill>
              <a:schemeClr val="bg1">
                <a:lumMod val="8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pic>
          <p:nvPicPr>
            <p:cNvPr id="71" name="図 70"/>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295832" y="5191348"/>
              <a:ext cx="1760762" cy="978835"/>
            </a:xfrm>
            <a:prstGeom prst="rect">
              <a:avLst/>
            </a:prstGeom>
            <a:ln>
              <a:solidFill>
                <a:schemeClr val="bg1">
                  <a:lumMod val="65000"/>
                </a:schemeClr>
              </a:solidFill>
            </a:ln>
          </p:spPr>
        </p:pic>
      </p:grpSp>
      <p:sp>
        <p:nvSpPr>
          <p:cNvPr id="72" name="テキスト ボックス 71"/>
          <p:cNvSpPr txBox="1"/>
          <p:nvPr/>
        </p:nvSpPr>
        <p:spPr>
          <a:xfrm>
            <a:off x="5424280" y="4930456"/>
            <a:ext cx="1722050" cy="338554"/>
          </a:xfrm>
          <a:prstGeom prst="rect">
            <a:avLst/>
          </a:prstGeom>
          <a:noFill/>
        </p:spPr>
        <p:txBody>
          <a:bodyPr wrap="square" rtlCol="0">
            <a:spAutoFit/>
          </a:bodyPr>
          <a:lstStyle/>
          <a:p>
            <a:r>
              <a:rPr kumimoji="1" lang="ja-JP" altLang="en-US" sz="800" b="1">
                <a:latin typeface="+mn-ea"/>
              </a:rPr>
              <a:t>サイネージ</a:t>
            </a:r>
            <a:endParaRPr kumimoji="1" lang="en-US" altLang="ja-JP" sz="800" b="1">
              <a:latin typeface="+mn-ea"/>
            </a:endParaRPr>
          </a:p>
          <a:p>
            <a:r>
              <a:rPr kumimoji="1" lang="ja-JP" altLang="en-US" sz="800">
                <a:latin typeface="+mn-ea"/>
              </a:rPr>
              <a:t>予約状況をリアルタイム配信</a:t>
            </a:r>
            <a:endParaRPr kumimoji="1" lang="en-US" altLang="ja-JP" sz="800">
              <a:latin typeface="+mn-ea"/>
            </a:endParaRPr>
          </a:p>
        </p:txBody>
      </p:sp>
      <p:pic>
        <p:nvPicPr>
          <p:cNvPr id="73" name="図 72"/>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337605" y="3679514"/>
            <a:ext cx="851108" cy="1306306"/>
          </a:xfrm>
          <a:prstGeom prst="rect">
            <a:avLst/>
          </a:prstGeom>
          <a:ln>
            <a:solidFill>
              <a:schemeClr val="tx1">
                <a:lumMod val="50000"/>
                <a:lumOff val="50000"/>
              </a:schemeClr>
            </a:solidFill>
          </a:ln>
        </p:spPr>
      </p:pic>
      <p:cxnSp>
        <p:nvCxnSpPr>
          <p:cNvPr id="74" name="直線矢印コネクタ 73"/>
          <p:cNvCxnSpPr/>
          <p:nvPr/>
        </p:nvCxnSpPr>
        <p:spPr>
          <a:xfrm flipH="1" flipV="1">
            <a:off x="6024779" y="3847630"/>
            <a:ext cx="1207954" cy="28959"/>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168106" y="931468"/>
            <a:ext cx="4628955" cy="2685896"/>
          </a:xfrm>
          <a:prstGeom prst="rect">
            <a:avLst/>
          </a:prstGeom>
        </p:spPr>
      </p:pic>
      <p:pic>
        <p:nvPicPr>
          <p:cNvPr id="3" name="図 2"/>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163496" y="3706530"/>
            <a:ext cx="4629287" cy="2718859"/>
          </a:xfrm>
          <a:prstGeom prst="rect">
            <a:avLst/>
          </a:prstGeom>
        </p:spPr>
      </p:pic>
      <p:sp>
        <p:nvSpPr>
          <p:cNvPr id="37" name="テキスト ボックス 36">
            <a:extLst>
              <a:ext uri="{FF2B5EF4-FFF2-40B4-BE49-F238E27FC236}">
                <a16:creationId xmlns:a16="http://schemas.microsoft.com/office/drawing/2014/main" id="{D1C6DD5D-65EA-9440-AD1F-803A4C452BC4}"/>
              </a:ext>
            </a:extLst>
          </p:cNvPr>
          <p:cNvSpPr txBox="1"/>
          <p:nvPr/>
        </p:nvSpPr>
        <p:spPr>
          <a:xfrm>
            <a:off x="1104900" y="86635"/>
            <a:ext cx="4692014" cy="695383"/>
          </a:xfrm>
          <a:prstGeom prst="rect">
            <a:avLst/>
          </a:prstGeom>
          <a:noFill/>
        </p:spPr>
        <p:txBody>
          <a:bodyPr wrap="square" rtlCol="0">
            <a:spAutoFit/>
          </a:bodyPr>
          <a:lstStyle/>
          <a:p>
            <a:pPr>
              <a:lnSpc>
                <a:spcPct val="150000"/>
              </a:lnSpc>
            </a:pPr>
            <a:r>
              <a:rPr lang="en-US" altLang="ja-JP" sz="1600" b="1">
                <a:latin typeface="+mj-ea"/>
                <a:ea typeface="+mj-ea"/>
              </a:rPr>
              <a:t>Knowledge </a:t>
            </a:r>
            <a:r>
              <a:rPr lang="en-US" altLang="ja-JP" sz="1600" b="1" err="1">
                <a:latin typeface="+mj-ea"/>
                <a:ea typeface="+mj-ea"/>
              </a:rPr>
              <a:t>IstReserve</a:t>
            </a:r>
            <a:r>
              <a:rPr lang="en-US" altLang="ja-JP" sz="1600" b="1">
                <a:latin typeface="+mj-ea"/>
                <a:ea typeface="+mj-ea"/>
              </a:rPr>
              <a:t> </a:t>
            </a:r>
            <a:r>
              <a:rPr lang="ja-JP" altLang="en-US" sz="1600" b="1">
                <a:latin typeface="+mj-ea"/>
                <a:ea typeface="+mj-ea"/>
              </a:rPr>
              <a:t>予約システムパッケージ</a:t>
            </a:r>
          </a:p>
          <a:p>
            <a:pPr>
              <a:lnSpc>
                <a:spcPct val="150000"/>
              </a:lnSpc>
            </a:pPr>
            <a:r>
              <a:rPr lang="ja-JP" altLang="en-US" sz="1200">
                <a:latin typeface="+mj-ea"/>
                <a:ea typeface="+mj-ea"/>
              </a:rPr>
              <a:t>関西外国語大学様モデル</a:t>
            </a:r>
          </a:p>
        </p:txBody>
      </p:sp>
      <p:cxnSp>
        <p:nvCxnSpPr>
          <p:cNvPr id="42" name="直線コネクタ 41">
            <a:extLst>
              <a:ext uri="{FF2B5EF4-FFF2-40B4-BE49-F238E27FC236}">
                <a16:creationId xmlns:a16="http://schemas.microsoft.com/office/drawing/2014/main" id="{079E0C09-E115-0C43-AC26-5237151B8BD2}"/>
              </a:ext>
            </a:extLst>
          </p:cNvPr>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C4367E00-D1E4-394A-92B5-A446C7C393DC}"/>
              </a:ext>
            </a:extLst>
          </p:cNvPr>
          <p:cNvSpPr txBox="1"/>
          <p:nvPr/>
        </p:nvSpPr>
        <p:spPr>
          <a:xfrm>
            <a:off x="150018" y="260067"/>
            <a:ext cx="916781" cy="463833"/>
          </a:xfrm>
          <a:prstGeom prst="rect">
            <a:avLst/>
          </a:prstGeom>
          <a:solidFill>
            <a:srgbClr val="00ABAF"/>
          </a:solidFill>
        </p:spPr>
        <p:txBody>
          <a:bodyPr wrap="square" lIns="73125" rtlCol="0" anchor="ctr" anchorCtr="0">
            <a:noAutofit/>
          </a:bodyPr>
          <a:lstStyle/>
          <a:p>
            <a:pPr algn="ctr"/>
            <a:r>
              <a:rPr lang="ja-JP" altLang="en-US" sz="1400">
                <a:solidFill>
                  <a:schemeClr val="bg1"/>
                </a:solidFill>
                <a:latin typeface="MS UI Gothic" panose="020B0600070205080204" pitchFamily="50" charset="-128"/>
                <a:ea typeface="MS UI Gothic" panose="020B0600070205080204" pitchFamily="50" charset="-128"/>
              </a:rPr>
              <a:t>事例紹介</a:t>
            </a:r>
          </a:p>
        </p:txBody>
      </p:sp>
    </p:spTree>
    <p:extLst>
      <p:ext uri="{BB962C8B-B14F-4D97-AF65-F5344CB8AC3E}">
        <p14:creationId xmlns:p14="http://schemas.microsoft.com/office/powerpoint/2010/main" val="1270207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
            <a:extLst>
              <a:ext uri="{FF2B5EF4-FFF2-40B4-BE49-F238E27FC236}">
                <a16:creationId xmlns:a16="http://schemas.microsoft.com/office/drawing/2014/main" id="{99DAA46D-2DF1-FA4E-AFBC-55A6F7961C9B}"/>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r="1546"/>
          <a:stretch/>
        </p:blipFill>
        <p:spPr bwMode="auto">
          <a:xfrm>
            <a:off x="4949531" y="3363401"/>
            <a:ext cx="4720231" cy="3084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テキスト ボックス 40"/>
          <p:cNvSpPr txBox="1"/>
          <p:nvPr/>
        </p:nvSpPr>
        <p:spPr>
          <a:xfrm>
            <a:off x="4938572" y="701183"/>
            <a:ext cx="4469010" cy="369332"/>
          </a:xfrm>
          <a:prstGeom prst="rect">
            <a:avLst/>
          </a:prstGeom>
          <a:noFill/>
        </p:spPr>
        <p:txBody>
          <a:bodyPr wrap="square" rtlCol="0">
            <a:spAutoFit/>
          </a:bodyPr>
          <a:lstStyle/>
          <a:p>
            <a:r>
              <a:rPr lang="ja-JP" altLang="en-US" b="1">
                <a:solidFill>
                  <a:prstClr val="black"/>
                </a:solidFill>
                <a:latin typeface="+mn-ea"/>
              </a:rPr>
              <a:t>施設予約＋備品自動貸し出しロッカー</a:t>
            </a:r>
          </a:p>
        </p:txBody>
      </p:sp>
      <p:sp>
        <p:nvSpPr>
          <p:cNvPr id="44" name="テキスト ボックス 43"/>
          <p:cNvSpPr txBox="1"/>
          <p:nvPr/>
        </p:nvSpPr>
        <p:spPr>
          <a:xfrm>
            <a:off x="4989681" y="1154728"/>
            <a:ext cx="4766593" cy="1546577"/>
          </a:xfrm>
          <a:prstGeom prst="rect">
            <a:avLst/>
          </a:prstGeom>
          <a:noFill/>
        </p:spPr>
        <p:txBody>
          <a:bodyPr wrap="square" rtlCol="0">
            <a:spAutoFit/>
          </a:bodyPr>
          <a:lstStyle/>
          <a:p>
            <a:r>
              <a:rPr lang="ja-JP" altLang="en-US" sz="1050">
                <a:solidFill>
                  <a:prstClr val="black"/>
                </a:solidFill>
                <a:latin typeface="+mj-ea"/>
                <a:ea typeface="+mj-ea"/>
                <a:cs typeface="A-OTF 中ゴシックBBB Pro Medium" panose="020B0400000000000000" pitchFamily="34" charset="-128"/>
              </a:rPr>
              <a:t>教室・座席・備品の予約を自動管理</a:t>
            </a:r>
            <a:endParaRPr lang="en-US" altLang="ja-JP" sz="1050">
              <a:solidFill>
                <a:prstClr val="black"/>
              </a:solidFill>
              <a:latin typeface="+mj-ea"/>
              <a:ea typeface="+mj-ea"/>
              <a:cs typeface="A-OTF 中ゴシックBBB Pro Medium" panose="020B0400000000000000" pitchFamily="34" charset="-128"/>
            </a:endParaRPr>
          </a:p>
          <a:p>
            <a:endParaRPr lang="en-US" altLang="ja-JP" sz="1050">
              <a:solidFill>
                <a:prstClr val="black"/>
              </a:solidFill>
              <a:latin typeface="+mj-ea"/>
              <a:ea typeface="+mj-ea"/>
              <a:cs typeface="A-OTF 中ゴシックBBB Pro Medium" panose="020B0400000000000000" pitchFamily="34" charset="-128"/>
            </a:endParaRPr>
          </a:p>
          <a:p>
            <a:r>
              <a:rPr lang="ja-JP" altLang="en-US" sz="1050">
                <a:solidFill>
                  <a:prstClr val="black"/>
                </a:solidFill>
                <a:latin typeface="+mj-ea"/>
                <a:ea typeface="+mj-ea"/>
                <a:cs typeface="A-OTF 中ゴシックBBB Pro Medium" panose="020B0400000000000000" pitchFamily="34" charset="-128"/>
              </a:rPr>
              <a:t>・ラーニングコモンズ内の各施設予約と備品貸出を自動運用</a:t>
            </a:r>
            <a:endParaRPr lang="en-US" altLang="ja-JP" sz="1050">
              <a:solidFill>
                <a:prstClr val="black"/>
              </a:solidFill>
              <a:latin typeface="+mj-ea"/>
              <a:ea typeface="+mj-ea"/>
              <a:cs typeface="A-OTF 中ゴシックBBB Pro Medium" panose="020B0400000000000000" pitchFamily="34" charset="-128"/>
            </a:endParaRPr>
          </a:p>
          <a:p>
            <a:r>
              <a:rPr lang="ja-JP" altLang="en-US" sz="1050">
                <a:solidFill>
                  <a:prstClr val="black"/>
                </a:solidFill>
                <a:latin typeface="+mj-ea"/>
                <a:ea typeface="+mj-ea"/>
                <a:cs typeface="A-OTF 中ゴシックBBB Pro Medium" panose="020B0400000000000000" pitchFamily="34" charset="-128"/>
              </a:rPr>
              <a:t>・自動貸し出しロッカーによる備品貸出サービスの提供</a:t>
            </a:r>
            <a:endParaRPr lang="en-US" altLang="ja-JP" sz="1050">
              <a:solidFill>
                <a:prstClr val="black"/>
              </a:solidFill>
              <a:latin typeface="+mj-ea"/>
              <a:ea typeface="+mj-ea"/>
              <a:cs typeface="A-OTF 中ゴシックBBB Pro Medium" panose="020B0400000000000000" pitchFamily="34" charset="-128"/>
            </a:endParaRPr>
          </a:p>
          <a:p>
            <a:r>
              <a:rPr lang="ja-JP" altLang="en-US" sz="1050">
                <a:solidFill>
                  <a:prstClr val="black"/>
                </a:solidFill>
                <a:latin typeface="+mj-ea"/>
                <a:ea typeface="+mj-ea"/>
                <a:cs typeface="A-OTF 中ゴシックBBB Pro Medium" panose="020B0400000000000000" pitchFamily="34" charset="-128"/>
              </a:rPr>
              <a:t>・ロッカー内にコンセント、返却物検知センサーを内蔵</a:t>
            </a:r>
            <a:endParaRPr lang="en-US" altLang="ja-JP" sz="1050">
              <a:solidFill>
                <a:prstClr val="black"/>
              </a:solidFill>
              <a:latin typeface="+mj-ea"/>
              <a:ea typeface="+mj-ea"/>
              <a:cs typeface="A-OTF 中ゴシックBBB Pro Medium" panose="020B0400000000000000" pitchFamily="34" charset="-128"/>
            </a:endParaRPr>
          </a:p>
          <a:p>
            <a:r>
              <a:rPr lang="ja-JP" altLang="en-US" sz="1050">
                <a:solidFill>
                  <a:prstClr val="black"/>
                </a:solidFill>
                <a:latin typeface="+mj-ea"/>
                <a:ea typeface="+mj-ea"/>
                <a:cs typeface="A-OTF 中ゴシックBBB Pro Medium" panose="020B0400000000000000" pitchFamily="34" charset="-128"/>
              </a:rPr>
              <a:t>・トレーニングルーム（ボルダリングジム）の予約管理</a:t>
            </a:r>
            <a:endParaRPr lang="en-US" altLang="ja-JP" sz="1050">
              <a:solidFill>
                <a:prstClr val="black"/>
              </a:solidFill>
              <a:latin typeface="+mj-ea"/>
              <a:ea typeface="+mj-ea"/>
              <a:cs typeface="A-OTF 中ゴシックBBB Pro Medium" panose="020B0400000000000000" pitchFamily="34" charset="-128"/>
            </a:endParaRPr>
          </a:p>
          <a:p>
            <a:endParaRPr lang="en-US" altLang="ja-JP" sz="1050">
              <a:solidFill>
                <a:prstClr val="black"/>
              </a:solidFill>
              <a:latin typeface="+mj-ea"/>
              <a:ea typeface="+mj-ea"/>
              <a:cs typeface="A-OTF 中ゴシックBBB Pro Medium" panose="020B0400000000000000" pitchFamily="34" charset="-128"/>
            </a:endParaRPr>
          </a:p>
          <a:p>
            <a:r>
              <a:rPr lang="ja-JP" altLang="en-US" sz="1050">
                <a:solidFill>
                  <a:prstClr val="black"/>
                </a:solidFill>
                <a:latin typeface="+mj-ea"/>
                <a:ea typeface="+mj-ea"/>
                <a:cs typeface="A-OTF 中ゴシックBBB Pro Medium" panose="020B0400000000000000" pitchFamily="34" charset="-128"/>
              </a:rPr>
              <a:t>備品例：</a:t>
            </a:r>
            <a:endParaRPr lang="en-US" altLang="ja-JP" sz="1050">
              <a:solidFill>
                <a:prstClr val="black"/>
              </a:solidFill>
              <a:latin typeface="+mj-ea"/>
              <a:ea typeface="+mj-ea"/>
              <a:cs typeface="A-OTF 中ゴシックBBB Pro Medium" panose="020B0400000000000000" pitchFamily="34" charset="-128"/>
            </a:endParaRPr>
          </a:p>
          <a:p>
            <a:r>
              <a:rPr lang="ja-JP" altLang="en-US" sz="1050">
                <a:solidFill>
                  <a:prstClr val="black"/>
                </a:solidFill>
                <a:latin typeface="+mj-ea"/>
                <a:ea typeface="+mj-ea"/>
                <a:cs typeface="A-OTF 中ゴシックBBB Pro Medium" panose="020B0400000000000000" pitchFamily="34" charset="-128"/>
              </a:rPr>
              <a:t>ノート</a:t>
            </a:r>
            <a:r>
              <a:rPr lang="en-US" altLang="ja-JP" sz="1050">
                <a:solidFill>
                  <a:prstClr val="black"/>
                </a:solidFill>
                <a:latin typeface="+mj-ea"/>
                <a:ea typeface="+mj-ea"/>
                <a:cs typeface="A-OTF 中ゴシックBBB Pro Medium" panose="020B0400000000000000" pitchFamily="34" charset="-128"/>
              </a:rPr>
              <a:t>PC</a:t>
            </a:r>
            <a:r>
              <a:rPr lang="ja-JP" altLang="en-US" sz="1050">
                <a:solidFill>
                  <a:prstClr val="black"/>
                </a:solidFill>
                <a:latin typeface="+mj-ea"/>
                <a:ea typeface="+mj-ea"/>
                <a:cs typeface="A-OTF 中ゴシックBBB Pro Medium" panose="020B0400000000000000" pitchFamily="34" charset="-128"/>
              </a:rPr>
              <a:t>・３</a:t>
            </a:r>
            <a:r>
              <a:rPr lang="en-US" altLang="ja-JP" sz="1050">
                <a:solidFill>
                  <a:prstClr val="black"/>
                </a:solidFill>
                <a:latin typeface="+mj-ea"/>
                <a:ea typeface="+mj-ea"/>
                <a:cs typeface="A-OTF 中ゴシックBBB Pro Medium" panose="020B0400000000000000" pitchFamily="34" charset="-128"/>
              </a:rPr>
              <a:t>D</a:t>
            </a:r>
            <a:r>
              <a:rPr lang="ja-JP" altLang="en-US" sz="1050">
                <a:solidFill>
                  <a:prstClr val="black"/>
                </a:solidFill>
                <a:latin typeface="+mj-ea"/>
                <a:ea typeface="+mj-ea"/>
                <a:cs typeface="A-OTF 中ゴシックBBB Pro Medium" panose="020B0400000000000000" pitchFamily="34" charset="-128"/>
              </a:rPr>
              <a:t>プリンタ・ビデオカメラ・キッチン用品など</a:t>
            </a:r>
            <a:endParaRPr lang="en-US" altLang="ja-JP" sz="1050">
              <a:solidFill>
                <a:prstClr val="black"/>
              </a:solidFill>
              <a:latin typeface="+mj-ea"/>
              <a:ea typeface="+mj-ea"/>
              <a:cs typeface="A-OTF 中ゴシックBBB Pro Medium" panose="020B0400000000000000" pitchFamily="34" charset="-128"/>
            </a:endParaRPr>
          </a:p>
        </p:txBody>
      </p:sp>
      <p:cxnSp>
        <p:nvCxnSpPr>
          <p:cNvPr id="49" name="直線コネクタ 48"/>
          <p:cNvCxnSpPr/>
          <p:nvPr/>
        </p:nvCxnSpPr>
        <p:spPr>
          <a:xfrm>
            <a:off x="5009099" y="1078212"/>
            <a:ext cx="467887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50" name="図 49"/>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502813" y="4154738"/>
            <a:ext cx="181462" cy="181462"/>
          </a:xfrm>
          <a:prstGeom prst="rect">
            <a:avLst/>
          </a:prstGeom>
        </p:spPr>
      </p:pic>
      <p:pic>
        <p:nvPicPr>
          <p:cNvPr id="51" name="図 50"/>
          <p:cNvPicPr>
            <a:picLocks noChangeAspect="1"/>
          </p:cNvPicPr>
          <p:nvPr/>
        </p:nvPicPr>
        <p:blipFill>
          <a:blip r:embed="rId4" cstate="print">
            <a:biLevel thresh="75000"/>
            <a:extLst>
              <a:ext uri="{28A0092B-C50C-407E-A947-70E740481C1C}">
                <a14:useLocalDpi xmlns:a14="http://schemas.microsoft.com/office/drawing/2010/main"/>
              </a:ext>
            </a:extLst>
          </a:blip>
          <a:stretch>
            <a:fillRect/>
          </a:stretch>
        </p:blipFill>
        <p:spPr>
          <a:xfrm>
            <a:off x="5267216" y="3294818"/>
            <a:ext cx="420765" cy="420765"/>
          </a:xfrm>
          <a:prstGeom prst="rect">
            <a:avLst/>
          </a:prstGeom>
        </p:spPr>
      </p:pic>
      <p:pic>
        <p:nvPicPr>
          <p:cNvPr id="52" name="図 5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328290" y="3186635"/>
            <a:ext cx="1045742" cy="675336"/>
          </a:xfrm>
          <a:prstGeom prst="rect">
            <a:avLst/>
          </a:prstGeom>
          <a:ln>
            <a:solidFill>
              <a:schemeClr val="bg1">
                <a:lumMod val="65000"/>
              </a:schemeClr>
            </a:solidFill>
          </a:ln>
        </p:spPr>
      </p:pic>
      <p:pic>
        <p:nvPicPr>
          <p:cNvPr id="53" name="図 52"/>
          <p:cNvPicPr>
            <a:picLocks noChangeAspect="1"/>
          </p:cNvPicPr>
          <p:nvPr/>
        </p:nvPicPr>
        <p:blipFill>
          <a:blip r:embed="rId6" cstate="print">
            <a:biLevel thresh="75000"/>
            <a:extLst>
              <a:ext uri="{28A0092B-C50C-407E-A947-70E740481C1C}">
                <a14:useLocalDpi xmlns:a14="http://schemas.microsoft.com/office/drawing/2010/main"/>
              </a:ext>
            </a:extLst>
          </a:blip>
          <a:stretch>
            <a:fillRect/>
          </a:stretch>
        </p:blipFill>
        <p:spPr>
          <a:xfrm>
            <a:off x="9230435" y="3557057"/>
            <a:ext cx="348928" cy="348928"/>
          </a:xfrm>
          <a:prstGeom prst="rect">
            <a:avLst/>
          </a:prstGeom>
        </p:spPr>
      </p:pic>
      <p:sp>
        <p:nvSpPr>
          <p:cNvPr id="55" name="テキスト ボックス 54"/>
          <p:cNvSpPr txBox="1"/>
          <p:nvPr/>
        </p:nvSpPr>
        <p:spPr>
          <a:xfrm>
            <a:off x="8427568" y="4478087"/>
            <a:ext cx="1292494" cy="246221"/>
          </a:xfrm>
          <a:prstGeom prst="rect">
            <a:avLst/>
          </a:prstGeom>
          <a:noFill/>
        </p:spPr>
        <p:txBody>
          <a:bodyPr wrap="square" rtlCol="0">
            <a:spAutoFit/>
          </a:bodyPr>
          <a:lstStyle/>
          <a:p>
            <a:pPr algn="ctr"/>
            <a:r>
              <a:rPr lang="ja-JP" altLang="en-US" sz="1000" b="1">
                <a:solidFill>
                  <a:srgbClr val="5B9BD5">
                    <a:lumMod val="50000"/>
                  </a:srgbClr>
                </a:solidFill>
                <a:latin typeface="游ゴシック"/>
              </a:rPr>
              <a:t>学内ネットワーク</a:t>
            </a:r>
            <a:endParaRPr lang="en-US" altLang="ja-JP" sz="1000" b="1">
              <a:solidFill>
                <a:srgbClr val="5B9BD5">
                  <a:lumMod val="50000"/>
                </a:srgbClr>
              </a:solidFill>
              <a:latin typeface="游ゴシック"/>
            </a:endParaRPr>
          </a:p>
        </p:txBody>
      </p:sp>
      <p:sp>
        <p:nvSpPr>
          <p:cNvPr id="56" name="テキスト ボックス 55"/>
          <p:cNvSpPr txBox="1"/>
          <p:nvPr/>
        </p:nvSpPr>
        <p:spPr>
          <a:xfrm>
            <a:off x="9206579" y="3935081"/>
            <a:ext cx="396640" cy="153888"/>
          </a:xfrm>
          <a:prstGeom prst="rect">
            <a:avLst/>
          </a:prstGeom>
          <a:noFill/>
        </p:spPr>
        <p:txBody>
          <a:bodyPr wrap="square" lIns="0" tIns="0" rIns="0" bIns="0" rtlCol="0">
            <a:spAutoFit/>
          </a:bodyPr>
          <a:lstStyle/>
          <a:p>
            <a:pPr algn="ctr"/>
            <a:r>
              <a:rPr lang="ja-JP" altLang="en-US" sz="1000" b="1">
                <a:solidFill>
                  <a:prstClr val="black"/>
                </a:solidFill>
                <a:latin typeface="游ゴシック"/>
              </a:rPr>
              <a:t>運用者</a:t>
            </a:r>
            <a:endParaRPr lang="en-US" altLang="ja-JP" sz="1000" b="1">
              <a:solidFill>
                <a:prstClr val="black"/>
              </a:solidFill>
              <a:latin typeface="游ゴシック"/>
            </a:endParaRPr>
          </a:p>
        </p:txBody>
      </p:sp>
      <p:sp>
        <p:nvSpPr>
          <p:cNvPr id="57" name="テキスト ボックス 56"/>
          <p:cNvSpPr txBox="1"/>
          <p:nvPr/>
        </p:nvSpPr>
        <p:spPr>
          <a:xfrm>
            <a:off x="8709952" y="4172247"/>
            <a:ext cx="901404" cy="153888"/>
          </a:xfrm>
          <a:prstGeom prst="rect">
            <a:avLst/>
          </a:prstGeom>
          <a:noFill/>
        </p:spPr>
        <p:txBody>
          <a:bodyPr wrap="square" lIns="0" tIns="0" rIns="0" bIns="0" rtlCol="0">
            <a:spAutoFit/>
          </a:bodyPr>
          <a:lstStyle/>
          <a:p>
            <a:pPr algn="r"/>
            <a:r>
              <a:rPr lang="ja-JP" altLang="en-US" sz="1000" b="1">
                <a:solidFill>
                  <a:prstClr val="white">
                    <a:lumMod val="65000"/>
                  </a:prstClr>
                </a:solidFill>
                <a:latin typeface="游ゴシック"/>
              </a:rPr>
              <a:t>インターネット</a:t>
            </a:r>
            <a:endParaRPr lang="en-US" altLang="ja-JP" sz="1000" b="1">
              <a:solidFill>
                <a:prstClr val="white">
                  <a:lumMod val="65000"/>
                </a:prstClr>
              </a:solidFill>
              <a:latin typeface="游ゴシック"/>
            </a:endParaRPr>
          </a:p>
        </p:txBody>
      </p:sp>
      <p:sp>
        <p:nvSpPr>
          <p:cNvPr id="58" name="テキスト ボックス 57"/>
          <p:cNvSpPr txBox="1"/>
          <p:nvPr/>
        </p:nvSpPr>
        <p:spPr>
          <a:xfrm>
            <a:off x="6199567" y="3181555"/>
            <a:ext cx="2096941" cy="338554"/>
          </a:xfrm>
          <a:prstGeom prst="rect">
            <a:avLst/>
          </a:prstGeom>
          <a:noFill/>
        </p:spPr>
        <p:txBody>
          <a:bodyPr wrap="square" rtlCol="0">
            <a:spAutoFit/>
          </a:bodyPr>
          <a:lstStyle/>
          <a:p>
            <a:pPr algn="ctr"/>
            <a:r>
              <a:rPr lang="ja-JP" altLang="en-US" sz="800">
                <a:solidFill>
                  <a:prstClr val="black"/>
                </a:solidFill>
                <a:latin typeface="游ゴシック"/>
              </a:rPr>
              <a:t>運用スケジュールや貸出アイテムを</a:t>
            </a:r>
            <a:endParaRPr lang="en-US" altLang="ja-JP" sz="800">
              <a:solidFill>
                <a:prstClr val="black"/>
              </a:solidFill>
              <a:latin typeface="游ゴシック"/>
            </a:endParaRPr>
          </a:p>
          <a:p>
            <a:pPr algn="ctr"/>
            <a:r>
              <a:rPr lang="ja-JP" altLang="en-US" sz="800">
                <a:solidFill>
                  <a:prstClr val="black"/>
                </a:solidFill>
                <a:latin typeface="游ゴシック"/>
              </a:rPr>
              <a:t>ブラウザから登録</a:t>
            </a:r>
            <a:endParaRPr lang="en-US" altLang="ja-JP" sz="800">
              <a:solidFill>
                <a:prstClr val="black"/>
              </a:solidFill>
              <a:latin typeface="游ゴシック"/>
            </a:endParaRPr>
          </a:p>
        </p:txBody>
      </p:sp>
      <p:sp>
        <p:nvSpPr>
          <p:cNvPr id="59" name="テキスト ボックス 58"/>
          <p:cNvSpPr txBox="1"/>
          <p:nvPr/>
        </p:nvSpPr>
        <p:spPr>
          <a:xfrm>
            <a:off x="6066617" y="3932916"/>
            <a:ext cx="1722050" cy="215444"/>
          </a:xfrm>
          <a:prstGeom prst="rect">
            <a:avLst/>
          </a:prstGeom>
          <a:noFill/>
        </p:spPr>
        <p:txBody>
          <a:bodyPr wrap="square" rtlCol="0">
            <a:spAutoFit/>
          </a:bodyPr>
          <a:lstStyle/>
          <a:p>
            <a:r>
              <a:rPr lang="ja-JP" altLang="en-US" sz="800">
                <a:solidFill>
                  <a:prstClr val="black"/>
                </a:solidFill>
                <a:latin typeface="游ゴシック"/>
              </a:rPr>
              <a:t>スマホ・</a:t>
            </a:r>
            <a:r>
              <a:rPr lang="en-US" altLang="ja-JP" sz="800">
                <a:solidFill>
                  <a:prstClr val="black"/>
                </a:solidFill>
                <a:latin typeface="游ゴシック"/>
              </a:rPr>
              <a:t>PC</a:t>
            </a:r>
            <a:r>
              <a:rPr lang="ja-JP" altLang="en-US" sz="800">
                <a:solidFill>
                  <a:prstClr val="black"/>
                </a:solidFill>
                <a:latin typeface="游ゴシック"/>
              </a:rPr>
              <a:t>から利用予約</a:t>
            </a:r>
            <a:endParaRPr lang="en-US" altLang="ja-JP" sz="800">
              <a:solidFill>
                <a:prstClr val="black"/>
              </a:solidFill>
              <a:latin typeface="游ゴシック"/>
            </a:endParaRPr>
          </a:p>
        </p:txBody>
      </p:sp>
      <p:sp>
        <p:nvSpPr>
          <p:cNvPr id="61" name="テキスト ボックス 60"/>
          <p:cNvSpPr txBox="1"/>
          <p:nvPr/>
        </p:nvSpPr>
        <p:spPr>
          <a:xfrm>
            <a:off x="4950300" y="3741619"/>
            <a:ext cx="1075239" cy="400110"/>
          </a:xfrm>
          <a:prstGeom prst="rect">
            <a:avLst/>
          </a:prstGeom>
          <a:noFill/>
        </p:spPr>
        <p:txBody>
          <a:bodyPr wrap="square" rtlCol="0">
            <a:spAutoFit/>
          </a:bodyPr>
          <a:lstStyle/>
          <a:p>
            <a:pPr algn="ctr"/>
            <a:r>
              <a:rPr lang="ja-JP" altLang="en-US" sz="1000" b="1">
                <a:solidFill>
                  <a:prstClr val="black"/>
                </a:solidFill>
                <a:latin typeface="游ゴシック"/>
              </a:rPr>
              <a:t>予約システム</a:t>
            </a:r>
            <a:endParaRPr lang="en-US" altLang="ja-JP" sz="1000" b="1">
              <a:solidFill>
                <a:prstClr val="black"/>
              </a:solidFill>
              <a:latin typeface="游ゴシック"/>
            </a:endParaRPr>
          </a:p>
          <a:p>
            <a:pPr algn="ctr"/>
            <a:r>
              <a:rPr lang="ja-JP" altLang="en-US" sz="1000" b="1">
                <a:solidFill>
                  <a:prstClr val="black"/>
                </a:solidFill>
                <a:latin typeface="游ゴシック"/>
              </a:rPr>
              <a:t>クラウドサーバ</a:t>
            </a:r>
            <a:endParaRPr lang="en-US" altLang="ja-JP" sz="1000" b="1">
              <a:solidFill>
                <a:prstClr val="black"/>
              </a:solidFill>
              <a:latin typeface="游ゴシック"/>
            </a:endParaRPr>
          </a:p>
        </p:txBody>
      </p:sp>
      <p:cxnSp>
        <p:nvCxnSpPr>
          <p:cNvPr id="62" name="直線矢印コネクタ 61"/>
          <p:cNvCxnSpPr/>
          <p:nvPr/>
        </p:nvCxnSpPr>
        <p:spPr>
          <a:xfrm flipH="1" flipV="1">
            <a:off x="5986059" y="3558524"/>
            <a:ext cx="2269557" cy="10719"/>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a:off x="5287084" y="4167765"/>
            <a:ext cx="2146" cy="968758"/>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正方形/長方形 63"/>
          <p:cNvSpPr/>
          <p:nvPr/>
        </p:nvSpPr>
        <p:spPr>
          <a:xfrm>
            <a:off x="4954888" y="2849597"/>
            <a:ext cx="4714875" cy="359818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游ゴシック"/>
            </a:endParaRPr>
          </a:p>
        </p:txBody>
      </p:sp>
      <p:sp>
        <p:nvSpPr>
          <p:cNvPr id="65" name="テキスト ボックス 64"/>
          <p:cNvSpPr txBox="1"/>
          <p:nvPr/>
        </p:nvSpPr>
        <p:spPr>
          <a:xfrm>
            <a:off x="4963941" y="2864361"/>
            <a:ext cx="678657" cy="276999"/>
          </a:xfrm>
          <a:prstGeom prst="rect">
            <a:avLst/>
          </a:prstGeom>
          <a:solidFill>
            <a:srgbClr val="05ABAF"/>
          </a:solidFill>
        </p:spPr>
        <p:txBody>
          <a:bodyPr wrap="square" lIns="73125" rtlCol="0" anchor="ctr" anchorCtr="0">
            <a:spAutoFit/>
          </a:bodyPr>
          <a:lstStyle/>
          <a:p>
            <a:pPr algn="ctr"/>
            <a:r>
              <a:rPr lang="ja-JP" altLang="en-US" sz="1200" b="1">
                <a:solidFill>
                  <a:prstClr val="white"/>
                </a:solidFill>
                <a:latin typeface="游ゴシック"/>
              </a:rPr>
              <a:t>構成例</a:t>
            </a:r>
          </a:p>
        </p:txBody>
      </p:sp>
      <p:sp>
        <p:nvSpPr>
          <p:cNvPr id="67" name="テキスト ボックス 66"/>
          <p:cNvSpPr txBox="1"/>
          <p:nvPr/>
        </p:nvSpPr>
        <p:spPr>
          <a:xfrm>
            <a:off x="7813660" y="5329873"/>
            <a:ext cx="1960478" cy="338554"/>
          </a:xfrm>
          <a:prstGeom prst="rect">
            <a:avLst/>
          </a:prstGeom>
          <a:noFill/>
        </p:spPr>
        <p:txBody>
          <a:bodyPr wrap="square" rtlCol="0">
            <a:spAutoFit/>
          </a:bodyPr>
          <a:lstStyle/>
          <a:p>
            <a:r>
              <a:rPr lang="ja-JP" altLang="en-US" sz="800">
                <a:solidFill>
                  <a:prstClr val="black"/>
                </a:solidFill>
                <a:latin typeface="游ゴシック"/>
              </a:rPr>
              <a:t>利用者は受付カウンターで</a:t>
            </a:r>
            <a:r>
              <a:rPr lang="en-US" altLang="ja-JP" sz="800">
                <a:solidFill>
                  <a:prstClr val="black"/>
                </a:solidFill>
                <a:latin typeface="游ゴシック"/>
              </a:rPr>
              <a:t>IC</a:t>
            </a:r>
            <a:r>
              <a:rPr lang="ja-JP" altLang="en-US" sz="800">
                <a:solidFill>
                  <a:prstClr val="black"/>
                </a:solidFill>
                <a:latin typeface="游ゴシック"/>
              </a:rPr>
              <a:t>学生証をかざして、予約券を発行</a:t>
            </a:r>
            <a:endParaRPr lang="en-US" altLang="ja-JP" sz="800">
              <a:solidFill>
                <a:prstClr val="black"/>
              </a:solidFill>
              <a:latin typeface="游ゴシック"/>
            </a:endParaRPr>
          </a:p>
        </p:txBody>
      </p:sp>
      <p:pic>
        <p:nvPicPr>
          <p:cNvPr id="68" name="図 67"/>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p:blipFill>
        <p:spPr>
          <a:xfrm>
            <a:off x="8504571" y="4689778"/>
            <a:ext cx="1124114" cy="472128"/>
          </a:xfrm>
          <a:prstGeom prst="rect">
            <a:avLst/>
          </a:prstGeom>
          <a:ln>
            <a:noFill/>
          </a:ln>
        </p:spPr>
      </p:pic>
      <p:sp>
        <p:nvSpPr>
          <p:cNvPr id="72" name="テキスト ボックス 71"/>
          <p:cNvSpPr txBox="1"/>
          <p:nvPr/>
        </p:nvSpPr>
        <p:spPr>
          <a:xfrm>
            <a:off x="5412710" y="4833556"/>
            <a:ext cx="1722050" cy="338554"/>
          </a:xfrm>
          <a:prstGeom prst="rect">
            <a:avLst/>
          </a:prstGeom>
          <a:noFill/>
        </p:spPr>
        <p:txBody>
          <a:bodyPr wrap="square" rtlCol="0">
            <a:spAutoFit/>
          </a:bodyPr>
          <a:lstStyle/>
          <a:p>
            <a:r>
              <a:rPr lang="ja-JP" altLang="en-US" sz="800" b="1">
                <a:solidFill>
                  <a:prstClr val="black"/>
                </a:solidFill>
                <a:latin typeface="游ゴシック"/>
              </a:rPr>
              <a:t>サイネージ</a:t>
            </a:r>
            <a:endParaRPr lang="en-US" altLang="ja-JP" sz="800" b="1">
              <a:solidFill>
                <a:prstClr val="black"/>
              </a:solidFill>
              <a:latin typeface="游ゴシック"/>
            </a:endParaRPr>
          </a:p>
          <a:p>
            <a:r>
              <a:rPr lang="ja-JP" altLang="en-US" sz="800">
                <a:solidFill>
                  <a:prstClr val="black"/>
                </a:solidFill>
                <a:latin typeface="游ゴシック"/>
              </a:rPr>
              <a:t>予約状況をリアルタイム配信</a:t>
            </a:r>
            <a:endParaRPr lang="en-US" altLang="ja-JP" sz="800">
              <a:solidFill>
                <a:prstClr val="black"/>
              </a:solidFill>
              <a:latin typeface="游ゴシック"/>
            </a:endParaRPr>
          </a:p>
        </p:txBody>
      </p:sp>
      <p:cxnSp>
        <p:nvCxnSpPr>
          <p:cNvPr id="74" name="直線矢印コネクタ 73"/>
          <p:cNvCxnSpPr/>
          <p:nvPr/>
        </p:nvCxnSpPr>
        <p:spPr>
          <a:xfrm flipH="1" flipV="1">
            <a:off x="5988567" y="3856684"/>
            <a:ext cx="1291944" cy="30972"/>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a:ext>
            </a:extLst>
          </a:blip>
          <a:stretch>
            <a:fillRect/>
          </a:stretch>
        </p:blipFill>
        <p:spPr bwMode="auto">
          <a:xfrm>
            <a:off x="5035218" y="5185429"/>
            <a:ext cx="2203099" cy="11590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SibaService\Downloads\Screenshot_20171107-171823.jp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7327451" y="3668874"/>
            <a:ext cx="706891" cy="1239023"/>
          </a:xfrm>
          <a:prstGeom prst="rect">
            <a:avLst/>
          </a:prstGeom>
          <a:noFill/>
          <a:extLst>
            <a:ext uri="{909E8E84-426E-40DD-AFC4-6F175D3DCCD1}">
              <a14:hiddenFill xmlns:a14="http://schemas.microsoft.com/office/drawing/2010/main">
                <a:solidFill>
                  <a:srgbClr val="FFFFFF"/>
                </a:solidFill>
              </a14:hiddenFill>
            </a:ext>
          </a:extLst>
        </p:spPr>
      </p:pic>
      <p:pic>
        <p:nvPicPr>
          <p:cNvPr id="2" name="図 1"/>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139585" y="860896"/>
            <a:ext cx="4540751" cy="2706760"/>
          </a:xfrm>
          <a:prstGeom prst="rect">
            <a:avLst/>
          </a:prstGeom>
        </p:spPr>
      </p:pic>
      <p:pic>
        <p:nvPicPr>
          <p:cNvPr id="3" name="図 2"/>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137942" y="3641896"/>
            <a:ext cx="4527849" cy="2813285"/>
          </a:xfrm>
          <a:prstGeom prst="rect">
            <a:avLst/>
          </a:prstGeom>
        </p:spPr>
      </p:pic>
      <p:pic>
        <p:nvPicPr>
          <p:cNvPr id="36" name="図 35"/>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380917" y="5479608"/>
            <a:ext cx="904977" cy="933688"/>
          </a:xfrm>
          <a:prstGeom prst="rect">
            <a:avLst/>
          </a:prstGeom>
        </p:spPr>
      </p:pic>
      <p:cxnSp>
        <p:nvCxnSpPr>
          <p:cNvPr id="66" name="直線矢印コネクタ 65"/>
          <p:cNvCxnSpPr/>
          <p:nvPr/>
        </p:nvCxnSpPr>
        <p:spPr>
          <a:xfrm>
            <a:off x="5851381" y="4206221"/>
            <a:ext cx="1893127" cy="1195439"/>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テキスト ボックス 36"/>
          <p:cNvSpPr txBox="1"/>
          <p:nvPr/>
        </p:nvSpPr>
        <p:spPr>
          <a:xfrm>
            <a:off x="8249268" y="5973158"/>
            <a:ext cx="1500825" cy="338554"/>
          </a:xfrm>
          <a:prstGeom prst="rect">
            <a:avLst/>
          </a:prstGeom>
          <a:noFill/>
        </p:spPr>
        <p:txBody>
          <a:bodyPr wrap="square" rtlCol="0">
            <a:spAutoFit/>
          </a:bodyPr>
          <a:lstStyle/>
          <a:p>
            <a:r>
              <a:rPr lang="ja-JP" altLang="en-US" sz="800" b="1">
                <a:solidFill>
                  <a:prstClr val="black"/>
                </a:solidFill>
                <a:latin typeface="游ゴシック"/>
              </a:rPr>
              <a:t>自動貸出ロッカー</a:t>
            </a:r>
            <a:endParaRPr lang="en-US" altLang="ja-JP" sz="800" b="1">
              <a:solidFill>
                <a:prstClr val="black"/>
              </a:solidFill>
              <a:latin typeface="游ゴシック"/>
            </a:endParaRPr>
          </a:p>
          <a:p>
            <a:r>
              <a:rPr lang="ja-JP" altLang="en-US" sz="800">
                <a:solidFill>
                  <a:prstClr val="black"/>
                </a:solidFill>
                <a:latin typeface="游ゴシック"/>
              </a:rPr>
              <a:t>予約済ユーザへ備品を貸出</a:t>
            </a:r>
            <a:endParaRPr lang="en-US" altLang="ja-JP" sz="800">
              <a:solidFill>
                <a:prstClr val="black"/>
              </a:solidFill>
              <a:latin typeface="游ゴシック"/>
            </a:endParaRPr>
          </a:p>
        </p:txBody>
      </p:sp>
      <p:sp>
        <p:nvSpPr>
          <p:cNvPr id="42" name="テキスト ボックス 41">
            <a:extLst>
              <a:ext uri="{FF2B5EF4-FFF2-40B4-BE49-F238E27FC236}">
                <a16:creationId xmlns:a16="http://schemas.microsoft.com/office/drawing/2014/main" id="{08B6AD49-1193-0E43-B05B-ABAB53E313D9}"/>
              </a:ext>
            </a:extLst>
          </p:cNvPr>
          <p:cNvSpPr txBox="1"/>
          <p:nvPr/>
        </p:nvSpPr>
        <p:spPr>
          <a:xfrm>
            <a:off x="1104900" y="86635"/>
            <a:ext cx="4692014" cy="695383"/>
          </a:xfrm>
          <a:prstGeom prst="rect">
            <a:avLst/>
          </a:prstGeom>
          <a:noFill/>
        </p:spPr>
        <p:txBody>
          <a:bodyPr wrap="square" rtlCol="0">
            <a:spAutoFit/>
          </a:bodyPr>
          <a:lstStyle/>
          <a:p>
            <a:pPr>
              <a:lnSpc>
                <a:spcPct val="150000"/>
              </a:lnSpc>
            </a:pPr>
            <a:r>
              <a:rPr lang="en-US" altLang="ja-JP" sz="1600" b="1">
                <a:latin typeface="+mj-ea"/>
                <a:ea typeface="+mj-ea"/>
              </a:rPr>
              <a:t>Knowledge </a:t>
            </a:r>
            <a:r>
              <a:rPr lang="en-US" altLang="ja-JP" sz="1600" b="1" err="1">
                <a:latin typeface="+mj-ea"/>
                <a:ea typeface="+mj-ea"/>
              </a:rPr>
              <a:t>IstReserve</a:t>
            </a:r>
            <a:r>
              <a:rPr lang="en-US" altLang="ja-JP" sz="1600" b="1">
                <a:latin typeface="+mj-ea"/>
                <a:ea typeface="+mj-ea"/>
              </a:rPr>
              <a:t> </a:t>
            </a:r>
            <a:r>
              <a:rPr lang="ja-JP" altLang="en-US" sz="1600" b="1">
                <a:latin typeface="+mj-ea"/>
                <a:ea typeface="+mj-ea"/>
              </a:rPr>
              <a:t>予約システムパッケージ</a:t>
            </a:r>
          </a:p>
          <a:p>
            <a:pPr>
              <a:lnSpc>
                <a:spcPct val="150000"/>
              </a:lnSpc>
            </a:pPr>
            <a:r>
              <a:rPr lang="ja-JP" altLang="en-US" sz="1200">
                <a:latin typeface="+mj-ea"/>
                <a:ea typeface="+mj-ea"/>
              </a:rPr>
              <a:t>甲南大学様モデル</a:t>
            </a:r>
          </a:p>
        </p:txBody>
      </p:sp>
      <p:cxnSp>
        <p:nvCxnSpPr>
          <p:cNvPr id="43" name="直線コネクタ 42">
            <a:extLst>
              <a:ext uri="{FF2B5EF4-FFF2-40B4-BE49-F238E27FC236}">
                <a16:creationId xmlns:a16="http://schemas.microsoft.com/office/drawing/2014/main" id="{D5DF5940-4805-EC47-B1E7-25B10A08A3DE}"/>
              </a:ext>
            </a:extLst>
          </p:cNvPr>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8010E544-DA10-C640-BA18-D61016583F74}"/>
              </a:ext>
            </a:extLst>
          </p:cNvPr>
          <p:cNvSpPr txBox="1"/>
          <p:nvPr/>
        </p:nvSpPr>
        <p:spPr>
          <a:xfrm>
            <a:off x="150018" y="260067"/>
            <a:ext cx="916781" cy="463833"/>
          </a:xfrm>
          <a:prstGeom prst="rect">
            <a:avLst/>
          </a:prstGeom>
          <a:solidFill>
            <a:srgbClr val="00ABAF"/>
          </a:solidFill>
        </p:spPr>
        <p:txBody>
          <a:bodyPr wrap="square" lIns="73125" rtlCol="0" anchor="ctr" anchorCtr="0">
            <a:noAutofit/>
          </a:bodyPr>
          <a:lstStyle/>
          <a:p>
            <a:pPr algn="ctr"/>
            <a:r>
              <a:rPr lang="ja-JP" altLang="en-US" sz="1400">
                <a:solidFill>
                  <a:schemeClr val="bg1"/>
                </a:solidFill>
                <a:latin typeface="MS UI Gothic" panose="020B0600070205080204" pitchFamily="50" charset="-128"/>
                <a:ea typeface="MS UI Gothic" panose="020B0600070205080204" pitchFamily="50" charset="-128"/>
              </a:rPr>
              <a:t>事例紹介</a:t>
            </a:r>
          </a:p>
        </p:txBody>
      </p:sp>
    </p:spTree>
    <p:extLst>
      <p:ext uri="{BB962C8B-B14F-4D97-AF65-F5344CB8AC3E}">
        <p14:creationId xmlns:p14="http://schemas.microsoft.com/office/powerpoint/2010/main" val="205070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
            <a:extLst>
              <a:ext uri="{FF2B5EF4-FFF2-40B4-BE49-F238E27FC236}">
                <a16:creationId xmlns:a16="http://schemas.microsoft.com/office/drawing/2014/main" id="{2DA0D677-7435-D54B-9350-667A9828163E}"/>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r="1546"/>
          <a:stretch/>
        </p:blipFill>
        <p:spPr bwMode="auto">
          <a:xfrm>
            <a:off x="4985743" y="3354348"/>
            <a:ext cx="4720231" cy="3084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テキスト ボックス 40"/>
          <p:cNvSpPr txBox="1"/>
          <p:nvPr/>
        </p:nvSpPr>
        <p:spPr>
          <a:xfrm>
            <a:off x="5001358" y="860785"/>
            <a:ext cx="4469010" cy="369332"/>
          </a:xfrm>
          <a:prstGeom prst="rect">
            <a:avLst/>
          </a:prstGeom>
          <a:noFill/>
        </p:spPr>
        <p:txBody>
          <a:bodyPr wrap="square" rtlCol="0">
            <a:spAutoFit/>
          </a:bodyPr>
          <a:lstStyle/>
          <a:p>
            <a:r>
              <a:rPr lang="en-US" altLang="ja-JP" b="1">
                <a:solidFill>
                  <a:prstClr val="black"/>
                </a:solidFill>
                <a:latin typeface="+mn-ea"/>
              </a:rPr>
              <a:t>PC</a:t>
            </a:r>
            <a:r>
              <a:rPr lang="ja-JP" altLang="en-US" b="1">
                <a:solidFill>
                  <a:prstClr val="black"/>
                </a:solidFill>
                <a:latin typeface="+mn-ea"/>
              </a:rPr>
              <a:t>座席の予約管理</a:t>
            </a:r>
          </a:p>
        </p:txBody>
      </p:sp>
      <p:sp>
        <p:nvSpPr>
          <p:cNvPr id="44" name="テキスト ボックス 43"/>
          <p:cNvSpPr txBox="1"/>
          <p:nvPr/>
        </p:nvSpPr>
        <p:spPr>
          <a:xfrm>
            <a:off x="4983772" y="1495204"/>
            <a:ext cx="4766593" cy="1292662"/>
          </a:xfrm>
          <a:prstGeom prst="rect">
            <a:avLst/>
          </a:prstGeom>
          <a:noFill/>
        </p:spPr>
        <p:txBody>
          <a:bodyPr wrap="square" rtlCol="0">
            <a:spAutoFit/>
          </a:bodyPr>
          <a:lstStyle/>
          <a:p>
            <a:r>
              <a:rPr lang="ja-JP" altLang="en-US" sz="1300">
                <a:solidFill>
                  <a:prstClr val="black"/>
                </a:solidFill>
                <a:latin typeface="游ゴシック"/>
                <a:cs typeface="A-OTF 中ゴシックBBB Pro Medium" panose="020B0400000000000000" pitchFamily="34" charset="-128"/>
              </a:rPr>
              <a:t>・</a:t>
            </a:r>
            <a:r>
              <a:rPr lang="en-US" altLang="ja-JP" sz="1300">
                <a:solidFill>
                  <a:prstClr val="black"/>
                </a:solidFill>
                <a:latin typeface="游ゴシック"/>
                <a:cs typeface="A-OTF 中ゴシックBBB Pro Medium" panose="020B0400000000000000" pitchFamily="34" charset="-128"/>
              </a:rPr>
              <a:t>AD</a:t>
            </a:r>
            <a:r>
              <a:rPr lang="ja-JP" altLang="en-US" sz="1300">
                <a:solidFill>
                  <a:prstClr val="black"/>
                </a:solidFill>
                <a:latin typeface="游ゴシック"/>
                <a:cs typeface="A-OTF 中ゴシックBBB Pro Medium" panose="020B0400000000000000" pitchFamily="34" charset="-128"/>
              </a:rPr>
              <a:t>連携により予約済のユーザのみログインを許可</a:t>
            </a:r>
            <a:endParaRPr lang="en-US" altLang="ja-JP" sz="1300">
              <a:solidFill>
                <a:prstClr val="black"/>
              </a:solidFill>
              <a:latin typeface="游ゴシック"/>
              <a:cs typeface="A-OTF 中ゴシックBBB Pro Medium" panose="020B0400000000000000" pitchFamily="34" charset="-128"/>
            </a:endParaRPr>
          </a:p>
          <a:p>
            <a:r>
              <a:rPr lang="ja-JP" altLang="en-US" sz="1300">
                <a:solidFill>
                  <a:prstClr val="black"/>
                </a:solidFill>
                <a:latin typeface="游ゴシック"/>
                <a:cs typeface="A-OTF 中ゴシックBBB Pro Medium" panose="020B0400000000000000" pitchFamily="34" charset="-128"/>
              </a:rPr>
              <a:t>・予約終了までの残り時間を</a:t>
            </a:r>
            <a:r>
              <a:rPr lang="en-US" altLang="ja-JP" sz="1300">
                <a:solidFill>
                  <a:prstClr val="black"/>
                </a:solidFill>
                <a:latin typeface="游ゴシック"/>
                <a:cs typeface="A-OTF 中ゴシックBBB Pro Medium" panose="020B0400000000000000" pitchFamily="34" charset="-128"/>
              </a:rPr>
              <a:t>PC</a:t>
            </a:r>
            <a:r>
              <a:rPr lang="ja-JP" altLang="en-US" sz="1300">
                <a:solidFill>
                  <a:prstClr val="black"/>
                </a:solidFill>
                <a:latin typeface="游ゴシック"/>
                <a:cs typeface="A-OTF 中ゴシックBBB Pro Medium" panose="020B0400000000000000" pitchFamily="34" charset="-128"/>
              </a:rPr>
              <a:t>画面に表示</a:t>
            </a:r>
            <a:endParaRPr lang="en-US" altLang="ja-JP" sz="1300">
              <a:solidFill>
                <a:prstClr val="black"/>
              </a:solidFill>
              <a:latin typeface="游ゴシック"/>
              <a:cs typeface="A-OTF 中ゴシックBBB Pro Medium" panose="020B0400000000000000" pitchFamily="34" charset="-128"/>
            </a:endParaRPr>
          </a:p>
          <a:p>
            <a:r>
              <a:rPr lang="ja-JP" altLang="en-US" sz="1300">
                <a:solidFill>
                  <a:prstClr val="black"/>
                </a:solidFill>
                <a:latin typeface="游ゴシック"/>
                <a:cs typeface="A-OTF 中ゴシックBBB Pro Medium" panose="020B0400000000000000" pitchFamily="34" charset="-128"/>
              </a:rPr>
              <a:t>・予約終了後も利用しているユーザを強制ログアウト</a:t>
            </a:r>
            <a:endParaRPr lang="en-US" altLang="ja-JP" sz="1300">
              <a:solidFill>
                <a:prstClr val="black"/>
              </a:solidFill>
              <a:latin typeface="游ゴシック"/>
              <a:cs typeface="A-OTF 中ゴシックBBB Pro Medium" panose="020B0400000000000000" pitchFamily="34" charset="-128"/>
            </a:endParaRPr>
          </a:p>
          <a:p>
            <a:r>
              <a:rPr lang="ja-JP" altLang="en-US" sz="1300">
                <a:solidFill>
                  <a:prstClr val="black"/>
                </a:solidFill>
                <a:latin typeface="游ゴシック"/>
                <a:cs typeface="A-OTF 中ゴシックBBB Pro Medium" panose="020B0400000000000000" pitchFamily="34" charset="-128"/>
              </a:rPr>
              <a:t>・</a:t>
            </a:r>
            <a:r>
              <a:rPr lang="en-US" altLang="ja-JP" sz="1300">
                <a:solidFill>
                  <a:prstClr val="black"/>
                </a:solidFill>
                <a:latin typeface="游ゴシック"/>
                <a:cs typeface="A-OTF 中ゴシックBBB Pro Medium" panose="020B0400000000000000" pitchFamily="34" charset="-128"/>
              </a:rPr>
              <a:t>PC</a:t>
            </a:r>
            <a:r>
              <a:rPr lang="ja-JP" altLang="en-US" sz="1300">
                <a:solidFill>
                  <a:prstClr val="black"/>
                </a:solidFill>
                <a:latin typeface="游ゴシック"/>
                <a:cs typeface="A-OTF 中ゴシックBBB Pro Medium" panose="020B0400000000000000" pitchFamily="34" charset="-128"/>
              </a:rPr>
              <a:t>シャットダウン時に予約残り時間を自動開放</a:t>
            </a:r>
            <a:endParaRPr lang="en-US" altLang="ja-JP" sz="1300">
              <a:solidFill>
                <a:prstClr val="black"/>
              </a:solidFill>
              <a:latin typeface="游ゴシック"/>
              <a:cs typeface="A-OTF 中ゴシックBBB Pro Medium" panose="020B0400000000000000" pitchFamily="34" charset="-128"/>
            </a:endParaRPr>
          </a:p>
          <a:p>
            <a:r>
              <a:rPr lang="ja-JP" altLang="en-US" sz="1300">
                <a:solidFill>
                  <a:prstClr val="black"/>
                </a:solidFill>
                <a:latin typeface="游ゴシック"/>
                <a:cs typeface="A-OTF 中ゴシックBBB Pro Medium" panose="020B0400000000000000" pitchFamily="34" charset="-128"/>
              </a:rPr>
              <a:t>・スマホから予約延長が可能</a:t>
            </a:r>
            <a:endParaRPr lang="en-US" altLang="ja-JP" sz="1300">
              <a:solidFill>
                <a:prstClr val="black"/>
              </a:solidFill>
              <a:latin typeface="游ゴシック"/>
              <a:cs typeface="A-OTF 中ゴシックBBB Pro Medium" panose="020B0400000000000000" pitchFamily="34" charset="-128"/>
            </a:endParaRPr>
          </a:p>
          <a:p>
            <a:endParaRPr lang="en-US" altLang="ja-JP" sz="1300">
              <a:solidFill>
                <a:prstClr val="black"/>
              </a:solidFill>
              <a:latin typeface="游ゴシック"/>
              <a:cs typeface="A-OTF 中ゴシックBBB Pro Medium" panose="020B0400000000000000" pitchFamily="34" charset="-128"/>
            </a:endParaRPr>
          </a:p>
        </p:txBody>
      </p:sp>
      <p:cxnSp>
        <p:nvCxnSpPr>
          <p:cNvPr id="49" name="直線コネクタ 48"/>
          <p:cNvCxnSpPr>
            <a:cxnSpLocks/>
          </p:cNvCxnSpPr>
          <p:nvPr/>
        </p:nvCxnSpPr>
        <p:spPr>
          <a:xfrm>
            <a:off x="5053479" y="1265781"/>
            <a:ext cx="4616496"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50" name="図 49"/>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539025" y="4136622"/>
            <a:ext cx="181462" cy="181462"/>
          </a:xfrm>
          <a:prstGeom prst="rect">
            <a:avLst/>
          </a:prstGeom>
        </p:spPr>
      </p:pic>
      <p:pic>
        <p:nvPicPr>
          <p:cNvPr id="51" name="図 50"/>
          <p:cNvPicPr>
            <a:picLocks noChangeAspect="1"/>
          </p:cNvPicPr>
          <p:nvPr/>
        </p:nvPicPr>
        <p:blipFill>
          <a:blip r:embed="rId4" cstate="print">
            <a:biLevel thresh="75000"/>
            <a:extLst>
              <a:ext uri="{28A0092B-C50C-407E-A947-70E740481C1C}">
                <a14:useLocalDpi xmlns:a14="http://schemas.microsoft.com/office/drawing/2010/main"/>
              </a:ext>
            </a:extLst>
          </a:blip>
          <a:stretch>
            <a:fillRect/>
          </a:stretch>
        </p:blipFill>
        <p:spPr>
          <a:xfrm>
            <a:off x="5303428" y="3276702"/>
            <a:ext cx="420765" cy="420765"/>
          </a:xfrm>
          <a:prstGeom prst="rect">
            <a:avLst/>
          </a:prstGeom>
        </p:spPr>
      </p:pic>
      <p:pic>
        <p:nvPicPr>
          <p:cNvPr id="52" name="図 5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364502" y="3168519"/>
            <a:ext cx="1045742" cy="675336"/>
          </a:xfrm>
          <a:prstGeom prst="rect">
            <a:avLst/>
          </a:prstGeom>
          <a:ln>
            <a:solidFill>
              <a:schemeClr val="bg1">
                <a:lumMod val="65000"/>
              </a:schemeClr>
            </a:solidFill>
          </a:ln>
        </p:spPr>
      </p:pic>
      <p:pic>
        <p:nvPicPr>
          <p:cNvPr id="53" name="図 52"/>
          <p:cNvPicPr>
            <a:picLocks noChangeAspect="1"/>
          </p:cNvPicPr>
          <p:nvPr/>
        </p:nvPicPr>
        <p:blipFill>
          <a:blip r:embed="rId6" cstate="print">
            <a:biLevel thresh="75000"/>
            <a:extLst>
              <a:ext uri="{28A0092B-C50C-407E-A947-70E740481C1C}">
                <a14:useLocalDpi xmlns:a14="http://schemas.microsoft.com/office/drawing/2010/main"/>
              </a:ext>
            </a:extLst>
          </a:blip>
          <a:stretch>
            <a:fillRect/>
          </a:stretch>
        </p:blipFill>
        <p:spPr>
          <a:xfrm>
            <a:off x="9266647" y="3538941"/>
            <a:ext cx="348928" cy="348928"/>
          </a:xfrm>
          <a:prstGeom prst="rect">
            <a:avLst/>
          </a:prstGeom>
        </p:spPr>
      </p:pic>
      <p:sp>
        <p:nvSpPr>
          <p:cNvPr id="55" name="テキスト ボックス 54"/>
          <p:cNvSpPr txBox="1"/>
          <p:nvPr/>
        </p:nvSpPr>
        <p:spPr>
          <a:xfrm>
            <a:off x="8463780" y="4459971"/>
            <a:ext cx="1292494" cy="246221"/>
          </a:xfrm>
          <a:prstGeom prst="rect">
            <a:avLst/>
          </a:prstGeom>
          <a:noFill/>
        </p:spPr>
        <p:txBody>
          <a:bodyPr wrap="square" rtlCol="0">
            <a:spAutoFit/>
          </a:bodyPr>
          <a:lstStyle/>
          <a:p>
            <a:pPr algn="ctr"/>
            <a:r>
              <a:rPr lang="ja-JP" altLang="en-US" sz="1000" b="1">
                <a:solidFill>
                  <a:srgbClr val="5B9BD5">
                    <a:lumMod val="50000"/>
                  </a:srgbClr>
                </a:solidFill>
                <a:latin typeface="游ゴシック"/>
              </a:rPr>
              <a:t>学内ネットワーク</a:t>
            </a:r>
            <a:endParaRPr lang="en-US" altLang="ja-JP" sz="1000" b="1">
              <a:solidFill>
                <a:srgbClr val="5B9BD5">
                  <a:lumMod val="50000"/>
                </a:srgbClr>
              </a:solidFill>
              <a:latin typeface="游ゴシック"/>
            </a:endParaRPr>
          </a:p>
        </p:txBody>
      </p:sp>
      <p:sp>
        <p:nvSpPr>
          <p:cNvPr id="56" name="テキスト ボックス 55"/>
          <p:cNvSpPr txBox="1"/>
          <p:nvPr/>
        </p:nvSpPr>
        <p:spPr>
          <a:xfrm>
            <a:off x="9242791" y="3916965"/>
            <a:ext cx="396640" cy="153888"/>
          </a:xfrm>
          <a:prstGeom prst="rect">
            <a:avLst/>
          </a:prstGeom>
          <a:noFill/>
        </p:spPr>
        <p:txBody>
          <a:bodyPr wrap="square" lIns="0" tIns="0" rIns="0" bIns="0" rtlCol="0">
            <a:spAutoFit/>
          </a:bodyPr>
          <a:lstStyle/>
          <a:p>
            <a:pPr algn="ctr"/>
            <a:r>
              <a:rPr lang="ja-JP" altLang="en-US" sz="1000" b="1">
                <a:solidFill>
                  <a:prstClr val="black"/>
                </a:solidFill>
                <a:latin typeface="游ゴシック"/>
              </a:rPr>
              <a:t>運用者</a:t>
            </a:r>
            <a:endParaRPr lang="en-US" altLang="ja-JP" sz="1000" b="1">
              <a:solidFill>
                <a:prstClr val="black"/>
              </a:solidFill>
              <a:latin typeface="游ゴシック"/>
            </a:endParaRPr>
          </a:p>
        </p:txBody>
      </p:sp>
      <p:sp>
        <p:nvSpPr>
          <p:cNvPr id="57" name="テキスト ボックス 56"/>
          <p:cNvSpPr txBox="1"/>
          <p:nvPr/>
        </p:nvSpPr>
        <p:spPr>
          <a:xfrm>
            <a:off x="8746164" y="4154131"/>
            <a:ext cx="901404" cy="153888"/>
          </a:xfrm>
          <a:prstGeom prst="rect">
            <a:avLst/>
          </a:prstGeom>
          <a:noFill/>
        </p:spPr>
        <p:txBody>
          <a:bodyPr wrap="square" lIns="0" tIns="0" rIns="0" bIns="0" rtlCol="0">
            <a:spAutoFit/>
          </a:bodyPr>
          <a:lstStyle/>
          <a:p>
            <a:pPr algn="r"/>
            <a:r>
              <a:rPr lang="ja-JP" altLang="en-US" sz="1000" b="1">
                <a:solidFill>
                  <a:prstClr val="white">
                    <a:lumMod val="65000"/>
                  </a:prstClr>
                </a:solidFill>
                <a:latin typeface="游ゴシック"/>
              </a:rPr>
              <a:t>インターネット</a:t>
            </a:r>
            <a:endParaRPr lang="en-US" altLang="ja-JP" sz="1000" b="1">
              <a:solidFill>
                <a:prstClr val="white">
                  <a:lumMod val="65000"/>
                </a:prstClr>
              </a:solidFill>
              <a:latin typeface="游ゴシック"/>
            </a:endParaRPr>
          </a:p>
        </p:txBody>
      </p:sp>
      <p:sp>
        <p:nvSpPr>
          <p:cNvPr id="58" name="テキスト ボックス 57"/>
          <p:cNvSpPr txBox="1"/>
          <p:nvPr/>
        </p:nvSpPr>
        <p:spPr>
          <a:xfrm>
            <a:off x="6235779" y="3163439"/>
            <a:ext cx="2096941" cy="338554"/>
          </a:xfrm>
          <a:prstGeom prst="rect">
            <a:avLst/>
          </a:prstGeom>
          <a:noFill/>
        </p:spPr>
        <p:txBody>
          <a:bodyPr wrap="square" rtlCol="0">
            <a:spAutoFit/>
          </a:bodyPr>
          <a:lstStyle/>
          <a:p>
            <a:pPr algn="ctr"/>
            <a:r>
              <a:rPr lang="ja-JP" altLang="en-US" sz="800">
                <a:solidFill>
                  <a:prstClr val="black"/>
                </a:solidFill>
                <a:latin typeface="游ゴシック"/>
              </a:rPr>
              <a:t>運用スケジュールを</a:t>
            </a:r>
            <a:endParaRPr lang="en-US" altLang="ja-JP" sz="800">
              <a:solidFill>
                <a:prstClr val="black"/>
              </a:solidFill>
              <a:latin typeface="游ゴシック"/>
            </a:endParaRPr>
          </a:p>
          <a:p>
            <a:pPr algn="ctr"/>
            <a:r>
              <a:rPr lang="ja-JP" altLang="en-US" sz="800">
                <a:solidFill>
                  <a:prstClr val="black"/>
                </a:solidFill>
                <a:latin typeface="游ゴシック"/>
              </a:rPr>
              <a:t>ブラウザから登録</a:t>
            </a:r>
            <a:endParaRPr lang="en-US" altLang="ja-JP" sz="800">
              <a:solidFill>
                <a:prstClr val="black"/>
              </a:solidFill>
              <a:latin typeface="游ゴシック"/>
            </a:endParaRPr>
          </a:p>
        </p:txBody>
      </p:sp>
      <p:sp>
        <p:nvSpPr>
          <p:cNvPr id="59" name="テキスト ボックス 58"/>
          <p:cNvSpPr txBox="1"/>
          <p:nvPr/>
        </p:nvSpPr>
        <p:spPr>
          <a:xfrm>
            <a:off x="5984683" y="3920659"/>
            <a:ext cx="1722050" cy="215444"/>
          </a:xfrm>
          <a:prstGeom prst="rect">
            <a:avLst/>
          </a:prstGeom>
          <a:noFill/>
        </p:spPr>
        <p:txBody>
          <a:bodyPr wrap="square" rtlCol="0">
            <a:spAutoFit/>
          </a:bodyPr>
          <a:lstStyle/>
          <a:p>
            <a:r>
              <a:rPr lang="ja-JP" altLang="en-US" sz="800">
                <a:solidFill>
                  <a:prstClr val="black"/>
                </a:solidFill>
                <a:latin typeface="游ゴシック"/>
              </a:rPr>
              <a:t>スマホ・</a:t>
            </a:r>
            <a:r>
              <a:rPr lang="en-US" altLang="ja-JP" sz="800">
                <a:solidFill>
                  <a:prstClr val="black"/>
                </a:solidFill>
                <a:latin typeface="游ゴシック"/>
              </a:rPr>
              <a:t>PC</a:t>
            </a:r>
            <a:r>
              <a:rPr lang="ja-JP" altLang="en-US" sz="800">
                <a:solidFill>
                  <a:prstClr val="black"/>
                </a:solidFill>
                <a:latin typeface="游ゴシック"/>
              </a:rPr>
              <a:t>から利用予約</a:t>
            </a:r>
            <a:endParaRPr lang="en-US" altLang="ja-JP" sz="800">
              <a:solidFill>
                <a:prstClr val="black"/>
              </a:solidFill>
              <a:latin typeface="游ゴシック"/>
            </a:endParaRPr>
          </a:p>
        </p:txBody>
      </p:sp>
      <p:sp>
        <p:nvSpPr>
          <p:cNvPr id="61" name="テキスト ボックス 60"/>
          <p:cNvSpPr txBox="1"/>
          <p:nvPr/>
        </p:nvSpPr>
        <p:spPr>
          <a:xfrm>
            <a:off x="4986512" y="3723503"/>
            <a:ext cx="1075239" cy="400110"/>
          </a:xfrm>
          <a:prstGeom prst="rect">
            <a:avLst/>
          </a:prstGeom>
          <a:noFill/>
        </p:spPr>
        <p:txBody>
          <a:bodyPr wrap="square" rtlCol="0">
            <a:spAutoFit/>
          </a:bodyPr>
          <a:lstStyle/>
          <a:p>
            <a:pPr algn="ctr"/>
            <a:r>
              <a:rPr lang="ja-JP" altLang="en-US" sz="1000" b="1">
                <a:solidFill>
                  <a:prstClr val="black"/>
                </a:solidFill>
                <a:latin typeface="游ゴシック"/>
              </a:rPr>
              <a:t>予約システム</a:t>
            </a:r>
            <a:endParaRPr lang="en-US" altLang="ja-JP" sz="1000" b="1">
              <a:solidFill>
                <a:prstClr val="black"/>
              </a:solidFill>
              <a:latin typeface="游ゴシック"/>
            </a:endParaRPr>
          </a:p>
          <a:p>
            <a:pPr algn="ctr"/>
            <a:r>
              <a:rPr lang="ja-JP" altLang="en-US" sz="1000" b="1">
                <a:solidFill>
                  <a:prstClr val="black"/>
                </a:solidFill>
                <a:latin typeface="游ゴシック"/>
              </a:rPr>
              <a:t>クラウドサーバ</a:t>
            </a:r>
            <a:endParaRPr lang="en-US" altLang="ja-JP" sz="1000" b="1">
              <a:solidFill>
                <a:prstClr val="black"/>
              </a:solidFill>
              <a:latin typeface="游ゴシック"/>
            </a:endParaRPr>
          </a:p>
        </p:txBody>
      </p:sp>
      <p:cxnSp>
        <p:nvCxnSpPr>
          <p:cNvPr id="62" name="直線矢印コネクタ 61"/>
          <p:cNvCxnSpPr/>
          <p:nvPr/>
        </p:nvCxnSpPr>
        <p:spPr>
          <a:xfrm flipH="1" flipV="1">
            <a:off x="6022271" y="3540408"/>
            <a:ext cx="2269557" cy="10719"/>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a:off x="5220432" y="4257367"/>
            <a:ext cx="0" cy="708724"/>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正方形/長方形 63"/>
          <p:cNvSpPr/>
          <p:nvPr/>
        </p:nvSpPr>
        <p:spPr>
          <a:xfrm>
            <a:off x="4991100" y="2831481"/>
            <a:ext cx="4714875" cy="359818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游ゴシック"/>
            </a:endParaRPr>
          </a:p>
        </p:txBody>
      </p:sp>
      <p:sp>
        <p:nvSpPr>
          <p:cNvPr id="65" name="テキスト ボックス 64"/>
          <p:cNvSpPr txBox="1"/>
          <p:nvPr/>
        </p:nvSpPr>
        <p:spPr>
          <a:xfrm>
            <a:off x="5000153" y="2846245"/>
            <a:ext cx="678657" cy="276999"/>
          </a:xfrm>
          <a:prstGeom prst="rect">
            <a:avLst/>
          </a:prstGeom>
          <a:solidFill>
            <a:srgbClr val="05ABAF"/>
          </a:solidFill>
        </p:spPr>
        <p:txBody>
          <a:bodyPr wrap="square" lIns="73125" rtlCol="0" anchor="ctr" anchorCtr="0">
            <a:spAutoFit/>
          </a:bodyPr>
          <a:lstStyle/>
          <a:p>
            <a:pPr algn="ctr"/>
            <a:r>
              <a:rPr lang="ja-JP" altLang="en-US" sz="1200" b="1">
                <a:solidFill>
                  <a:prstClr val="white"/>
                </a:solidFill>
                <a:latin typeface="游ゴシック"/>
              </a:rPr>
              <a:t>構成例</a:t>
            </a:r>
          </a:p>
        </p:txBody>
      </p:sp>
      <p:cxnSp>
        <p:nvCxnSpPr>
          <p:cNvPr id="66" name="直線矢印コネクタ 65"/>
          <p:cNvCxnSpPr/>
          <p:nvPr/>
        </p:nvCxnSpPr>
        <p:spPr>
          <a:xfrm>
            <a:off x="5968840" y="4079783"/>
            <a:ext cx="1614205" cy="1383549"/>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7" name="テキスト ボックス 66"/>
          <p:cNvSpPr txBox="1"/>
          <p:nvPr/>
        </p:nvSpPr>
        <p:spPr>
          <a:xfrm>
            <a:off x="8267477" y="5407546"/>
            <a:ext cx="1825943" cy="461665"/>
          </a:xfrm>
          <a:prstGeom prst="rect">
            <a:avLst/>
          </a:prstGeom>
          <a:noFill/>
        </p:spPr>
        <p:txBody>
          <a:bodyPr wrap="square" rtlCol="0">
            <a:spAutoFit/>
          </a:bodyPr>
          <a:lstStyle/>
          <a:p>
            <a:r>
              <a:rPr lang="ja-JP" altLang="en-US" sz="800" b="1">
                <a:solidFill>
                  <a:prstClr val="black"/>
                </a:solidFill>
                <a:latin typeface="游ゴシック"/>
              </a:rPr>
              <a:t>チェックインカウンター</a:t>
            </a:r>
            <a:endParaRPr lang="en-US" altLang="ja-JP" sz="800" b="1">
              <a:solidFill>
                <a:prstClr val="black"/>
              </a:solidFill>
              <a:latin typeface="游ゴシック"/>
            </a:endParaRPr>
          </a:p>
          <a:p>
            <a:r>
              <a:rPr lang="ja-JP" altLang="en-US" sz="800">
                <a:solidFill>
                  <a:prstClr val="black"/>
                </a:solidFill>
                <a:latin typeface="游ゴシック"/>
              </a:rPr>
              <a:t>利用者は</a:t>
            </a:r>
            <a:r>
              <a:rPr lang="en-US" altLang="ja-JP" sz="800">
                <a:solidFill>
                  <a:prstClr val="black"/>
                </a:solidFill>
                <a:latin typeface="游ゴシック"/>
              </a:rPr>
              <a:t>IC</a:t>
            </a:r>
            <a:r>
              <a:rPr lang="ja-JP" altLang="en-US" sz="800">
                <a:solidFill>
                  <a:prstClr val="black"/>
                </a:solidFill>
                <a:latin typeface="游ゴシック"/>
              </a:rPr>
              <a:t>学生証をかざして</a:t>
            </a:r>
            <a:endParaRPr lang="en-US" altLang="ja-JP" sz="800">
              <a:solidFill>
                <a:prstClr val="black"/>
              </a:solidFill>
              <a:latin typeface="游ゴシック"/>
            </a:endParaRPr>
          </a:p>
          <a:p>
            <a:r>
              <a:rPr lang="ja-JP" altLang="en-US" sz="800">
                <a:solidFill>
                  <a:prstClr val="black"/>
                </a:solidFill>
                <a:latin typeface="游ゴシック"/>
              </a:rPr>
              <a:t>座席券を発行</a:t>
            </a:r>
            <a:endParaRPr lang="en-US" altLang="ja-JP" sz="800">
              <a:solidFill>
                <a:prstClr val="black"/>
              </a:solidFill>
              <a:latin typeface="游ゴシック"/>
            </a:endParaRPr>
          </a:p>
        </p:txBody>
      </p:sp>
      <p:pic>
        <p:nvPicPr>
          <p:cNvPr id="68" name="図 67"/>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p:blipFill>
        <p:spPr>
          <a:xfrm>
            <a:off x="8332720" y="4690852"/>
            <a:ext cx="1153312" cy="484391"/>
          </a:xfrm>
          <a:prstGeom prst="rect">
            <a:avLst/>
          </a:prstGeom>
          <a:ln>
            <a:noFill/>
          </a:ln>
        </p:spPr>
      </p:pic>
      <p:sp>
        <p:nvSpPr>
          <p:cNvPr id="72" name="テキスト ボックス 71"/>
          <p:cNvSpPr txBox="1"/>
          <p:nvPr/>
        </p:nvSpPr>
        <p:spPr>
          <a:xfrm>
            <a:off x="5278840" y="4567985"/>
            <a:ext cx="1722050" cy="338554"/>
          </a:xfrm>
          <a:prstGeom prst="rect">
            <a:avLst/>
          </a:prstGeom>
          <a:noFill/>
        </p:spPr>
        <p:txBody>
          <a:bodyPr wrap="square" rtlCol="0">
            <a:spAutoFit/>
          </a:bodyPr>
          <a:lstStyle/>
          <a:p>
            <a:r>
              <a:rPr lang="ja-JP" altLang="en-US" sz="800" b="1">
                <a:solidFill>
                  <a:prstClr val="black"/>
                </a:solidFill>
                <a:latin typeface="游ゴシック"/>
              </a:rPr>
              <a:t>サイネージ</a:t>
            </a:r>
            <a:endParaRPr lang="en-US" altLang="ja-JP" sz="800" b="1">
              <a:solidFill>
                <a:prstClr val="black"/>
              </a:solidFill>
              <a:latin typeface="游ゴシック"/>
            </a:endParaRPr>
          </a:p>
          <a:p>
            <a:r>
              <a:rPr lang="ja-JP" altLang="en-US" sz="800">
                <a:solidFill>
                  <a:prstClr val="black"/>
                </a:solidFill>
                <a:latin typeface="游ゴシック"/>
              </a:rPr>
              <a:t>予約状況をリアルタイム配信</a:t>
            </a:r>
            <a:endParaRPr lang="en-US" altLang="ja-JP" sz="800">
              <a:solidFill>
                <a:prstClr val="black"/>
              </a:solidFill>
              <a:latin typeface="游ゴシック"/>
            </a:endParaRPr>
          </a:p>
        </p:txBody>
      </p:sp>
      <p:cxnSp>
        <p:nvCxnSpPr>
          <p:cNvPr id="74" name="直線矢印コネクタ 73"/>
          <p:cNvCxnSpPr/>
          <p:nvPr/>
        </p:nvCxnSpPr>
        <p:spPr>
          <a:xfrm flipH="1" flipV="1">
            <a:off x="6024779" y="3838567"/>
            <a:ext cx="1207954" cy="28959"/>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028" name="Picture 4" descr="C:\Users\SibaService\Downloads\Screenshot_20171107-171823.jp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7309310" y="3624033"/>
            <a:ext cx="787642" cy="1380562"/>
          </a:xfrm>
          <a:prstGeom prst="rect">
            <a:avLst/>
          </a:prstGeom>
          <a:noFill/>
          <a:extLst>
            <a:ext uri="{909E8E84-426E-40DD-AFC4-6F175D3DCCD1}">
              <a14:hiddenFill xmlns:a14="http://schemas.microsoft.com/office/drawing/2010/main">
                <a:solidFill>
                  <a:srgbClr val="FFFFFF"/>
                </a:solidFill>
              </a14:hiddenFill>
            </a:ext>
          </a:extLst>
        </p:spPr>
      </p:pic>
      <p:pic>
        <p:nvPicPr>
          <p:cNvPr id="2" name="図 1"/>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167467" y="918882"/>
            <a:ext cx="4725905" cy="2513927"/>
          </a:xfrm>
          <a:prstGeom prst="rect">
            <a:avLst/>
          </a:prstGeom>
        </p:spPr>
      </p:pic>
      <p:pic>
        <p:nvPicPr>
          <p:cNvPr id="5" name="図 4"/>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158969" y="3551668"/>
            <a:ext cx="4725905" cy="2887060"/>
          </a:xfrm>
          <a:prstGeom prst="rect">
            <a:avLst/>
          </a:prstGeom>
        </p:spPr>
      </p:pic>
      <p:pic>
        <p:nvPicPr>
          <p:cNvPr id="4" name="図 3"/>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5120642" y="5023441"/>
            <a:ext cx="1626576" cy="1320620"/>
          </a:xfrm>
          <a:prstGeom prst="rect">
            <a:avLst/>
          </a:prstGeom>
          <a:ln w="19050">
            <a:noFill/>
          </a:ln>
        </p:spPr>
      </p:pic>
      <p:pic>
        <p:nvPicPr>
          <p:cNvPr id="8" name="図 7"/>
          <p:cNvPicPr>
            <a:picLocks noChangeAspect="1"/>
          </p:cNvPicPr>
          <p:nvPr/>
        </p:nvPicPr>
        <p:blipFill>
          <a:blip r:embed="rId13" cstate="print">
            <a:duotone>
              <a:prstClr val="black"/>
              <a:schemeClr val="tx1">
                <a:lumMod val="50000"/>
                <a:lumOff val="50000"/>
                <a:tint val="45000"/>
                <a:satMod val="400000"/>
              </a:schemeClr>
            </a:duotone>
            <a:extLst>
              <a:ext uri="{28A0092B-C50C-407E-A947-70E740481C1C}">
                <a14:useLocalDpi xmlns:a14="http://schemas.microsoft.com/office/drawing/2010/main"/>
              </a:ext>
            </a:extLst>
          </a:blip>
          <a:stretch>
            <a:fillRect/>
          </a:stretch>
        </p:blipFill>
        <p:spPr>
          <a:xfrm flipH="1">
            <a:off x="6934255" y="5497384"/>
            <a:ext cx="714280" cy="755457"/>
          </a:xfrm>
          <a:prstGeom prst="rect">
            <a:avLst/>
          </a:prstGeom>
        </p:spPr>
      </p:pic>
      <p:sp>
        <p:nvSpPr>
          <p:cNvPr id="42" name="テキスト ボックス 41"/>
          <p:cNvSpPr txBox="1"/>
          <p:nvPr/>
        </p:nvSpPr>
        <p:spPr>
          <a:xfrm>
            <a:off x="7695432" y="5742716"/>
            <a:ext cx="1947468" cy="584775"/>
          </a:xfrm>
          <a:prstGeom prst="rect">
            <a:avLst/>
          </a:prstGeom>
          <a:noFill/>
        </p:spPr>
        <p:txBody>
          <a:bodyPr wrap="square" rtlCol="0">
            <a:spAutoFit/>
          </a:bodyPr>
          <a:lstStyle/>
          <a:p>
            <a:r>
              <a:rPr lang="en-US" altLang="ja-JP" sz="800" b="1">
                <a:solidFill>
                  <a:prstClr val="black"/>
                </a:solidFill>
                <a:latin typeface="游ゴシック"/>
              </a:rPr>
              <a:t>PC</a:t>
            </a:r>
            <a:r>
              <a:rPr lang="ja-JP" altLang="en-US" sz="800" b="1">
                <a:solidFill>
                  <a:prstClr val="black"/>
                </a:solidFill>
                <a:latin typeface="游ゴシック"/>
              </a:rPr>
              <a:t>座席</a:t>
            </a:r>
            <a:endParaRPr lang="en-US" altLang="ja-JP" sz="800" b="1">
              <a:solidFill>
                <a:prstClr val="black"/>
              </a:solidFill>
              <a:latin typeface="游ゴシック"/>
            </a:endParaRPr>
          </a:p>
          <a:p>
            <a:r>
              <a:rPr lang="ja-JP" altLang="en-US" sz="800">
                <a:solidFill>
                  <a:prstClr val="black"/>
                </a:solidFill>
                <a:latin typeface="游ゴシック"/>
              </a:rPr>
              <a:t>利用者は事前にスマホから利用予約</a:t>
            </a:r>
            <a:endParaRPr lang="en-US" altLang="ja-JP" sz="800">
              <a:solidFill>
                <a:prstClr val="black"/>
              </a:solidFill>
              <a:latin typeface="游ゴシック"/>
            </a:endParaRPr>
          </a:p>
          <a:p>
            <a:r>
              <a:rPr lang="ja-JP" altLang="en-US" sz="800">
                <a:solidFill>
                  <a:prstClr val="black"/>
                </a:solidFill>
                <a:latin typeface="游ゴシック"/>
              </a:rPr>
              <a:t>予約者のみログイン可能</a:t>
            </a:r>
            <a:endParaRPr lang="en-US" altLang="ja-JP" sz="800">
              <a:solidFill>
                <a:prstClr val="black"/>
              </a:solidFill>
              <a:latin typeface="游ゴシック"/>
            </a:endParaRPr>
          </a:p>
          <a:p>
            <a:r>
              <a:rPr lang="en-US" altLang="ja-JP" sz="800">
                <a:solidFill>
                  <a:prstClr val="black"/>
                </a:solidFill>
                <a:latin typeface="游ゴシック"/>
              </a:rPr>
              <a:t>PC</a:t>
            </a:r>
            <a:r>
              <a:rPr lang="ja-JP" altLang="en-US" sz="800">
                <a:solidFill>
                  <a:prstClr val="black"/>
                </a:solidFill>
                <a:latin typeface="游ゴシック"/>
              </a:rPr>
              <a:t>から予約変更・残り時間確認も可能</a:t>
            </a:r>
            <a:endParaRPr lang="en-US" altLang="ja-JP" sz="800">
              <a:solidFill>
                <a:prstClr val="black"/>
              </a:solidFill>
              <a:latin typeface="游ゴシック"/>
            </a:endParaRPr>
          </a:p>
        </p:txBody>
      </p:sp>
      <p:sp>
        <p:nvSpPr>
          <p:cNvPr id="37" name="テキスト ボックス 36">
            <a:extLst>
              <a:ext uri="{FF2B5EF4-FFF2-40B4-BE49-F238E27FC236}">
                <a16:creationId xmlns:a16="http://schemas.microsoft.com/office/drawing/2014/main" id="{1229027A-FC7E-6445-84BC-CCB832F6BB4A}"/>
              </a:ext>
            </a:extLst>
          </p:cNvPr>
          <p:cNvSpPr txBox="1"/>
          <p:nvPr/>
        </p:nvSpPr>
        <p:spPr>
          <a:xfrm>
            <a:off x="1104900" y="86635"/>
            <a:ext cx="4692014" cy="695383"/>
          </a:xfrm>
          <a:prstGeom prst="rect">
            <a:avLst/>
          </a:prstGeom>
          <a:noFill/>
        </p:spPr>
        <p:txBody>
          <a:bodyPr wrap="square" rtlCol="0">
            <a:spAutoFit/>
          </a:bodyPr>
          <a:lstStyle/>
          <a:p>
            <a:pPr>
              <a:lnSpc>
                <a:spcPct val="150000"/>
              </a:lnSpc>
            </a:pPr>
            <a:r>
              <a:rPr lang="en-US" altLang="ja-JP" sz="1600" b="1">
                <a:latin typeface="+mj-ea"/>
                <a:ea typeface="+mj-ea"/>
              </a:rPr>
              <a:t>Knowledge </a:t>
            </a:r>
            <a:r>
              <a:rPr lang="en-US" altLang="ja-JP" sz="1600" b="1" err="1">
                <a:latin typeface="+mj-ea"/>
                <a:ea typeface="+mj-ea"/>
              </a:rPr>
              <a:t>IstReserve</a:t>
            </a:r>
            <a:r>
              <a:rPr lang="en-US" altLang="ja-JP" sz="1600" b="1">
                <a:latin typeface="+mj-ea"/>
                <a:ea typeface="+mj-ea"/>
              </a:rPr>
              <a:t> </a:t>
            </a:r>
            <a:r>
              <a:rPr lang="ja-JP" altLang="en-US" sz="1600" b="1">
                <a:latin typeface="+mj-ea"/>
                <a:ea typeface="+mj-ea"/>
              </a:rPr>
              <a:t>予約システムパッケージ</a:t>
            </a:r>
          </a:p>
          <a:p>
            <a:pPr>
              <a:lnSpc>
                <a:spcPct val="150000"/>
              </a:lnSpc>
            </a:pPr>
            <a:r>
              <a:rPr lang="ja-JP" altLang="en-US" sz="1200">
                <a:latin typeface="+mj-ea"/>
                <a:ea typeface="+mj-ea"/>
              </a:rPr>
              <a:t>帝京大学様モデル</a:t>
            </a:r>
          </a:p>
        </p:txBody>
      </p:sp>
      <p:cxnSp>
        <p:nvCxnSpPr>
          <p:cNvPr id="43" name="直線コネクタ 42">
            <a:extLst>
              <a:ext uri="{FF2B5EF4-FFF2-40B4-BE49-F238E27FC236}">
                <a16:creationId xmlns:a16="http://schemas.microsoft.com/office/drawing/2014/main" id="{E469EB6B-4646-3C46-96DF-A17EF1FE7F34}"/>
              </a:ext>
            </a:extLst>
          </p:cNvPr>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485A7BA2-7C4F-E240-862A-97D135BEE3EA}"/>
              </a:ext>
            </a:extLst>
          </p:cNvPr>
          <p:cNvSpPr txBox="1"/>
          <p:nvPr/>
        </p:nvSpPr>
        <p:spPr>
          <a:xfrm>
            <a:off x="150018" y="260067"/>
            <a:ext cx="916781" cy="463833"/>
          </a:xfrm>
          <a:prstGeom prst="rect">
            <a:avLst/>
          </a:prstGeom>
          <a:solidFill>
            <a:srgbClr val="00ABAF"/>
          </a:solidFill>
        </p:spPr>
        <p:txBody>
          <a:bodyPr wrap="square" lIns="73125" rtlCol="0" anchor="ctr" anchorCtr="0">
            <a:noAutofit/>
          </a:bodyPr>
          <a:lstStyle/>
          <a:p>
            <a:pPr algn="ctr"/>
            <a:r>
              <a:rPr lang="ja-JP" altLang="en-US" sz="1400">
                <a:solidFill>
                  <a:schemeClr val="bg1"/>
                </a:solidFill>
                <a:latin typeface="MS UI Gothic" panose="020B0600070205080204" pitchFamily="50" charset="-128"/>
                <a:ea typeface="MS UI Gothic" panose="020B0600070205080204" pitchFamily="50" charset="-128"/>
              </a:rPr>
              <a:t>事例紹介</a:t>
            </a:r>
          </a:p>
        </p:txBody>
      </p:sp>
    </p:spTree>
    <p:extLst>
      <p:ext uri="{BB962C8B-B14F-4D97-AF65-F5344CB8AC3E}">
        <p14:creationId xmlns:p14="http://schemas.microsoft.com/office/powerpoint/2010/main" val="2371428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1381B0D0-549E-2246-9B8D-2CFE881D763A}"/>
              </a:ext>
            </a:extLst>
          </p:cNvPr>
          <p:cNvGrpSpPr/>
          <p:nvPr/>
        </p:nvGrpSpPr>
        <p:grpSpPr>
          <a:xfrm>
            <a:off x="793404" y="2979347"/>
            <a:ext cx="5648104" cy="615600"/>
            <a:chOff x="810337" y="2817000"/>
            <a:chExt cx="5648104" cy="615600"/>
          </a:xfrm>
        </p:grpSpPr>
        <p:pic>
          <p:nvPicPr>
            <p:cNvPr id="4" name="図 3">
              <a:extLst>
                <a:ext uri="{FF2B5EF4-FFF2-40B4-BE49-F238E27FC236}">
                  <a16:creationId xmlns:a16="http://schemas.microsoft.com/office/drawing/2014/main" id="{F0BDD015-8B26-0D4D-8213-8F9B91071DAA}"/>
                </a:ext>
              </a:extLst>
            </p:cNvPr>
            <p:cNvPicPr>
              <a:picLocks noChangeAspect="1"/>
            </p:cNvPicPr>
            <p:nvPr/>
          </p:nvPicPr>
          <p:blipFill>
            <a:blip r:embed="rId2"/>
            <a:stretch>
              <a:fillRect/>
            </a:stretch>
          </p:blipFill>
          <p:spPr>
            <a:xfrm>
              <a:off x="810337" y="2817000"/>
              <a:ext cx="2863473" cy="615600"/>
            </a:xfrm>
            <a:prstGeom prst="rect">
              <a:avLst/>
            </a:prstGeom>
          </p:spPr>
        </p:pic>
        <p:pic>
          <p:nvPicPr>
            <p:cNvPr id="3" name="図 2">
              <a:extLst>
                <a:ext uri="{FF2B5EF4-FFF2-40B4-BE49-F238E27FC236}">
                  <a16:creationId xmlns:a16="http://schemas.microsoft.com/office/drawing/2014/main" id="{D1AB7D9D-BF3F-0340-8D3F-57C84895675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046133" y="2817000"/>
              <a:ext cx="1412308" cy="612000"/>
            </a:xfrm>
            <a:prstGeom prst="rect">
              <a:avLst/>
            </a:prstGeom>
          </p:spPr>
        </p:pic>
        <p:sp>
          <p:nvSpPr>
            <p:cNvPr id="6" name="加算記号 5">
              <a:extLst>
                <a:ext uri="{FF2B5EF4-FFF2-40B4-BE49-F238E27FC236}">
                  <a16:creationId xmlns:a16="http://schemas.microsoft.com/office/drawing/2014/main" id="{52304169-7DF8-9448-8801-890F9B8B2A2A}"/>
                </a:ext>
              </a:extLst>
            </p:cNvPr>
            <p:cNvSpPr/>
            <p:nvPr/>
          </p:nvSpPr>
          <p:spPr>
            <a:xfrm>
              <a:off x="4165238" y="2928266"/>
              <a:ext cx="389467" cy="389467"/>
            </a:xfrm>
            <a:prstGeom prst="mathPlus">
              <a:avLst>
                <a:gd name="adj1" fmla="val 566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 name="片側の 2 つの角を丸めた四角形 6">
            <a:extLst>
              <a:ext uri="{FF2B5EF4-FFF2-40B4-BE49-F238E27FC236}">
                <a16:creationId xmlns:a16="http://schemas.microsoft.com/office/drawing/2014/main" id="{940A79A6-04AC-8541-9157-44526BBE5AFE}"/>
              </a:ext>
            </a:extLst>
          </p:cNvPr>
          <p:cNvSpPr/>
          <p:nvPr/>
        </p:nvSpPr>
        <p:spPr>
          <a:xfrm rot="5400000">
            <a:off x="4813300" y="-934647"/>
            <a:ext cx="279400" cy="9906000"/>
          </a:xfrm>
          <a:prstGeom prst="round2SameRect">
            <a:avLst>
              <a:gd name="adj1" fmla="val 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9DCC5074-93F6-9B49-BE25-35943F1A5163}"/>
              </a:ext>
            </a:extLst>
          </p:cNvPr>
          <p:cNvSpPr txBox="1">
            <a:spLocks/>
          </p:cNvSpPr>
          <p:nvPr/>
        </p:nvSpPr>
        <p:spPr>
          <a:xfrm>
            <a:off x="699775" y="3751001"/>
            <a:ext cx="4100825" cy="5855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100" b="1" err="1">
                <a:solidFill>
                  <a:schemeClr val="bg1"/>
                </a:solidFill>
                <a:latin typeface="小塚ゴシック Pro M" panose="020B0700000000000000" pitchFamily="34" charset="-128"/>
                <a:ea typeface="小塚ゴシック Pro M" panose="020B0700000000000000" pitchFamily="34" charset="-128"/>
              </a:rPr>
              <a:t>IstReserve</a:t>
            </a:r>
            <a:r>
              <a:rPr lang="ja-JP" altLang="en-US" sz="1100" b="1">
                <a:solidFill>
                  <a:schemeClr val="bg1"/>
                </a:solidFill>
                <a:latin typeface="小塚ゴシック Pro M" panose="020B0700000000000000" pitchFamily="34" charset="-128"/>
                <a:ea typeface="小塚ゴシック Pro M" panose="020B0700000000000000" pitchFamily="34" charset="-128"/>
              </a:rPr>
              <a:t>連携型ボックス</a:t>
            </a:r>
            <a:r>
              <a:rPr lang="en-US" altLang="ja-JP" sz="1100" b="1">
                <a:solidFill>
                  <a:schemeClr val="bg1"/>
                </a:solidFill>
                <a:latin typeface="小塚ゴシック Pro M" panose="020B0700000000000000" pitchFamily="34" charset="-128"/>
                <a:ea typeface="小塚ゴシック Pro M" panose="020B0700000000000000" pitchFamily="34" charset="-128"/>
              </a:rPr>
              <a:t>  </a:t>
            </a:r>
            <a:r>
              <a:rPr lang="en-US" altLang="ja-JP" sz="1000">
                <a:solidFill>
                  <a:schemeClr val="bg1"/>
                </a:solidFill>
                <a:latin typeface="小塚ゴシック Pro M" panose="020B0700000000000000" pitchFamily="34" charset="-128"/>
                <a:ea typeface="小塚ゴシック Pro M" panose="020B0700000000000000" pitchFamily="34" charset="-128"/>
              </a:rPr>
              <a:t>〜</a:t>
            </a:r>
            <a:r>
              <a:rPr lang="ja-JP" altLang="en-US" sz="1000">
                <a:solidFill>
                  <a:schemeClr val="bg1"/>
                </a:solidFill>
                <a:latin typeface="小塚ゴシック Pro M" panose="020B0700000000000000" pitchFamily="34" charset="-128"/>
                <a:ea typeface="小塚ゴシック Pro M" panose="020B0700000000000000" pitchFamily="34" charset="-128"/>
              </a:rPr>
              <a:t>備品の貸出・返却を自動で管理</a:t>
            </a:r>
            <a:r>
              <a:rPr lang="en-US" altLang="ja-JP" sz="1000">
                <a:solidFill>
                  <a:schemeClr val="bg1"/>
                </a:solidFill>
                <a:latin typeface="小塚ゴシック Pro M" panose="020B0700000000000000" pitchFamily="34" charset="-128"/>
                <a:ea typeface="小塚ゴシック Pro M" panose="020B0700000000000000" pitchFamily="34" charset="-128"/>
              </a:rPr>
              <a:t>〜</a:t>
            </a:r>
            <a:endParaRPr lang="ja-JP" altLang="en-US" sz="1100">
              <a:solidFill>
                <a:schemeClr val="bg1"/>
              </a:solidFill>
              <a:latin typeface="小塚ゴシック Pro M" panose="020B0700000000000000" pitchFamily="34" charset="-128"/>
              <a:ea typeface="小塚ゴシック Pro M" panose="020B0700000000000000" pitchFamily="34" charset="-128"/>
            </a:endParaRPr>
          </a:p>
        </p:txBody>
      </p:sp>
    </p:spTree>
    <p:extLst>
      <p:ext uri="{BB962C8B-B14F-4D97-AF65-F5344CB8AC3E}">
        <p14:creationId xmlns:p14="http://schemas.microsoft.com/office/powerpoint/2010/main" val="1975782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2" descr="C:\Users\SibaService\Downloads\甲南大学現地写真\甲南大学現地写真\IMG_1125.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270005" y="1142012"/>
            <a:ext cx="3654717" cy="2741038"/>
          </a:xfrm>
          <a:prstGeom prst="rect">
            <a:avLst/>
          </a:prstGeom>
          <a:noFill/>
          <a:extLst>
            <a:ext uri="{909E8E84-426E-40DD-AFC4-6F175D3DCCD1}">
              <a14:hiddenFill xmlns:a14="http://schemas.microsoft.com/office/drawing/2010/main">
                <a:solidFill>
                  <a:srgbClr val="FFFFFF"/>
                </a:solidFill>
              </a14:hiddenFill>
            </a:ext>
          </a:extLst>
        </p:spPr>
      </p:pic>
      <p:sp>
        <p:nvSpPr>
          <p:cNvPr id="43" name="テキスト ボックス 42"/>
          <p:cNvSpPr txBox="1"/>
          <p:nvPr/>
        </p:nvSpPr>
        <p:spPr>
          <a:xfrm>
            <a:off x="8149787" y="4077295"/>
            <a:ext cx="1549870" cy="2154436"/>
          </a:xfrm>
          <a:prstGeom prst="rect">
            <a:avLst/>
          </a:prstGeom>
          <a:noFill/>
          <a:ln>
            <a:solidFill>
              <a:srgbClr val="00ABAF"/>
            </a:solidFill>
          </a:ln>
        </p:spPr>
        <p:txBody>
          <a:bodyPr wrap="square" rtlCol="0">
            <a:spAutoFit/>
          </a:bodyPr>
          <a:lstStyle/>
          <a:p>
            <a:endParaRPr lang="en-US" altLang="ja-JP" sz="1400">
              <a:latin typeface="ＭＳ Ｐゴシック" panose="020B0600070205080204" pitchFamily="50" charset="-128"/>
            </a:endParaRPr>
          </a:p>
          <a:p>
            <a:r>
              <a:rPr lang="ja-JP" altLang="en-US" sz="1000">
                <a:latin typeface="ＭＳ Ｐゴシック" panose="020B0600070205080204" pitchFamily="50" charset="-128"/>
              </a:rPr>
              <a:t>一般的なノート</a:t>
            </a:r>
            <a:r>
              <a:rPr lang="en-US" altLang="ja-JP" sz="1000">
                <a:latin typeface="ＭＳ Ｐゴシック" panose="020B0600070205080204" pitchFamily="50" charset="-128"/>
              </a:rPr>
              <a:t>PC</a:t>
            </a:r>
            <a:r>
              <a:rPr lang="ja-JP" altLang="en-US" sz="1000">
                <a:latin typeface="ＭＳ Ｐゴシック" panose="020B0600070205080204" pitchFamily="50" charset="-128"/>
              </a:rPr>
              <a:t>などの小物を収納するためのスペースです。</a:t>
            </a:r>
            <a:endParaRPr lang="en-US" altLang="ja-JP" sz="1000">
              <a:latin typeface="ＭＳ Ｐゴシック" panose="020B0600070205080204" pitchFamily="50" charset="-128"/>
            </a:endParaRPr>
          </a:p>
          <a:p>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縦</a:t>
            </a:r>
            <a:r>
              <a:rPr lang="en-US" altLang="ja-JP" sz="1000">
                <a:latin typeface="ＭＳ Ｐゴシック" panose="020B0600070205080204" pitchFamily="50" charset="-128"/>
              </a:rPr>
              <a:t>160cm×</a:t>
            </a:r>
            <a:r>
              <a:rPr lang="ja-JP" altLang="en-US" sz="1000">
                <a:latin typeface="ＭＳ Ｐゴシック" panose="020B0600070205080204" pitchFamily="50" charset="-128"/>
              </a:rPr>
              <a:t>横</a:t>
            </a:r>
            <a:r>
              <a:rPr lang="en-US" altLang="ja-JP" sz="1000">
                <a:latin typeface="ＭＳ Ｐゴシック" panose="020B0600070205080204" pitchFamily="50" charset="-128"/>
              </a:rPr>
              <a:t>350cm</a:t>
            </a:r>
          </a:p>
          <a:p>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・充電用コンセント</a:t>
            </a:r>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・荷物センサー</a:t>
            </a:r>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・状態表示</a:t>
            </a:r>
            <a:r>
              <a:rPr lang="en-US" altLang="ja-JP" sz="1000">
                <a:latin typeface="ＭＳ Ｐゴシック" panose="020B0600070205080204" pitchFamily="50" charset="-128"/>
              </a:rPr>
              <a:t>LED</a:t>
            </a:r>
            <a:r>
              <a:rPr lang="ja-JP" altLang="en-US" sz="1000">
                <a:latin typeface="ＭＳ Ｐゴシック" panose="020B0600070205080204" pitchFamily="50" charset="-128"/>
              </a:rPr>
              <a:t>ライト</a:t>
            </a:r>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・確認用アクリル小窓</a:t>
            </a:r>
            <a:endParaRPr lang="en-US" altLang="ja-JP" sz="1000">
              <a:latin typeface="ＭＳ Ｐゴシック" panose="020B0600070205080204" pitchFamily="50" charset="-128"/>
            </a:endParaRPr>
          </a:p>
          <a:p>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扉数：１６</a:t>
            </a:r>
            <a:endParaRPr lang="en-US" altLang="ja-JP" sz="1000">
              <a:latin typeface="ＭＳ Ｐゴシック" panose="020B0600070205080204" pitchFamily="50" charset="-128"/>
            </a:endParaRPr>
          </a:p>
        </p:txBody>
      </p:sp>
      <p:sp>
        <p:nvSpPr>
          <p:cNvPr id="45" name="テキスト ボックス 44"/>
          <p:cNvSpPr txBox="1"/>
          <p:nvPr/>
        </p:nvSpPr>
        <p:spPr>
          <a:xfrm>
            <a:off x="6459271" y="4077295"/>
            <a:ext cx="1549870" cy="2154436"/>
          </a:xfrm>
          <a:prstGeom prst="rect">
            <a:avLst/>
          </a:prstGeom>
          <a:noFill/>
          <a:ln>
            <a:solidFill>
              <a:srgbClr val="00ABAF"/>
            </a:solidFill>
          </a:ln>
        </p:spPr>
        <p:txBody>
          <a:bodyPr wrap="square" rtlCol="0">
            <a:spAutoFit/>
          </a:bodyPr>
          <a:lstStyle/>
          <a:p>
            <a:endParaRPr lang="en-US" altLang="ja-JP" sz="1400">
              <a:latin typeface="ＭＳ Ｐゴシック" panose="020B0600070205080204" pitchFamily="50" charset="-128"/>
            </a:endParaRPr>
          </a:p>
          <a:p>
            <a:r>
              <a:rPr lang="ja-JP" altLang="en-US" sz="1000">
                <a:latin typeface="ＭＳ Ｐゴシック" panose="020B0600070205080204" pitchFamily="50" charset="-128"/>
              </a:rPr>
              <a:t>メガホン、鍋、３</a:t>
            </a:r>
            <a:r>
              <a:rPr lang="en-US" altLang="ja-JP" sz="1000">
                <a:latin typeface="ＭＳ Ｐゴシック" panose="020B0600070205080204" pitchFamily="50" charset="-128"/>
              </a:rPr>
              <a:t>D</a:t>
            </a:r>
            <a:r>
              <a:rPr lang="ja-JP" altLang="en-US" sz="1000">
                <a:latin typeface="ＭＳ Ｐゴシック" panose="020B0600070205080204" pitchFamily="50" charset="-128"/>
              </a:rPr>
              <a:t>プリンター、プロジェクターなど、大型の機材を収納可能なスペースです。</a:t>
            </a:r>
            <a:endParaRPr lang="en-US" altLang="ja-JP" sz="1000">
              <a:latin typeface="ＭＳ Ｐゴシック" panose="020B0600070205080204" pitchFamily="50" charset="-128"/>
            </a:endParaRPr>
          </a:p>
          <a:p>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縦</a:t>
            </a:r>
            <a:r>
              <a:rPr lang="en-US" altLang="ja-JP" sz="1000">
                <a:latin typeface="ＭＳ Ｐゴシック" panose="020B0600070205080204" pitchFamily="50" charset="-128"/>
              </a:rPr>
              <a:t>342cm×</a:t>
            </a:r>
            <a:r>
              <a:rPr lang="ja-JP" altLang="en-US" sz="1000">
                <a:latin typeface="ＭＳ Ｐゴシック" panose="020B0600070205080204" pitchFamily="50" charset="-128"/>
              </a:rPr>
              <a:t>横</a:t>
            </a:r>
            <a:r>
              <a:rPr lang="en-US" altLang="ja-JP" sz="1000">
                <a:latin typeface="ＭＳ Ｐゴシック" panose="020B0600070205080204" pitchFamily="50" charset="-128"/>
              </a:rPr>
              <a:t>350cm</a:t>
            </a:r>
          </a:p>
          <a:p>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・荷物センサー</a:t>
            </a:r>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・状態表示</a:t>
            </a:r>
            <a:r>
              <a:rPr lang="en-US" altLang="ja-JP" sz="1000">
                <a:latin typeface="ＭＳ Ｐゴシック" panose="020B0600070205080204" pitchFamily="50" charset="-128"/>
              </a:rPr>
              <a:t>LED</a:t>
            </a:r>
            <a:r>
              <a:rPr lang="ja-JP" altLang="en-US" sz="1000">
                <a:latin typeface="ＭＳ Ｐゴシック" panose="020B0600070205080204" pitchFamily="50" charset="-128"/>
              </a:rPr>
              <a:t>ライト</a:t>
            </a:r>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・確認用アクリル小窓</a:t>
            </a:r>
            <a:endParaRPr lang="en-US" altLang="ja-JP" sz="1000">
              <a:latin typeface="ＭＳ Ｐゴシック" panose="020B0600070205080204" pitchFamily="50" charset="-128"/>
            </a:endParaRPr>
          </a:p>
          <a:p>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扉数：４</a:t>
            </a:r>
            <a:endParaRPr lang="en-US" altLang="ja-JP" sz="1000">
              <a:latin typeface="ＭＳ Ｐゴシック" panose="020B0600070205080204" pitchFamily="50" charset="-128"/>
            </a:endParaRPr>
          </a:p>
        </p:txBody>
      </p:sp>
      <p:sp>
        <p:nvSpPr>
          <p:cNvPr id="46" name="テキスト ボックス 45"/>
          <p:cNvSpPr txBox="1"/>
          <p:nvPr/>
        </p:nvSpPr>
        <p:spPr>
          <a:xfrm>
            <a:off x="4764860" y="3993192"/>
            <a:ext cx="1549870" cy="1631216"/>
          </a:xfrm>
          <a:prstGeom prst="rect">
            <a:avLst/>
          </a:prstGeom>
          <a:noFill/>
          <a:ln>
            <a:solidFill>
              <a:srgbClr val="00ABAF"/>
            </a:solidFill>
          </a:ln>
        </p:spPr>
        <p:txBody>
          <a:bodyPr wrap="square" rtlCol="0">
            <a:spAutoFit/>
          </a:bodyPr>
          <a:lstStyle/>
          <a:p>
            <a:endParaRPr lang="en-US" altLang="ja-JP" sz="1000">
              <a:latin typeface="ＭＳ Ｐゴシック" panose="020B0600070205080204" pitchFamily="50" charset="-128"/>
            </a:endParaRPr>
          </a:p>
          <a:p>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操作画面から貸出・返却を行います。</a:t>
            </a:r>
            <a:endParaRPr lang="en-US" altLang="ja-JP" sz="1000">
              <a:latin typeface="ＭＳ Ｐゴシック" panose="020B0600070205080204" pitchFamily="50" charset="-128"/>
            </a:endParaRPr>
          </a:p>
          <a:p>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縦</a:t>
            </a:r>
            <a:r>
              <a:rPr lang="en-US" altLang="ja-JP" sz="1000">
                <a:latin typeface="ＭＳ Ｐゴシック" panose="020B0600070205080204" pitchFamily="50" charset="-128"/>
              </a:rPr>
              <a:t>640cm×</a:t>
            </a:r>
            <a:r>
              <a:rPr lang="ja-JP" altLang="en-US" sz="1000">
                <a:latin typeface="ＭＳ Ｐゴシック" panose="020B0600070205080204" pitchFamily="50" charset="-128"/>
              </a:rPr>
              <a:t>横</a:t>
            </a:r>
            <a:r>
              <a:rPr lang="en-US" altLang="ja-JP" sz="1000">
                <a:latin typeface="ＭＳ Ｐゴシック" panose="020B0600070205080204" pitchFamily="50" charset="-128"/>
              </a:rPr>
              <a:t>350cm</a:t>
            </a:r>
          </a:p>
          <a:p>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a:t>
            </a:r>
            <a:r>
              <a:rPr lang="en-US" altLang="ja-JP" sz="1000">
                <a:latin typeface="ＭＳ Ｐゴシック" panose="020B0600070205080204" pitchFamily="50" charset="-128"/>
              </a:rPr>
              <a:t>IC</a:t>
            </a:r>
            <a:r>
              <a:rPr lang="ja-JP" altLang="en-US" sz="1000">
                <a:latin typeface="ＭＳ Ｐゴシック" panose="020B0600070205080204" pitchFamily="50" charset="-128"/>
              </a:rPr>
              <a:t>カードリーダ</a:t>
            </a:r>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・操作パネル</a:t>
            </a:r>
            <a:endParaRPr lang="en-US" altLang="ja-JP" sz="1000">
              <a:latin typeface="ＭＳ Ｐゴシック" panose="020B0600070205080204" pitchFamily="50" charset="-128"/>
            </a:endParaRPr>
          </a:p>
          <a:p>
            <a:r>
              <a:rPr lang="ja-JP" altLang="en-US" sz="1000">
                <a:latin typeface="ＭＳ Ｐゴシック" panose="020B0600070205080204" pitchFamily="50" charset="-128"/>
              </a:rPr>
              <a:t>・発券プリンタ</a:t>
            </a:r>
            <a:endParaRPr lang="en-US" altLang="ja-JP" sz="1000">
              <a:latin typeface="ＭＳ Ｐゴシック" panose="020B0600070205080204" pitchFamily="50" charset="-128"/>
            </a:endParaRPr>
          </a:p>
        </p:txBody>
      </p:sp>
      <p:sp>
        <p:nvSpPr>
          <p:cNvPr id="51" name="テキスト ボックス 50"/>
          <p:cNvSpPr txBox="1"/>
          <p:nvPr/>
        </p:nvSpPr>
        <p:spPr>
          <a:xfrm>
            <a:off x="5410857" y="739727"/>
            <a:ext cx="3513865" cy="338554"/>
          </a:xfrm>
          <a:prstGeom prst="rect">
            <a:avLst/>
          </a:prstGeom>
          <a:noFill/>
          <a:ln>
            <a:noFill/>
          </a:ln>
        </p:spPr>
        <p:txBody>
          <a:bodyPr wrap="square" rtlCol="0">
            <a:spAutoFit/>
          </a:bodyPr>
          <a:lstStyle/>
          <a:p>
            <a:pPr algn="ctr"/>
            <a:r>
              <a:rPr lang="ja-JP" altLang="en-US" sz="1600" b="1">
                <a:solidFill>
                  <a:prstClr val="black"/>
                </a:solidFill>
                <a:latin typeface="ＭＳ Ｐゴシック" panose="020B0600070205080204" pitchFamily="50" charset="-128"/>
              </a:rPr>
              <a:t>汎用備品貸出タイプ</a:t>
            </a:r>
            <a:endParaRPr lang="en-US" altLang="ja-JP" sz="1600" b="1">
              <a:solidFill>
                <a:prstClr val="black"/>
              </a:solidFill>
              <a:latin typeface="ＭＳ Ｐゴシック" panose="020B0600070205080204" pitchFamily="50" charset="-128"/>
            </a:endParaRPr>
          </a:p>
        </p:txBody>
      </p:sp>
      <p:cxnSp>
        <p:nvCxnSpPr>
          <p:cNvPr id="52" name="直線コネクタ 51"/>
          <p:cNvCxnSpPr>
            <a:cxnSpLocks/>
            <a:stCxn id="56" idx="0"/>
          </p:cNvCxnSpPr>
          <p:nvPr/>
        </p:nvCxnSpPr>
        <p:spPr>
          <a:xfrm flipV="1">
            <a:off x="5385972" y="2009275"/>
            <a:ext cx="2073607" cy="1955972"/>
          </a:xfrm>
          <a:prstGeom prst="line">
            <a:avLst/>
          </a:prstGeom>
          <a:ln w="41275">
            <a:solidFill>
              <a:srgbClr val="00ABAF"/>
            </a:solidFill>
          </a:ln>
        </p:spPr>
        <p:style>
          <a:lnRef idx="1">
            <a:schemeClr val="accent4"/>
          </a:lnRef>
          <a:fillRef idx="0">
            <a:schemeClr val="accent4"/>
          </a:fillRef>
          <a:effectRef idx="0">
            <a:schemeClr val="accent4"/>
          </a:effectRef>
          <a:fontRef idx="minor">
            <a:schemeClr val="tx1"/>
          </a:fontRef>
        </p:style>
      </p:cxnSp>
      <p:sp>
        <p:nvSpPr>
          <p:cNvPr id="56" name="テキスト ボックス 55"/>
          <p:cNvSpPr txBox="1"/>
          <p:nvPr/>
        </p:nvSpPr>
        <p:spPr>
          <a:xfrm>
            <a:off x="4716527" y="3965247"/>
            <a:ext cx="1338890" cy="246221"/>
          </a:xfrm>
          <a:prstGeom prst="rect">
            <a:avLst/>
          </a:prstGeom>
          <a:solidFill>
            <a:srgbClr val="00ABAF"/>
          </a:solidFill>
          <a:ln>
            <a:noFill/>
          </a:ln>
        </p:spPr>
        <p:txBody>
          <a:bodyPr wrap="square" rtlCol="0">
            <a:spAutoFit/>
          </a:bodyPr>
          <a:lstStyle/>
          <a:p>
            <a:r>
              <a:rPr lang="ja-JP" altLang="en-US" sz="1000" b="1">
                <a:solidFill>
                  <a:schemeClr val="bg1"/>
                </a:solidFill>
                <a:latin typeface="ＭＳ Ｐゴシック" panose="020B0600070205080204" pitchFamily="50" charset="-128"/>
              </a:rPr>
              <a:t>操作部分</a:t>
            </a:r>
            <a:endParaRPr lang="en-US" altLang="ja-JP" sz="1000" b="1">
              <a:solidFill>
                <a:schemeClr val="bg1"/>
              </a:solidFill>
              <a:latin typeface="ＭＳ Ｐゴシック" panose="020B0600070205080204" pitchFamily="50" charset="-128"/>
            </a:endParaRPr>
          </a:p>
        </p:txBody>
      </p:sp>
      <p:cxnSp>
        <p:nvCxnSpPr>
          <p:cNvPr id="61" name="直線コネクタ 60"/>
          <p:cNvCxnSpPr>
            <a:cxnSpLocks/>
            <a:stCxn id="72" idx="0"/>
          </p:cNvCxnSpPr>
          <p:nvPr/>
        </p:nvCxnSpPr>
        <p:spPr>
          <a:xfrm flipV="1">
            <a:off x="6833348" y="3188369"/>
            <a:ext cx="566073" cy="776878"/>
          </a:xfrm>
          <a:prstGeom prst="line">
            <a:avLst/>
          </a:prstGeom>
          <a:ln w="41275">
            <a:solidFill>
              <a:srgbClr val="00ABAF"/>
            </a:solidFill>
          </a:ln>
        </p:spPr>
        <p:style>
          <a:lnRef idx="1">
            <a:schemeClr val="accent4"/>
          </a:lnRef>
          <a:fillRef idx="0">
            <a:schemeClr val="accent4"/>
          </a:fillRef>
          <a:effectRef idx="0">
            <a:schemeClr val="accent4"/>
          </a:effectRef>
          <a:fontRef idx="minor">
            <a:schemeClr val="tx1"/>
          </a:fontRef>
        </p:style>
      </p:cxnSp>
      <p:cxnSp>
        <p:nvCxnSpPr>
          <p:cNvPr id="62" name="直線コネクタ 61"/>
          <p:cNvCxnSpPr>
            <a:cxnSpLocks/>
            <a:stCxn id="68" idx="0"/>
          </p:cNvCxnSpPr>
          <p:nvPr/>
        </p:nvCxnSpPr>
        <p:spPr>
          <a:xfrm flipH="1" flipV="1">
            <a:off x="8229600" y="2646947"/>
            <a:ext cx="324616" cy="1318300"/>
          </a:xfrm>
          <a:prstGeom prst="line">
            <a:avLst/>
          </a:prstGeom>
          <a:ln w="41275">
            <a:solidFill>
              <a:srgbClr val="00ABAF"/>
            </a:solidFill>
          </a:ln>
        </p:spPr>
        <p:style>
          <a:lnRef idx="1">
            <a:schemeClr val="accent4"/>
          </a:lnRef>
          <a:fillRef idx="0">
            <a:schemeClr val="accent4"/>
          </a:fillRef>
          <a:effectRef idx="0">
            <a:schemeClr val="accent4"/>
          </a:effectRef>
          <a:fontRef idx="minor">
            <a:schemeClr val="tx1"/>
          </a:fontRef>
        </p:style>
      </p:cxnSp>
      <p:sp>
        <p:nvSpPr>
          <p:cNvPr id="68" name="テキスト ボックス 67"/>
          <p:cNvSpPr txBox="1"/>
          <p:nvPr/>
        </p:nvSpPr>
        <p:spPr>
          <a:xfrm>
            <a:off x="8115377" y="3965247"/>
            <a:ext cx="877677" cy="253916"/>
          </a:xfrm>
          <a:prstGeom prst="rect">
            <a:avLst/>
          </a:prstGeom>
          <a:solidFill>
            <a:srgbClr val="00ABAF"/>
          </a:solidFill>
          <a:ln>
            <a:noFill/>
          </a:ln>
        </p:spPr>
        <p:txBody>
          <a:bodyPr wrap="square" rtlCol="0">
            <a:spAutoFit/>
          </a:bodyPr>
          <a:lstStyle/>
          <a:p>
            <a:pPr algn="ctr"/>
            <a:r>
              <a:rPr lang="ja-JP" altLang="en-US" sz="1000" b="1">
                <a:solidFill>
                  <a:schemeClr val="bg1"/>
                </a:solidFill>
                <a:latin typeface="ＭＳ Ｐゴシック" panose="020B0600070205080204" pitchFamily="50" charset="-128"/>
              </a:rPr>
              <a:t>小物収納扉</a:t>
            </a:r>
            <a:endParaRPr lang="en-US" altLang="ja-JP" sz="1000" b="1">
              <a:solidFill>
                <a:schemeClr val="bg1"/>
              </a:solidFill>
              <a:latin typeface="ＭＳ Ｐゴシック" panose="020B0600070205080204" pitchFamily="50" charset="-128"/>
            </a:endParaRPr>
          </a:p>
        </p:txBody>
      </p:sp>
      <p:sp>
        <p:nvSpPr>
          <p:cNvPr id="72" name="テキスト ボックス 71"/>
          <p:cNvSpPr txBox="1"/>
          <p:nvPr/>
        </p:nvSpPr>
        <p:spPr>
          <a:xfrm>
            <a:off x="6394509" y="3965247"/>
            <a:ext cx="877677" cy="246221"/>
          </a:xfrm>
          <a:prstGeom prst="rect">
            <a:avLst/>
          </a:prstGeom>
          <a:solidFill>
            <a:srgbClr val="00ABAF"/>
          </a:solidFill>
          <a:ln>
            <a:noFill/>
          </a:ln>
        </p:spPr>
        <p:txBody>
          <a:bodyPr wrap="square" rtlCol="0">
            <a:spAutoFit/>
          </a:bodyPr>
          <a:lstStyle/>
          <a:p>
            <a:pPr algn="ctr"/>
            <a:r>
              <a:rPr lang="ja-JP" altLang="en-US" sz="1000" b="1">
                <a:solidFill>
                  <a:schemeClr val="bg1"/>
                </a:solidFill>
                <a:latin typeface="ＭＳ Ｐゴシック" panose="020B0600070205080204" pitchFamily="50" charset="-128"/>
              </a:rPr>
              <a:t>大型収納扉</a:t>
            </a:r>
            <a:endParaRPr lang="en-US" altLang="ja-JP" sz="1000" b="1">
              <a:solidFill>
                <a:schemeClr val="bg1"/>
              </a:solidFill>
              <a:latin typeface="ＭＳ Ｐゴシック" panose="020B0600070205080204" pitchFamily="50" charset="-128"/>
            </a:endParaRPr>
          </a:p>
        </p:txBody>
      </p:sp>
      <p:sp>
        <p:nvSpPr>
          <p:cNvPr id="23" name="テキスト ボックス 22">
            <a:extLst>
              <a:ext uri="{FF2B5EF4-FFF2-40B4-BE49-F238E27FC236}">
                <a16:creationId xmlns:a16="http://schemas.microsoft.com/office/drawing/2014/main" id="{0025D15B-FA4A-2841-A7CC-218C82EFF687}"/>
              </a:ext>
            </a:extLst>
          </p:cNvPr>
          <p:cNvSpPr txBox="1"/>
          <p:nvPr/>
        </p:nvSpPr>
        <p:spPr>
          <a:xfrm>
            <a:off x="257911" y="341469"/>
            <a:ext cx="5679080" cy="338554"/>
          </a:xfrm>
          <a:prstGeom prst="rect">
            <a:avLst/>
          </a:prstGeom>
          <a:noFill/>
        </p:spPr>
        <p:txBody>
          <a:bodyPr wrap="square" rtlCol="0" anchor="t">
            <a:spAutoFit/>
          </a:bodyPr>
          <a:lstStyle/>
          <a:p>
            <a:r>
              <a:rPr lang="ja-JP" altLang="en-US" sz="1600" b="1">
                <a:latin typeface="+mj-ea"/>
                <a:ea typeface="+mj-ea"/>
              </a:rPr>
              <a:t>自動貸出ボックス</a:t>
            </a:r>
            <a:endParaRPr lang="ja-JP" altLang="en-US" sz="1200" b="1">
              <a:latin typeface="+mj-ea"/>
              <a:ea typeface="+mj-ea"/>
            </a:endParaRPr>
          </a:p>
        </p:txBody>
      </p:sp>
      <p:sp>
        <p:nvSpPr>
          <p:cNvPr id="25" name="角丸四角形 24">
            <a:extLst>
              <a:ext uri="{FF2B5EF4-FFF2-40B4-BE49-F238E27FC236}">
                <a16:creationId xmlns:a16="http://schemas.microsoft.com/office/drawing/2014/main" id="{5CFE3C9D-88C9-244A-B666-2709BD98A026}"/>
              </a:ext>
            </a:extLst>
          </p:cNvPr>
          <p:cNvSpPr/>
          <p:nvPr/>
        </p:nvSpPr>
        <p:spPr>
          <a:xfrm>
            <a:off x="176529" y="303549"/>
            <a:ext cx="45719" cy="418883"/>
          </a:xfrm>
          <a:prstGeom prst="round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4B333736-12AA-0947-9199-BE29511A8F0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54932" y="1142013"/>
            <a:ext cx="4092608" cy="3069455"/>
          </a:xfrm>
          <a:prstGeom prst="rect">
            <a:avLst/>
          </a:prstGeom>
        </p:spPr>
      </p:pic>
      <p:sp>
        <p:nvSpPr>
          <p:cNvPr id="28" name="テキスト ボックス 27">
            <a:extLst>
              <a:ext uri="{FF2B5EF4-FFF2-40B4-BE49-F238E27FC236}">
                <a16:creationId xmlns:a16="http://schemas.microsoft.com/office/drawing/2014/main" id="{6C4279CC-0DE3-8847-940C-DC803E1BAD14}"/>
              </a:ext>
            </a:extLst>
          </p:cNvPr>
          <p:cNvSpPr txBox="1"/>
          <p:nvPr/>
        </p:nvSpPr>
        <p:spPr>
          <a:xfrm>
            <a:off x="708516" y="739727"/>
            <a:ext cx="3513865" cy="338554"/>
          </a:xfrm>
          <a:prstGeom prst="rect">
            <a:avLst/>
          </a:prstGeom>
          <a:noFill/>
          <a:ln>
            <a:noFill/>
          </a:ln>
        </p:spPr>
        <p:txBody>
          <a:bodyPr wrap="square" rtlCol="0">
            <a:spAutoFit/>
          </a:bodyPr>
          <a:lstStyle/>
          <a:p>
            <a:pPr algn="ctr"/>
            <a:r>
              <a:rPr lang="ja-JP" altLang="en-US" sz="1600" b="1">
                <a:solidFill>
                  <a:prstClr val="black"/>
                </a:solidFill>
                <a:latin typeface="ＭＳ Ｐゴシック" panose="020B0600070205080204" pitchFamily="50" charset="-128"/>
              </a:rPr>
              <a:t>ノート</a:t>
            </a:r>
            <a:r>
              <a:rPr lang="en-US" altLang="ja-JP" sz="1600" b="1">
                <a:solidFill>
                  <a:prstClr val="black"/>
                </a:solidFill>
                <a:latin typeface="ＭＳ Ｐゴシック" panose="020B0600070205080204" pitchFamily="50" charset="-128"/>
              </a:rPr>
              <a:t>PC/</a:t>
            </a:r>
            <a:r>
              <a:rPr lang="ja-JP" altLang="en-US" sz="1600" b="1">
                <a:solidFill>
                  <a:prstClr val="black"/>
                </a:solidFill>
                <a:latin typeface="ＭＳ Ｐゴシック" panose="020B0600070205080204" pitchFamily="50" charset="-128"/>
              </a:rPr>
              <a:t>タブレット貸出タイプ</a:t>
            </a:r>
            <a:endParaRPr lang="en-US" altLang="ja-JP" sz="1600" b="1">
              <a:solidFill>
                <a:prstClr val="black"/>
              </a:solidFill>
              <a:latin typeface="ＭＳ Ｐゴシック" panose="020B0600070205080204" pitchFamily="50" charset="-128"/>
            </a:endParaRPr>
          </a:p>
        </p:txBody>
      </p:sp>
      <p:sp>
        <p:nvSpPr>
          <p:cNvPr id="33" name="テキスト ボックス 32">
            <a:extLst>
              <a:ext uri="{FF2B5EF4-FFF2-40B4-BE49-F238E27FC236}">
                <a16:creationId xmlns:a16="http://schemas.microsoft.com/office/drawing/2014/main" id="{6B9345A1-4820-E94A-B28E-301B4B85D753}"/>
              </a:ext>
            </a:extLst>
          </p:cNvPr>
          <p:cNvSpPr txBox="1"/>
          <p:nvPr/>
        </p:nvSpPr>
        <p:spPr>
          <a:xfrm>
            <a:off x="406627" y="4362485"/>
            <a:ext cx="1384661" cy="1384995"/>
          </a:xfrm>
          <a:prstGeom prst="rect">
            <a:avLst/>
          </a:prstGeom>
          <a:noFill/>
          <a:ln>
            <a:solidFill>
              <a:srgbClr val="00ABAF"/>
            </a:solidFill>
          </a:ln>
        </p:spPr>
        <p:txBody>
          <a:bodyPr wrap="square" rtlCol="0">
            <a:spAutoFit/>
          </a:bodyPr>
          <a:lstStyle/>
          <a:p>
            <a:pPr lvl="0"/>
            <a:endParaRPr lang="en-US" altLang="ja-JP" sz="1000">
              <a:solidFill>
                <a:prstClr val="black"/>
              </a:solidFill>
              <a:latin typeface="ＭＳ Ｐゴシック" panose="020B0600070205080204" pitchFamily="50" charset="-128"/>
            </a:endParaRPr>
          </a:p>
          <a:p>
            <a:pPr lvl="0"/>
            <a:r>
              <a:rPr lang="ja-JP" altLang="en-US" sz="1000">
                <a:solidFill>
                  <a:prstClr val="black"/>
                </a:solidFill>
                <a:latin typeface="ＭＳ Ｐゴシック" panose="020B0600070205080204" pitchFamily="50" charset="-128"/>
              </a:rPr>
              <a:t>操作画面から貸出・返却を行います。</a:t>
            </a:r>
            <a:endParaRPr lang="en-US" altLang="ja-JP" sz="1000">
              <a:solidFill>
                <a:prstClr val="black"/>
              </a:solidFill>
              <a:latin typeface="ＭＳ Ｐゴシック" panose="020B0600070205080204" pitchFamily="50" charset="-128"/>
            </a:endParaRPr>
          </a:p>
          <a:p>
            <a:pPr lvl="0"/>
            <a:endParaRPr lang="en-US" altLang="ja-JP" sz="1000">
              <a:solidFill>
                <a:prstClr val="black"/>
              </a:solidFill>
              <a:latin typeface="ＭＳ Ｐゴシック" panose="020B0600070205080204" pitchFamily="50" charset="-128"/>
            </a:endParaRPr>
          </a:p>
          <a:p>
            <a:pPr lvl="0"/>
            <a:r>
              <a:rPr lang="ja-JP" altLang="en-US" sz="1000">
                <a:solidFill>
                  <a:prstClr val="black"/>
                </a:solidFill>
                <a:latin typeface="ＭＳ Ｐゴシック" panose="020B0600070205080204" pitchFamily="50" charset="-128"/>
              </a:rPr>
              <a:t>用紙切れ防止のために予備プリンタの追加が可能です。</a:t>
            </a:r>
            <a:endParaRPr lang="en-US" altLang="ja-JP" sz="1000">
              <a:solidFill>
                <a:prstClr val="black"/>
              </a:solidFill>
              <a:latin typeface="ＭＳ Ｐゴシック" panose="020B0600070205080204" pitchFamily="50" charset="-128"/>
            </a:endParaRPr>
          </a:p>
          <a:p>
            <a:endParaRPr lang="en-US" altLang="ja-JP" sz="1400">
              <a:latin typeface="ＭＳ Ｐゴシック" panose="020B0600070205080204" pitchFamily="50" charset="-128"/>
            </a:endParaRPr>
          </a:p>
        </p:txBody>
      </p:sp>
      <p:cxnSp>
        <p:nvCxnSpPr>
          <p:cNvPr id="34" name="直線コネクタ 33">
            <a:extLst>
              <a:ext uri="{FF2B5EF4-FFF2-40B4-BE49-F238E27FC236}">
                <a16:creationId xmlns:a16="http://schemas.microsoft.com/office/drawing/2014/main" id="{0BB6335D-30CE-0441-8528-2D89DBD9B900}"/>
              </a:ext>
            </a:extLst>
          </p:cNvPr>
          <p:cNvCxnSpPr>
            <a:cxnSpLocks/>
          </p:cNvCxnSpPr>
          <p:nvPr/>
        </p:nvCxnSpPr>
        <p:spPr>
          <a:xfrm flipV="1">
            <a:off x="708516" y="2412303"/>
            <a:ext cx="1704339" cy="1950182"/>
          </a:xfrm>
          <a:prstGeom prst="line">
            <a:avLst/>
          </a:prstGeom>
          <a:ln w="41275">
            <a:solidFill>
              <a:srgbClr val="00ABAF"/>
            </a:solidFill>
          </a:ln>
        </p:spPr>
        <p:style>
          <a:lnRef idx="1">
            <a:schemeClr val="accent4"/>
          </a:lnRef>
          <a:fillRef idx="0">
            <a:schemeClr val="accent4"/>
          </a:fillRef>
          <a:effectRef idx="0">
            <a:schemeClr val="accent4"/>
          </a:effectRef>
          <a:fontRef idx="minor">
            <a:schemeClr val="tx1"/>
          </a:fontRef>
        </p:style>
      </p:cxnSp>
      <p:sp>
        <p:nvSpPr>
          <p:cNvPr id="35" name="テキスト ボックス 34">
            <a:extLst>
              <a:ext uri="{FF2B5EF4-FFF2-40B4-BE49-F238E27FC236}">
                <a16:creationId xmlns:a16="http://schemas.microsoft.com/office/drawing/2014/main" id="{5EBD2184-B30A-F349-82E8-0806C7F5E027}"/>
              </a:ext>
            </a:extLst>
          </p:cNvPr>
          <p:cNvSpPr txBox="1"/>
          <p:nvPr/>
        </p:nvSpPr>
        <p:spPr>
          <a:xfrm>
            <a:off x="358009" y="4272245"/>
            <a:ext cx="1338890" cy="246221"/>
          </a:xfrm>
          <a:prstGeom prst="rect">
            <a:avLst/>
          </a:prstGeom>
          <a:solidFill>
            <a:srgbClr val="00ABAF"/>
          </a:solidFill>
          <a:ln>
            <a:noFill/>
          </a:ln>
        </p:spPr>
        <p:txBody>
          <a:bodyPr wrap="square" rtlCol="0">
            <a:spAutoFit/>
          </a:bodyPr>
          <a:lstStyle/>
          <a:p>
            <a:r>
              <a:rPr lang="ja-JP" altLang="en-US" sz="1000" b="1">
                <a:solidFill>
                  <a:schemeClr val="bg1"/>
                </a:solidFill>
                <a:latin typeface="ＭＳ Ｐゴシック" panose="020B0600070205080204" pitchFamily="50" charset="-128"/>
              </a:rPr>
              <a:t>操作部分</a:t>
            </a:r>
            <a:endParaRPr lang="en-US" altLang="ja-JP" sz="1000" b="1">
              <a:solidFill>
                <a:schemeClr val="bg1"/>
              </a:solidFill>
              <a:latin typeface="ＭＳ Ｐゴシック" panose="020B0600070205080204" pitchFamily="50" charset="-128"/>
            </a:endParaRPr>
          </a:p>
        </p:txBody>
      </p:sp>
      <p:sp>
        <p:nvSpPr>
          <p:cNvPr id="37" name="テキスト ボックス 36">
            <a:extLst>
              <a:ext uri="{FF2B5EF4-FFF2-40B4-BE49-F238E27FC236}">
                <a16:creationId xmlns:a16="http://schemas.microsoft.com/office/drawing/2014/main" id="{AA676461-0EDF-B144-B890-EAD8A209AAF9}"/>
              </a:ext>
            </a:extLst>
          </p:cNvPr>
          <p:cNvSpPr txBox="1"/>
          <p:nvPr/>
        </p:nvSpPr>
        <p:spPr>
          <a:xfrm>
            <a:off x="1956261" y="4339332"/>
            <a:ext cx="2104309" cy="1477328"/>
          </a:xfrm>
          <a:prstGeom prst="rect">
            <a:avLst/>
          </a:prstGeom>
          <a:noFill/>
          <a:ln>
            <a:solidFill>
              <a:srgbClr val="00ABAF"/>
            </a:solidFill>
          </a:ln>
        </p:spPr>
        <p:txBody>
          <a:bodyPr wrap="square" rtlCol="0">
            <a:spAutoFit/>
          </a:bodyPr>
          <a:lstStyle/>
          <a:p>
            <a:pPr lvl="0"/>
            <a:endParaRPr lang="en-US" altLang="ja-JP" sz="1000">
              <a:solidFill>
                <a:prstClr val="black"/>
              </a:solidFill>
              <a:latin typeface="ＭＳ Ｐゴシック" panose="020B0600070205080204" pitchFamily="50" charset="-128"/>
            </a:endParaRPr>
          </a:p>
          <a:p>
            <a:pPr lvl="0"/>
            <a:r>
              <a:rPr lang="en-US" altLang="ja-JP" sz="1000">
                <a:solidFill>
                  <a:prstClr val="black"/>
                </a:solidFill>
                <a:latin typeface="ＭＳ Ｐゴシック" panose="020B0600070205080204" pitchFamily="50" charset="-128"/>
              </a:rPr>
              <a:t>USB</a:t>
            </a:r>
            <a:r>
              <a:rPr lang="ja-JP" altLang="en-US" sz="1000">
                <a:solidFill>
                  <a:prstClr val="black"/>
                </a:solidFill>
                <a:latin typeface="ＭＳ Ｐゴシック" panose="020B0600070205080204" pitchFamily="50" charset="-128"/>
              </a:rPr>
              <a:t> </a:t>
            </a:r>
            <a:r>
              <a:rPr lang="en-US" altLang="ja-JP" sz="1000">
                <a:solidFill>
                  <a:prstClr val="black"/>
                </a:solidFill>
                <a:latin typeface="ＭＳ Ｐゴシック" panose="020B0600070205080204" pitchFamily="50" charset="-128"/>
              </a:rPr>
              <a:t>Type-C PD </a:t>
            </a:r>
            <a:r>
              <a:rPr lang="ja-JP" altLang="en-US" sz="1000">
                <a:solidFill>
                  <a:prstClr val="black"/>
                </a:solidFill>
                <a:latin typeface="ＭＳ Ｐゴシック" panose="020B0600070205080204" pitchFamily="50" charset="-128"/>
              </a:rPr>
              <a:t>対応の</a:t>
            </a:r>
            <a:r>
              <a:rPr lang="en-US" altLang="ja-JP" sz="1000">
                <a:solidFill>
                  <a:prstClr val="black"/>
                </a:solidFill>
                <a:latin typeface="ＭＳ Ｐゴシック" panose="020B0600070205080204" pitchFamily="50" charset="-128"/>
              </a:rPr>
              <a:t>PC</a:t>
            </a:r>
            <a:r>
              <a:rPr lang="ja-JP" altLang="en-US" sz="1000">
                <a:solidFill>
                  <a:prstClr val="black"/>
                </a:solidFill>
                <a:latin typeface="ＭＳ Ｐゴシック" panose="020B0600070205080204" pitchFamily="50" charset="-128"/>
              </a:rPr>
              <a:t>・タブレットを格納できます。</a:t>
            </a:r>
            <a:endParaRPr lang="en-US" altLang="ja-JP" sz="1000">
              <a:solidFill>
                <a:prstClr val="black"/>
              </a:solidFill>
              <a:latin typeface="ＭＳ Ｐゴシック" panose="020B0600070205080204" pitchFamily="50" charset="-128"/>
            </a:endParaRPr>
          </a:p>
          <a:p>
            <a:pPr lvl="0"/>
            <a:r>
              <a:rPr lang="ja-JP" altLang="en-US" sz="1000">
                <a:solidFill>
                  <a:prstClr val="black"/>
                </a:solidFill>
                <a:latin typeface="ＭＳ Ｐゴシック" panose="020B0600070205080204" pitchFamily="50" charset="-128"/>
              </a:rPr>
              <a:t>高速充電時の発熱に対応するため、温度検知機能や、前面吸気→背面排気となる冷却機能を有します。</a:t>
            </a:r>
            <a:endParaRPr lang="en-US" altLang="ja-JP" sz="1000">
              <a:solidFill>
                <a:prstClr val="black"/>
              </a:solidFill>
              <a:latin typeface="ＭＳ Ｐゴシック" panose="020B0600070205080204" pitchFamily="50" charset="-128"/>
            </a:endParaRPr>
          </a:p>
          <a:p>
            <a:pPr lvl="0"/>
            <a:r>
              <a:rPr lang="ja-JP" altLang="en-US" sz="1000">
                <a:solidFill>
                  <a:prstClr val="black"/>
                </a:solidFill>
                <a:latin typeface="ＭＳ Ｐゴシック" panose="020B0600070205080204" pitchFamily="50" charset="-128"/>
              </a:rPr>
              <a:t>一本の</a:t>
            </a:r>
            <a:r>
              <a:rPr lang="en-US" altLang="ja-JP" sz="1000">
                <a:solidFill>
                  <a:prstClr val="black"/>
                </a:solidFill>
                <a:latin typeface="ＭＳ Ｐゴシック" panose="020B0600070205080204" pitchFamily="50" charset="-128"/>
              </a:rPr>
              <a:t>Type-C</a:t>
            </a:r>
            <a:r>
              <a:rPr lang="ja-JP" altLang="en-US" sz="1000">
                <a:solidFill>
                  <a:prstClr val="black"/>
                </a:solidFill>
                <a:latin typeface="ＭＳ Ｐゴシック" panose="020B0600070205080204" pitchFamily="50" charset="-128"/>
              </a:rPr>
              <a:t>ケーブルで充電とネットワーク接続機能を確立することができます。</a:t>
            </a:r>
            <a:endParaRPr lang="en-US" altLang="ja-JP" sz="1000">
              <a:solidFill>
                <a:prstClr val="black"/>
              </a:solidFill>
              <a:latin typeface="ＭＳ Ｐゴシック" panose="020B0600070205080204" pitchFamily="50" charset="-128"/>
            </a:endParaRPr>
          </a:p>
        </p:txBody>
      </p:sp>
      <p:sp>
        <p:nvSpPr>
          <p:cNvPr id="38" name="テキスト ボックス 37">
            <a:extLst>
              <a:ext uri="{FF2B5EF4-FFF2-40B4-BE49-F238E27FC236}">
                <a16:creationId xmlns:a16="http://schemas.microsoft.com/office/drawing/2014/main" id="{372400B0-C8CF-9E43-9DF6-5423A981A07D}"/>
              </a:ext>
            </a:extLst>
          </p:cNvPr>
          <p:cNvSpPr txBox="1"/>
          <p:nvPr/>
        </p:nvSpPr>
        <p:spPr>
          <a:xfrm>
            <a:off x="1897524" y="4275600"/>
            <a:ext cx="1338890" cy="246221"/>
          </a:xfrm>
          <a:prstGeom prst="rect">
            <a:avLst/>
          </a:prstGeom>
          <a:solidFill>
            <a:srgbClr val="00ABAF"/>
          </a:solidFill>
          <a:ln>
            <a:noFill/>
          </a:ln>
        </p:spPr>
        <p:txBody>
          <a:bodyPr wrap="square" rtlCol="0">
            <a:spAutoFit/>
          </a:bodyPr>
          <a:lstStyle/>
          <a:p>
            <a:r>
              <a:rPr lang="en-US" altLang="ja-JP" sz="1000" b="1">
                <a:solidFill>
                  <a:schemeClr val="bg1"/>
                </a:solidFill>
                <a:latin typeface="ＭＳ Ｐゴシック" panose="020B0600070205080204" pitchFamily="50" charset="-128"/>
              </a:rPr>
              <a:t>PC</a:t>
            </a:r>
            <a:r>
              <a:rPr lang="ja-JP" altLang="en-US" sz="1000" b="1">
                <a:solidFill>
                  <a:schemeClr val="bg1"/>
                </a:solidFill>
                <a:latin typeface="ＭＳ Ｐゴシック" panose="020B0600070205080204" pitchFamily="50" charset="-128"/>
              </a:rPr>
              <a:t>・タブレット格納扉</a:t>
            </a:r>
            <a:endParaRPr lang="en-US" altLang="ja-JP" sz="1000" b="1">
              <a:solidFill>
                <a:schemeClr val="bg1"/>
              </a:solidFill>
              <a:latin typeface="ＭＳ Ｐゴシック" panose="020B0600070205080204" pitchFamily="50" charset="-128"/>
            </a:endParaRPr>
          </a:p>
        </p:txBody>
      </p:sp>
      <p:cxnSp>
        <p:nvCxnSpPr>
          <p:cNvPr id="39" name="直線コネクタ 38">
            <a:extLst>
              <a:ext uri="{FF2B5EF4-FFF2-40B4-BE49-F238E27FC236}">
                <a16:creationId xmlns:a16="http://schemas.microsoft.com/office/drawing/2014/main" id="{60C7C19A-07DF-2847-B11F-8CB958B8E74B}"/>
              </a:ext>
            </a:extLst>
          </p:cNvPr>
          <p:cNvCxnSpPr>
            <a:cxnSpLocks/>
          </p:cNvCxnSpPr>
          <p:nvPr/>
        </p:nvCxnSpPr>
        <p:spPr>
          <a:xfrm flipV="1">
            <a:off x="3062037" y="3429001"/>
            <a:ext cx="373647" cy="910331"/>
          </a:xfrm>
          <a:prstGeom prst="line">
            <a:avLst/>
          </a:prstGeom>
          <a:ln w="41275">
            <a:solidFill>
              <a:srgbClr val="00ABAF"/>
            </a:solidFill>
          </a:ln>
        </p:spPr>
        <p:style>
          <a:lnRef idx="1">
            <a:schemeClr val="accent4"/>
          </a:lnRef>
          <a:fillRef idx="0">
            <a:schemeClr val="accent4"/>
          </a:fillRef>
          <a:effectRef idx="0">
            <a:schemeClr val="accent4"/>
          </a:effectRef>
          <a:fontRef idx="minor">
            <a:schemeClr val="tx1"/>
          </a:fontRef>
        </p:style>
      </p:cxnSp>
      <p:sp>
        <p:nvSpPr>
          <p:cNvPr id="44" name="テキスト ボックス 43">
            <a:extLst>
              <a:ext uri="{FF2B5EF4-FFF2-40B4-BE49-F238E27FC236}">
                <a16:creationId xmlns:a16="http://schemas.microsoft.com/office/drawing/2014/main" id="{37A4D208-8E96-7F4C-9793-AE974BD80067}"/>
              </a:ext>
            </a:extLst>
          </p:cNvPr>
          <p:cNvSpPr txBox="1"/>
          <p:nvPr/>
        </p:nvSpPr>
        <p:spPr>
          <a:xfrm>
            <a:off x="470834" y="6072392"/>
            <a:ext cx="4395940" cy="553998"/>
          </a:xfrm>
          <a:prstGeom prst="rect">
            <a:avLst/>
          </a:prstGeom>
          <a:noFill/>
          <a:ln>
            <a:solidFill>
              <a:srgbClr val="00ABAF"/>
            </a:solidFill>
          </a:ln>
        </p:spPr>
        <p:txBody>
          <a:bodyPr wrap="square" rtlCol="0">
            <a:spAutoFit/>
          </a:bodyPr>
          <a:lstStyle/>
          <a:p>
            <a:pPr lvl="0"/>
            <a:endParaRPr lang="en-US" altLang="ja-JP" sz="1000">
              <a:solidFill>
                <a:prstClr val="black"/>
              </a:solidFill>
              <a:latin typeface="ＭＳ Ｐゴシック" panose="020B0600070205080204" pitchFamily="50" charset="-128"/>
            </a:endParaRPr>
          </a:p>
          <a:p>
            <a:pPr lvl="0"/>
            <a:r>
              <a:rPr lang="ja-JP" altLang="en-US" sz="1000">
                <a:solidFill>
                  <a:prstClr val="black"/>
                </a:solidFill>
                <a:latin typeface="ＭＳ Ｐゴシック" panose="020B0600070205080204" pitchFamily="50" charset="-128"/>
              </a:rPr>
              <a:t>充電のための</a:t>
            </a:r>
            <a:r>
              <a:rPr lang="en-US" altLang="ja-JP" sz="1000">
                <a:solidFill>
                  <a:prstClr val="black"/>
                </a:solidFill>
                <a:latin typeface="ＭＳ Ｐゴシック" panose="020B0600070205080204" pitchFamily="50" charset="-128"/>
              </a:rPr>
              <a:t>AC</a:t>
            </a:r>
            <a:r>
              <a:rPr lang="ja-JP" altLang="en-US" sz="1000">
                <a:solidFill>
                  <a:prstClr val="black"/>
                </a:solidFill>
                <a:latin typeface="ＭＳ Ｐゴシック" panose="020B0600070205080204" pitchFamily="50" charset="-128"/>
              </a:rPr>
              <a:t>電源は筐体に内蔵されているため、</a:t>
            </a:r>
            <a:r>
              <a:rPr lang="en-US" altLang="ja-JP" sz="1000">
                <a:solidFill>
                  <a:prstClr val="black"/>
                </a:solidFill>
                <a:latin typeface="ＭＳ Ｐゴシック" panose="020B0600070205080204" pitchFamily="50" charset="-128"/>
              </a:rPr>
              <a:t>PC</a:t>
            </a:r>
            <a:r>
              <a:rPr lang="ja-JP" altLang="en-US" sz="1000">
                <a:solidFill>
                  <a:prstClr val="black"/>
                </a:solidFill>
                <a:latin typeface="ＭＳ Ｐゴシック" panose="020B0600070205080204" pitchFamily="50" charset="-128"/>
              </a:rPr>
              <a:t>付属の充電アダプタなどは貸出用途などに使用することができます。</a:t>
            </a:r>
            <a:endParaRPr lang="en-US" altLang="ja-JP" sz="1000">
              <a:solidFill>
                <a:prstClr val="black"/>
              </a:solidFill>
              <a:latin typeface="ＭＳ Ｐゴシック" panose="020B0600070205080204" pitchFamily="50" charset="-128"/>
            </a:endParaRPr>
          </a:p>
        </p:txBody>
      </p:sp>
      <p:sp>
        <p:nvSpPr>
          <p:cNvPr id="53" name="テキスト ボックス 52">
            <a:extLst>
              <a:ext uri="{FF2B5EF4-FFF2-40B4-BE49-F238E27FC236}">
                <a16:creationId xmlns:a16="http://schemas.microsoft.com/office/drawing/2014/main" id="{50FE2A46-0FD2-FB41-BC59-40266000A542}"/>
              </a:ext>
            </a:extLst>
          </p:cNvPr>
          <p:cNvSpPr txBox="1"/>
          <p:nvPr/>
        </p:nvSpPr>
        <p:spPr>
          <a:xfrm>
            <a:off x="394950" y="6005305"/>
            <a:ext cx="1384661" cy="246221"/>
          </a:xfrm>
          <a:prstGeom prst="rect">
            <a:avLst/>
          </a:prstGeom>
          <a:solidFill>
            <a:srgbClr val="00ABAF"/>
          </a:solidFill>
          <a:ln>
            <a:noFill/>
          </a:ln>
        </p:spPr>
        <p:txBody>
          <a:bodyPr wrap="square" rtlCol="0">
            <a:spAutoFit/>
          </a:bodyPr>
          <a:lstStyle/>
          <a:p>
            <a:r>
              <a:rPr lang="ja-JP" altLang="en-US" sz="1000" b="1">
                <a:solidFill>
                  <a:schemeClr val="bg1"/>
                </a:solidFill>
                <a:latin typeface="ＭＳ Ｐゴシック" panose="020B0600070205080204" pitchFamily="50" charset="-128"/>
              </a:rPr>
              <a:t>充電用電源設備</a:t>
            </a:r>
            <a:endParaRPr lang="en-US" altLang="ja-JP" sz="1000" b="1">
              <a:solidFill>
                <a:schemeClr val="bg1"/>
              </a:solidFill>
              <a:latin typeface="ＭＳ Ｐゴシック" panose="020B0600070205080204" pitchFamily="50" charset="-128"/>
            </a:endParaRPr>
          </a:p>
        </p:txBody>
      </p:sp>
      <p:cxnSp>
        <p:nvCxnSpPr>
          <p:cNvPr id="54" name="直線コネクタ 53">
            <a:extLst>
              <a:ext uri="{FF2B5EF4-FFF2-40B4-BE49-F238E27FC236}">
                <a16:creationId xmlns:a16="http://schemas.microsoft.com/office/drawing/2014/main" id="{D3FE808B-28CE-9E45-9CF5-744911DF3392}"/>
              </a:ext>
            </a:extLst>
          </p:cNvPr>
          <p:cNvCxnSpPr>
            <a:cxnSpLocks/>
          </p:cNvCxnSpPr>
          <p:nvPr/>
        </p:nvCxnSpPr>
        <p:spPr>
          <a:xfrm flipH="1" flipV="1">
            <a:off x="3937216" y="3883050"/>
            <a:ext cx="827644" cy="2189342"/>
          </a:xfrm>
          <a:prstGeom prst="line">
            <a:avLst/>
          </a:prstGeom>
          <a:ln w="41275">
            <a:solidFill>
              <a:srgbClr val="00ABAF"/>
            </a:soli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971553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6CD02E0-B2CF-7340-BF60-0765560B1BC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549907" y="1148107"/>
            <a:ext cx="3235763" cy="2426822"/>
          </a:xfrm>
          <a:prstGeom prst="rect">
            <a:avLst/>
          </a:prstGeom>
        </p:spPr>
      </p:pic>
      <p:sp>
        <p:nvSpPr>
          <p:cNvPr id="43" name="テキスト ボックス 42"/>
          <p:cNvSpPr txBox="1"/>
          <p:nvPr/>
        </p:nvSpPr>
        <p:spPr>
          <a:xfrm>
            <a:off x="8178063" y="3976469"/>
            <a:ext cx="1549870" cy="2354491"/>
          </a:xfrm>
          <a:prstGeom prst="rect">
            <a:avLst/>
          </a:prstGeom>
          <a:noFill/>
          <a:ln>
            <a:solidFill>
              <a:srgbClr val="00ABAF"/>
            </a:solidFill>
          </a:ln>
        </p:spPr>
        <p:txBody>
          <a:bodyPr wrap="square" rtlCol="0">
            <a:spAutoFit/>
          </a:bodyPr>
          <a:lstStyle/>
          <a:p>
            <a:endParaRPr lang="en-US" altLang="ja-JP" sz="1050">
              <a:latin typeface="+mj-ea"/>
              <a:ea typeface="+mj-ea"/>
            </a:endParaRPr>
          </a:p>
          <a:p>
            <a:r>
              <a:rPr lang="en-US" altLang="ja-JP" sz="1050">
                <a:latin typeface="+mj-ea"/>
                <a:ea typeface="+mj-ea"/>
              </a:rPr>
              <a:t>USB Type-C</a:t>
            </a:r>
            <a:r>
              <a:rPr lang="ja-JP" altLang="en-US" sz="1050">
                <a:latin typeface="+mj-ea"/>
                <a:ea typeface="+mj-ea"/>
              </a:rPr>
              <a:t>ケーブルによる</a:t>
            </a:r>
            <a:r>
              <a:rPr lang="en-US" altLang="ja-JP" sz="1050">
                <a:latin typeface="+mj-ea"/>
                <a:ea typeface="+mj-ea"/>
              </a:rPr>
              <a:t>USB Power Delivery 60W</a:t>
            </a:r>
            <a:r>
              <a:rPr lang="ja-JP" altLang="en-US" sz="1050">
                <a:latin typeface="+mj-ea"/>
                <a:ea typeface="+mj-ea"/>
              </a:rPr>
              <a:t>充電に対応します。</a:t>
            </a:r>
            <a:endParaRPr lang="en-US" altLang="ja-JP" sz="1050">
              <a:latin typeface="+mj-ea"/>
              <a:ea typeface="+mj-ea"/>
            </a:endParaRPr>
          </a:p>
          <a:p>
            <a:endParaRPr lang="en-US" altLang="ja-JP" sz="1050">
              <a:latin typeface="+mj-ea"/>
              <a:ea typeface="+mj-ea"/>
            </a:endParaRPr>
          </a:p>
          <a:p>
            <a:r>
              <a:rPr lang="ja-JP" altLang="en-US" sz="1050">
                <a:latin typeface="+mj-ea"/>
                <a:ea typeface="+mj-ea"/>
              </a:rPr>
              <a:t>返却時に正しく充電ケーブルが接続された状態で返却されているかどうかを判別します。</a:t>
            </a:r>
            <a:endParaRPr lang="en-US" altLang="ja-JP" sz="1050">
              <a:latin typeface="+mj-ea"/>
              <a:ea typeface="+mj-ea"/>
            </a:endParaRPr>
          </a:p>
          <a:p>
            <a:endParaRPr lang="en-US" altLang="ja-JP" sz="1050">
              <a:latin typeface="+mj-ea"/>
              <a:ea typeface="+mj-ea"/>
            </a:endParaRPr>
          </a:p>
          <a:p>
            <a:r>
              <a:rPr lang="ja-JP" altLang="en-US" sz="1050">
                <a:latin typeface="+mj-ea"/>
                <a:ea typeface="+mj-ea"/>
              </a:rPr>
              <a:t>ネットワーク接続機能により、リモート状態監視などの遠隔メンテナンスも可能です。</a:t>
            </a:r>
            <a:endParaRPr lang="en-US" altLang="ja-JP" sz="1050">
              <a:latin typeface="+mj-ea"/>
              <a:ea typeface="+mj-ea"/>
            </a:endParaRPr>
          </a:p>
        </p:txBody>
      </p:sp>
      <p:sp>
        <p:nvSpPr>
          <p:cNvPr id="45" name="テキスト ボックス 44"/>
          <p:cNvSpPr txBox="1"/>
          <p:nvPr/>
        </p:nvSpPr>
        <p:spPr>
          <a:xfrm>
            <a:off x="4803248" y="3968830"/>
            <a:ext cx="1543653" cy="1869743"/>
          </a:xfrm>
          <a:prstGeom prst="rect">
            <a:avLst/>
          </a:prstGeom>
          <a:noFill/>
          <a:ln>
            <a:solidFill>
              <a:srgbClr val="00ABAF"/>
            </a:solidFill>
          </a:ln>
        </p:spPr>
        <p:txBody>
          <a:bodyPr wrap="square" rtlCol="0">
            <a:spAutoFit/>
          </a:bodyPr>
          <a:lstStyle/>
          <a:p>
            <a:endParaRPr lang="en-US" altLang="ja-JP" sz="1050">
              <a:latin typeface="+mj-ea"/>
              <a:ea typeface="+mj-ea"/>
            </a:endParaRPr>
          </a:p>
          <a:p>
            <a:r>
              <a:rPr lang="ja-JP" altLang="en-US" sz="1050">
                <a:latin typeface="+mj-ea"/>
                <a:ea typeface="+mj-ea"/>
              </a:rPr>
              <a:t>内部状態表示用</a:t>
            </a:r>
            <a:r>
              <a:rPr lang="en-US" altLang="ja-JP" sz="1050">
                <a:latin typeface="+mj-ea"/>
                <a:ea typeface="+mj-ea"/>
              </a:rPr>
              <a:t>LED</a:t>
            </a:r>
          </a:p>
          <a:p>
            <a:endParaRPr lang="en-US" altLang="ja-JP" sz="1050">
              <a:latin typeface="+mj-ea"/>
              <a:ea typeface="+mj-ea"/>
            </a:endParaRPr>
          </a:p>
          <a:p>
            <a:r>
              <a:rPr lang="ja-JP" altLang="en-US" sz="1050">
                <a:latin typeface="+mj-ea"/>
                <a:ea typeface="+mj-ea"/>
              </a:rPr>
              <a:t>庫内にアイテムが返却されている場合「緑色」、</a:t>
            </a:r>
            <a:endParaRPr lang="en-US" altLang="ja-JP" sz="1050">
              <a:latin typeface="+mj-ea"/>
              <a:ea typeface="+mj-ea"/>
            </a:endParaRPr>
          </a:p>
          <a:p>
            <a:endParaRPr lang="en-US" altLang="ja-JP" sz="1050">
              <a:latin typeface="+mj-ea"/>
              <a:ea typeface="+mj-ea"/>
            </a:endParaRPr>
          </a:p>
          <a:p>
            <a:r>
              <a:rPr lang="ja-JP" altLang="en-US" sz="1050">
                <a:latin typeface="+mj-ea"/>
                <a:ea typeface="+mj-ea"/>
              </a:rPr>
              <a:t>貸出中や充電ケーブルが未接続の場合は「赤色」に点灯します。</a:t>
            </a:r>
            <a:endParaRPr lang="en-US" altLang="ja-JP" sz="1050">
              <a:latin typeface="+mj-ea"/>
              <a:ea typeface="+mj-ea"/>
            </a:endParaRPr>
          </a:p>
          <a:p>
            <a:endParaRPr lang="en-US" altLang="ja-JP" sz="1050">
              <a:latin typeface="+mj-ea"/>
              <a:ea typeface="+mj-ea"/>
            </a:endParaRPr>
          </a:p>
          <a:p>
            <a:endParaRPr lang="en-US" altLang="ja-JP" sz="1050">
              <a:latin typeface="+mj-ea"/>
              <a:ea typeface="+mj-ea"/>
            </a:endParaRPr>
          </a:p>
        </p:txBody>
      </p:sp>
      <p:sp>
        <p:nvSpPr>
          <p:cNvPr id="46" name="テキスト ボックス 45"/>
          <p:cNvSpPr txBox="1"/>
          <p:nvPr/>
        </p:nvSpPr>
        <p:spPr>
          <a:xfrm>
            <a:off x="6504884" y="3972206"/>
            <a:ext cx="1549870" cy="1869743"/>
          </a:xfrm>
          <a:prstGeom prst="rect">
            <a:avLst/>
          </a:prstGeom>
          <a:noFill/>
          <a:ln>
            <a:solidFill>
              <a:srgbClr val="00ABAF"/>
            </a:solidFill>
          </a:ln>
        </p:spPr>
        <p:txBody>
          <a:bodyPr wrap="square" rtlCol="0">
            <a:spAutoFit/>
          </a:bodyPr>
          <a:lstStyle/>
          <a:p>
            <a:endParaRPr lang="en-US" altLang="ja-JP" sz="1050">
              <a:solidFill>
                <a:prstClr val="black"/>
              </a:solidFill>
              <a:latin typeface="+mj-ea"/>
              <a:ea typeface="+mj-ea"/>
            </a:endParaRPr>
          </a:p>
          <a:p>
            <a:r>
              <a:rPr lang="ja-JP" altLang="en-US" sz="1050">
                <a:solidFill>
                  <a:prstClr val="black"/>
                </a:solidFill>
                <a:latin typeface="+mj-ea"/>
                <a:ea typeface="+mj-ea"/>
              </a:rPr>
              <a:t>貸出物の有無を検知するセンサーにより、充電ケーブル検知とあわせることで、空返却を防止します。</a:t>
            </a:r>
            <a:endParaRPr lang="en-US" altLang="ja-JP" sz="1050">
              <a:solidFill>
                <a:prstClr val="black"/>
              </a:solidFill>
              <a:latin typeface="+mj-ea"/>
              <a:ea typeface="+mj-ea"/>
            </a:endParaRPr>
          </a:p>
          <a:p>
            <a:endParaRPr lang="en-US" altLang="ja-JP" sz="1050">
              <a:solidFill>
                <a:prstClr val="black"/>
              </a:solidFill>
              <a:latin typeface="+mj-ea"/>
              <a:ea typeface="+mj-ea"/>
            </a:endParaRPr>
          </a:p>
          <a:p>
            <a:endParaRPr lang="en-US" altLang="ja-JP" sz="1050">
              <a:solidFill>
                <a:prstClr val="black"/>
              </a:solidFill>
              <a:latin typeface="+mj-ea"/>
              <a:ea typeface="+mj-ea"/>
            </a:endParaRPr>
          </a:p>
          <a:p>
            <a:endParaRPr lang="en-US" altLang="ja-JP" sz="1050">
              <a:solidFill>
                <a:prstClr val="black"/>
              </a:solidFill>
              <a:latin typeface="+mj-ea"/>
              <a:ea typeface="+mj-ea"/>
            </a:endParaRPr>
          </a:p>
          <a:p>
            <a:endParaRPr lang="en-US" altLang="ja-JP" sz="1050">
              <a:solidFill>
                <a:prstClr val="black"/>
              </a:solidFill>
              <a:latin typeface="+mj-ea"/>
              <a:ea typeface="+mj-ea"/>
            </a:endParaRPr>
          </a:p>
          <a:p>
            <a:endParaRPr lang="en-US" altLang="ja-JP" sz="1050">
              <a:latin typeface="+mj-ea"/>
              <a:ea typeface="+mj-ea"/>
            </a:endParaRPr>
          </a:p>
        </p:txBody>
      </p:sp>
      <p:sp>
        <p:nvSpPr>
          <p:cNvPr id="47" name="テキスト ボックス 46"/>
          <p:cNvSpPr txBox="1"/>
          <p:nvPr/>
        </p:nvSpPr>
        <p:spPr>
          <a:xfrm>
            <a:off x="218724" y="1229781"/>
            <a:ext cx="4439640" cy="1969770"/>
          </a:xfrm>
          <a:prstGeom prst="rect">
            <a:avLst/>
          </a:prstGeom>
          <a:noFill/>
          <a:ln>
            <a:solidFill>
              <a:srgbClr val="00ABAF"/>
            </a:solidFill>
          </a:ln>
        </p:spPr>
        <p:txBody>
          <a:bodyPr wrap="square" rtlCol="0">
            <a:spAutoFit/>
          </a:bodyPr>
          <a:lstStyle/>
          <a:p>
            <a:endParaRPr lang="en-US" altLang="ja-JP" sz="1400" b="1">
              <a:latin typeface="+mj-ea"/>
              <a:ea typeface="+mj-ea"/>
            </a:endParaRPr>
          </a:p>
          <a:p>
            <a:r>
              <a:rPr lang="en-US" altLang="ja-JP" sz="1200">
                <a:latin typeface="+mj-ea"/>
                <a:ea typeface="+mj-ea"/>
              </a:rPr>
              <a:t>① </a:t>
            </a:r>
            <a:r>
              <a:rPr lang="ja-JP" altLang="en-US" sz="1200">
                <a:latin typeface="+mj-ea"/>
                <a:ea typeface="+mj-ea"/>
              </a:rPr>
              <a:t>貸出アイテムをスマートフォンや</a:t>
            </a:r>
            <a:r>
              <a:rPr lang="en-US" altLang="ja-JP" sz="1200">
                <a:latin typeface="+mj-ea"/>
                <a:ea typeface="+mj-ea"/>
              </a:rPr>
              <a:t>PC</a:t>
            </a:r>
            <a:r>
              <a:rPr lang="ja-JP" altLang="en-US" sz="1200">
                <a:latin typeface="+mj-ea"/>
                <a:ea typeface="+mj-ea"/>
              </a:rPr>
              <a:t>から予約します。</a:t>
            </a:r>
            <a:endParaRPr lang="en-US" altLang="ja-JP" sz="1200">
              <a:latin typeface="+mj-ea"/>
              <a:ea typeface="+mj-ea"/>
            </a:endParaRPr>
          </a:p>
          <a:p>
            <a:r>
              <a:rPr lang="ja-JP" altLang="en-US" sz="1100">
                <a:latin typeface="+mj-ea"/>
                <a:ea typeface="+mj-ea"/>
              </a:rPr>
              <a:t>（その場での即時貸出も可能です）</a:t>
            </a:r>
            <a:endParaRPr lang="en-US" altLang="ja-JP" sz="1100">
              <a:latin typeface="+mj-ea"/>
              <a:ea typeface="+mj-ea"/>
            </a:endParaRPr>
          </a:p>
          <a:p>
            <a:endParaRPr lang="en-US" altLang="ja-JP" sz="1200">
              <a:latin typeface="+mj-ea"/>
              <a:ea typeface="+mj-ea"/>
            </a:endParaRPr>
          </a:p>
          <a:p>
            <a:r>
              <a:rPr lang="en-US" altLang="ja-JP" sz="1200">
                <a:latin typeface="+mj-ea"/>
                <a:ea typeface="+mj-ea"/>
              </a:rPr>
              <a:t>② </a:t>
            </a:r>
            <a:r>
              <a:rPr lang="ja-JP" altLang="en-US" sz="1200">
                <a:latin typeface="+mj-ea"/>
                <a:ea typeface="+mj-ea"/>
              </a:rPr>
              <a:t>ボックス操作画面から学生・教職員証をかざして</a:t>
            </a:r>
            <a:endParaRPr lang="en-US" altLang="ja-JP" sz="1200">
              <a:latin typeface="+mj-ea"/>
              <a:ea typeface="+mj-ea"/>
            </a:endParaRPr>
          </a:p>
          <a:p>
            <a:r>
              <a:rPr lang="en-US" altLang="ja-JP" sz="1200">
                <a:latin typeface="+mj-ea"/>
                <a:ea typeface="+mj-ea"/>
              </a:rPr>
              <a:t>    </a:t>
            </a:r>
            <a:r>
              <a:rPr lang="ja-JP" altLang="en-US" sz="1200">
                <a:latin typeface="+mj-ea"/>
                <a:ea typeface="+mj-ea"/>
              </a:rPr>
              <a:t>チェックイン操作を行います。</a:t>
            </a:r>
            <a:endParaRPr lang="en-US" altLang="ja-JP" sz="1200">
              <a:latin typeface="+mj-ea"/>
              <a:ea typeface="+mj-ea"/>
            </a:endParaRPr>
          </a:p>
          <a:p>
            <a:endParaRPr lang="en-US" altLang="ja-JP" sz="1200">
              <a:latin typeface="+mj-ea"/>
              <a:ea typeface="+mj-ea"/>
            </a:endParaRPr>
          </a:p>
          <a:p>
            <a:r>
              <a:rPr lang="en-US" altLang="ja-JP" sz="1200">
                <a:latin typeface="+mj-ea"/>
                <a:ea typeface="+mj-ea"/>
              </a:rPr>
              <a:t>③ </a:t>
            </a:r>
            <a:r>
              <a:rPr lang="ja-JP" altLang="en-US" sz="1200">
                <a:latin typeface="+mj-ea"/>
                <a:ea typeface="+mj-ea"/>
              </a:rPr>
              <a:t>貸出可能な状態のアイテムを自動で判断し、扉が開きます。</a:t>
            </a:r>
            <a:br>
              <a:rPr lang="en-US" altLang="ja-JP" sz="1200">
                <a:latin typeface="+mj-ea"/>
                <a:ea typeface="+mj-ea"/>
              </a:rPr>
            </a:br>
            <a:r>
              <a:rPr lang="ja-JP" altLang="en-US" sz="1200">
                <a:latin typeface="+mj-ea"/>
                <a:ea typeface="+mj-ea"/>
              </a:rPr>
              <a:t>　　返却時間などが記載された「貸出券」が発行されます。</a:t>
            </a:r>
            <a:endParaRPr lang="en-US" altLang="ja-JP" sz="1200">
              <a:latin typeface="+mj-ea"/>
              <a:ea typeface="+mj-ea"/>
            </a:endParaRPr>
          </a:p>
          <a:p>
            <a:endParaRPr lang="en-US" altLang="ja-JP" sz="1200">
              <a:latin typeface="+mj-ea"/>
              <a:ea typeface="+mj-ea"/>
            </a:endParaRPr>
          </a:p>
        </p:txBody>
      </p:sp>
      <p:sp>
        <p:nvSpPr>
          <p:cNvPr id="48" name="テキスト ボックス 47"/>
          <p:cNvSpPr txBox="1"/>
          <p:nvPr/>
        </p:nvSpPr>
        <p:spPr>
          <a:xfrm>
            <a:off x="136876" y="1123636"/>
            <a:ext cx="2606960" cy="276999"/>
          </a:xfrm>
          <a:prstGeom prst="rect">
            <a:avLst/>
          </a:prstGeom>
          <a:solidFill>
            <a:srgbClr val="00ABAF"/>
          </a:solidFill>
          <a:ln>
            <a:noFill/>
          </a:ln>
        </p:spPr>
        <p:txBody>
          <a:bodyPr wrap="square" lIns="73125" rtlCol="0" anchor="ctr" anchorCtr="0">
            <a:spAutoFit/>
          </a:bodyPr>
          <a:lstStyle/>
          <a:p>
            <a:r>
              <a:rPr lang="ja-JP" altLang="en-US" sz="1200">
                <a:solidFill>
                  <a:schemeClr val="bg1"/>
                </a:solidFill>
                <a:latin typeface="+mn-ea"/>
              </a:rPr>
              <a:t>利用開始（予約とチェックイン）</a:t>
            </a:r>
          </a:p>
        </p:txBody>
      </p:sp>
      <p:sp>
        <p:nvSpPr>
          <p:cNvPr id="49" name="テキスト ボックス 48"/>
          <p:cNvSpPr txBox="1"/>
          <p:nvPr/>
        </p:nvSpPr>
        <p:spPr>
          <a:xfrm>
            <a:off x="216777" y="3392399"/>
            <a:ext cx="4455138" cy="2862322"/>
          </a:xfrm>
          <a:prstGeom prst="rect">
            <a:avLst/>
          </a:prstGeom>
          <a:noFill/>
          <a:ln>
            <a:solidFill>
              <a:srgbClr val="00ABAF"/>
            </a:solidFill>
          </a:ln>
        </p:spPr>
        <p:txBody>
          <a:bodyPr wrap="square" rtlCol="0">
            <a:spAutoFit/>
          </a:bodyPr>
          <a:lstStyle/>
          <a:p>
            <a:endParaRPr lang="en-US" altLang="ja-JP" sz="1200">
              <a:latin typeface="+mj-ea"/>
              <a:ea typeface="+mj-ea"/>
            </a:endParaRPr>
          </a:p>
          <a:p>
            <a:r>
              <a:rPr lang="en-US" altLang="ja-JP" sz="1200">
                <a:latin typeface="+mj-ea"/>
              </a:rPr>
              <a:t>① </a:t>
            </a:r>
            <a:r>
              <a:rPr lang="ja-JP" altLang="en-US" sz="1200">
                <a:latin typeface="+mj-ea"/>
              </a:rPr>
              <a:t>ボックス操作画面から学生・教職員証をかざして</a:t>
            </a:r>
            <a:endParaRPr lang="en-US" altLang="ja-JP" sz="1200">
              <a:latin typeface="+mj-ea"/>
            </a:endParaRPr>
          </a:p>
          <a:p>
            <a:r>
              <a:rPr lang="en-US" altLang="ja-JP" sz="1200">
                <a:latin typeface="+mj-ea"/>
              </a:rPr>
              <a:t>    </a:t>
            </a:r>
            <a:r>
              <a:rPr lang="ja-JP" altLang="en-US" sz="1200">
                <a:latin typeface="+mj-ea"/>
              </a:rPr>
              <a:t>チェックアウト操作を行います。</a:t>
            </a:r>
            <a:endParaRPr lang="en-US" altLang="ja-JP" sz="1200">
              <a:latin typeface="+mj-ea"/>
            </a:endParaRPr>
          </a:p>
          <a:p>
            <a:endParaRPr lang="en-US" altLang="ja-JP" sz="1200">
              <a:latin typeface="+mj-ea"/>
              <a:ea typeface="+mj-ea"/>
            </a:endParaRPr>
          </a:p>
          <a:p>
            <a:r>
              <a:rPr lang="en-US" altLang="ja-JP" sz="1200">
                <a:latin typeface="+mj-ea"/>
                <a:ea typeface="+mj-ea"/>
              </a:rPr>
              <a:t>② </a:t>
            </a:r>
            <a:r>
              <a:rPr lang="ja-JP" altLang="en-US" sz="1200">
                <a:latin typeface="+mj-ea"/>
                <a:ea typeface="+mj-ea"/>
              </a:rPr>
              <a:t>貸出アイテムをボックスへ返却し、扉を閉じます。</a:t>
            </a:r>
            <a:endParaRPr lang="en-US" altLang="ja-JP" sz="1200">
              <a:latin typeface="+mj-ea"/>
              <a:ea typeface="+mj-ea"/>
            </a:endParaRPr>
          </a:p>
          <a:p>
            <a:r>
              <a:rPr lang="ja-JP" altLang="en-US" sz="1050">
                <a:latin typeface="+mj-ea"/>
                <a:ea typeface="+mj-ea"/>
              </a:rPr>
              <a:t>（庫内センサー・</a:t>
            </a:r>
            <a:r>
              <a:rPr lang="en-US" altLang="ja-JP" sz="1050">
                <a:latin typeface="+mj-ea"/>
                <a:ea typeface="+mj-ea"/>
              </a:rPr>
              <a:t>Type-C</a:t>
            </a:r>
            <a:r>
              <a:rPr lang="ja-JP" altLang="en-US" sz="1050">
                <a:latin typeface="+mj-ea"/>
                <a:ea typeface="+mj-ea"/>
              </a:rPr>
              <a:t>充電接続による空返却防止機能つき）</a:t>
            </a:r>
            <a:endParaRPr lang="en-US" altLang="ja-JP" sz="1050">
              <a:latin typeface="+mj-ea"/>
              <a:ea typeface="+mj-ea"/>
            </a:endParaRPr>
          </a:p>
          <a:p>
            <a:endParaRPr lang="en-US" altLang="ja-JP" sz="1200">
              <a:latin typeface="+mj-ea"/>
              <a:ea typeface="+mj-ea"/>
            </a:endParaRPr>
          </a:p>
          <a:p>
            <a:r>
              <a:rPr lang="en-US" altLang="ja-JP" sz="1200">
                <a:latin typeface="+mj-ea"/>
                <a:ea typeface="+mj-ea"/>
              </a:rPr>
              <a:t>③ </a:t>
            </a:r>
            <a:r>
              <a:rPr lang="ja-JP" altLang="en-US" sz="1200">
                <a:latin typeface="+mj-ea"/>
                <a:ea typeface="+mj-ea"/>
              </a:rPr>
              <a:t>チェックイン操作が完了すると該当アイテムの扉が施錠されます。</a:t>
            </a:r>
            <a:endParaRPr lang="en-US" altLang="ja-JP" sz="1200">
              <a:latin typeface="+mj-ea"/>
              <a:ea typeface="+mj-ea"/>
            </a:endParaRPr>
          </a:p>
          <a:p>
            <a:endParaRPr lang="en-US" altLang="ja-JP" sz="1200">
              <a:latin typeface="+mj-ea"/>
              <a:ea typeface="+mj-ea"/>
            </a:endParaRPr>
          </a:p>
          <a:p>
            <a:r>
              <a:rPr lang="en-US" altLang="ja-JP" sz="900">
                <a:latin typeface="+mj-ea"/>
                <a:ea typeface="+mj-ea"/>
              </a:rPr>
              <a:t>※</a:t>
            </a:r>
            <a:r>
              <a:rPr lang="ja-JP" altLang="en-US" sz="900">
                <a:latin typeface="+mj-ea"/>
                <a:ea typeface="+mj-ea"/>
              </a:rPr>
              <a:t>返却が行われず無断延滞された場合は、延滞者のリストアップも可能です。</a:t>
            </a:r>
            <a:endParaRPr lang="en-US" altLang="ja-JP" sz="800">
              <a:latin typeface="+mj-ea"/>
              <a:ea typeface="+mj-ea"/>
            </a:endParaRPr>
          </a:p>
          <a:p>
            <a:endParaRPr lang="en-US" altLang="ja-JP" sz="1050">
              <a:latin typeface="+mj-ea"/>
              <a:ea typeface="+mj-ea"/>
            </a:endParaRPr>
          </a:p>
          <a:p>
            <a:r>
              <a:rPr lang="en-US" altLang="ja-JP" sz="900">
                <a:latin typeface="+mj-ea"/>
                <a:ea typeface="+mj-ea"/>
              </a:rPr>
              <a:t>※</a:t>
            </a:r>
            <a:r>
              <a:rPr lang="ja-JP" altLang="en-US" sz="900">
                <a:latin typeface="+mj-ea"/>
                <a:ea typeface="+mj-ea"/>
              </a:rPr>
              <a:t>施錠の際は荷物が格納されているか、充電状態が正しい状態にあるか、扉が正しく閉められているかどうかをシステムが確認し、正しく閉じられていない場合はチェックアウトできず、施錠もされません。</a:t>
            </a:r>
            <a:endParaRPr lang="en-US" altLang="ja-JP" sz="900">
              <a:latin typeface="+mj-ea"/>
              <a:ea typeface="+mj-ea"/>
            </a:endParaRPr>
          </a:p>
          <a:p>
            <a:endParaRPr lang="en-US" altLang="ja-JP" sz="900">
              <a:latin typeface="+mj-ea"/>
              <a:ea typeface="+mj-ea"/>
            </a:endParaRPr>
          </a:p>
          <a:p>
            <a:r>
              <a:rPr lang="en-US" altLang="ja-JP" sz="900">
                <a:latin typeface="+mj-ea"/>
                <a:ea typeface="+mj-ea"/>
              </a:rPr>
              <a:t>※</a:t>
            </a:r>
            <a:r>
              <a:rPr lang="ja-JP" altLang="en-US" sz="900">
                <a:latin typeface="+mj-ea"/>
                <a:ea typeface="+mj-ea"/>
              </a:rPr>
              <a:t>クラウド型運用のため、クラウド上からの運用状況監視・ログ管理・遠隔開閉操作が利用できます。</a:t>
            </a:r>
            <a:endParaRPr lang="en-US" altLang="ja-JP" sz="900">
              <a:latin typeface="+mj-ea"/>
              <a:ea typeface="+mj-ea"/>
            </a:endParaRPr>
          </a:p>
        </p:txBody>
      </p:sp>
      <p:sp>
        <p:nvSpPr>
          <p:cNvPr id="50" name="テキスト ボックス 49"/>
          <p:cNvSpPr txBox="1"/>
          <p:nvPr/>
        </p:nvSpPr>
        <p:spPr>
          <a:xfrm>
            <a:off x="150427" y="3259830"/>
            <a:ext cx="2593409" cy="276999"/>
          </a:xfrm>
          <a:prstGeom prst="rect">
            <a:avLst/>
          </a:prstGeom>
          <a:solidFill>
            <a:srgbClr val="00ABAF"/>
          </a:solidFill>
          <a:ln>
            <a:noFill/>
          </a:ln>
        </p:spPr>
        <p:txBody>
          <a:bodyPr wrap="square" lIns="73125" rtlCol="0" anchor="ctr" anchorCtr="0">
            <a:spAutoFit/>
          </a:bodyPr>
          <a:lstStyle/>
          <a:p>
            <a:r>
              <a:rPr lang="ja-JP" altLang="en-US" sz="1200">
                <a:solidFill>
                  <a:schemeClr val="bg1"/>
                </a:solidFill>
                <a:latin typeface="+mn-ea"/>
              </a:rPr>
              <a:t>利用終了（チェックアウト）</a:t>
            </a:r>
          </a:p>
        </p:txBody>
      </p:sp>
      <p:sp>
        <p:nvSpPr>
          <p:cNvPr id="51" name="テキスト ボックス 50"/>
          <p:cNvSpPr txBox="1"/>
          <p:nvPr/>
        </p:nvSpPr>
        <p:spPr>
          <a:xfrm>
            <a:off x="5249663" y="785082"/>
            <a:ext cx="3913617" cy="338554"/>
          </a:xfrm>
          <a:prstGeom prst="rect">
            <a:avLst/>
          </a:prstGeom>
          <a:noFill/>
          <a:ln>
            <a:noFill/>
          </a:ln>
        </p:spPr>
        <p:txBody>
          <a:bodyPr wrap="square" rtlCol="0">
            <a:spAutoFit/>
          </a:bodyPr>
          <a:lstStyle/>
          <a:p>
            <a:pPr algn="ctr"/>
            <a:r>
              <a:rPr lang="ja-JP" altLang="en-US" sz="1600" b="1">
                <a:solidFill>
                  <a:prstClr val="black"/>
                </a:solidFill>
                <a:latin typeface="ＭＳ Ｐゴシック" panose="020B0600070205080204" pitchFamily="50" charset="-128"/>
              </a:rPr>
              <a:t>ノート</a:t>
            </a:r>
            <a:r>
              <a:rPr lang="en-US" altLang="ja-JP" sz="1600" b="1">
                <a:solidFill>
                  <a:prstClr val="black"/>
                </a:solidFill>
                <a:latin typeface="ＭＳ Ｐゴシック" panose="020B0600070205080204" pitchFamily="50" charset="-128"/>
              </a:rPr>
              <a:t>PC/</a:t>
            </a:r>
            <a:r>
              <a:rPr lang="ja-JP" altLang="en-US" sz="1600" b="1">
                <a:solidFill>
                  <a:prstClr val="black"/>
                </a:solidFill>
                <a:latin typeface="ＭＳ Ｐゴシック" panose="020B0600070205080204" pitchFamily="50" charset="-128"/>
              </a:rPr>
              <a:t>タブレット用貸出ボックス内部</a:t>
            </a:r>
            <a:endParaRPr lang="en-US" altLang="ja-JP" sz="1600" b="1">
              <a:solidFill>
                <a:prstClr val="black"/>
              </a:solidFill>
              <a:latin typeface="ＭＳ Ｐゴシック" panose="020B0600070205080204" pitchFamily="50" charset="-128"/>
            </a:endParaRPr>
          </a:p>
        </p:txBody>
      </p:sp>
      <p:cxnSp>
        <p:nvCxnSpPr>
          <p:cNvPr id="52" name="直線コネクタ 51"/>
          <p:cNvCxnSpPr>
            <a:cxnSpLocks/>
            <a:stCxn id="56" idx="0"/>
          </p:cNvCxnSpPr>
          <p:nvPr/>
        </p:nvCxnSpPr>
        <p:spPr>
          <a:xfrm flipV="1">
            <a:off x="6905860" y="2099511"/>
            <a:ext cx="488986" cy="1749754"/>
          </a:xfrm>
          <a:prstGeom prst="line">
            <a:avLst/>
          </a:prstGeom>
          <a:ln w="28575">
            <a:solidFill>
              <a:srgbClr val="00ABAF"/>
            </a:solidFill>
          </a:ln>
        </p:spPr>
        <p:style>
          <a:lnRef idx="1">
            <a:schemeClr val="accent4"/>
          </a:lnRef>
          <a:fillRef idx="0">
            <a:schemeClr val="accent4"/>
          </a:fillRef>
          <a:effectRef idx="0">
            <a:schemeClr val="accent4"/>
          </a:effectRef>
          <a:fontRef idx="minor">
            <a:schemeClr val="tx1"/>
          </a:fontRef>
        </p:style>
      </p:cxnSp>
      <p:sp>
        <p:nvSpPr>
          <p:cNvPr id="56" name="テキスト ボックス 55"/>
          <p:cNvSpPr txBox="1"/>
          <p:nvPr/>
        </p:nvSpPr>
        <p:spPr>
          <a:xfrm>
            <a:off x="6416874" y="3849265"/>
            <a:ext cx="977972" cy="246221"/>
          </a:xfrm>
          <a:prstGeom prst="rect">
            <a:avLst/>
          </a:prstGeom>
          <a:solidFill>
            <a:srgbClr val="00ABAF"/>
          </a:solidFill>
          <a:ln>
            <a:noFill/>
          </a:ln>
        </p:spPr>
        <p:txBody>
          <a:bodyPr wrap="square" rtlCol="0">
            <a:spAutoFit/>
          </a:bodyPr>
          <a:lstStyle/>
          <a:p>
            <a:pPr algn="ctr"/>
            <a:r>
              <a:rPr lang="ja-JP" altLang="en-US" sz="1000" b="1">
                <a:solidFill>
                  <a:schemeClr val="bg1"/>
                </a:solidFill>
                <a:latin typeface="ＭＳ Ｐゴシック" panose="020B0600070205080204" pitchFamily="50" charset="-128"/>
              </a:rPr>
              <a:t>庫内センサー</a:t>
            </a:r>
            <a:endParaRPr lang="en-US" altLang="ja-JP" sz="1000" b="1">
              <a:solidFill>
                <a:schemeClr val="bg1"/>
              </a:solidFill>
              <a:latin typeface="ＭＳ Ｐゴシック" panose="020B0600070205080204" pitchFamily="50" charset="-128"/>
            </a:endParaRPr>
          </a:p>
        </p:txBody>
      </p:sp>
      <p:cxnSp>
        <p:nvCxnSpPr>
          <p:cNvPr id="62" name="直線コネクタ 61"/>
          <p:cNvCxnSpPr>
            <a:cxnSpLocks/>
            <a:stCxn id="68" idx="0"/>
          </p:cNvCxnSpPr>
          <p:nvPr/>
        </p:nvCxnSpPr>
        <p:spPr>
          <a:xfrm flipH="1" flipV="1">
            <a:off x="8452184" y="2942505"/>
            <a:ext cx="373540" cy="906760"/>
          </a:xfrm>
          <a:prstGeom prst="line">
            <a:avLst/>
          </a:prstGeom>
          <a:ln w="28575">
            <a:solidFill>
              <a:srgbClr val="00ABAF"/>
            </a:solidFill>
          </a:ln>
        </p:spPr>
        <p:style>
          <a:lnRef idx="1">
            <a:schemeClr val="accent4"/>
          </a:lnRef>
          <a:fillRef idx="0">
            <a:schemeClr val="accent4"/>
          </a:fillRef>
          <a:effectRef idx="0">
            <a:schemeClr val="accent4"/>
          </a:effectRef>
          <a:fontRef idx="minor">
            <a:schemeClr val="tx1"/>
          </a:fontRef>
        </p:style>
      </p:cxnSp>
      <p:sp>
        <p:nvSpPr>
          <p:cNvPr id="68" name="テキスト ボックス 67"/>
          <p:cNvSpPr txBox="1"/>
          <p:nvPr/>
        </p:nvSpPr>
        <p:spPr>
          <a:xfrm>
            <a:off x="8151093" y="3849265"/>
            <a:ext cx="1349262" cy="246221"/>
          </a:xfrm>
          <a:prstGeom prst="rect">
            <a:avLst/>
          </a:prstGeom>
          <a:solidFill>
            <a:srgbClr val="00ABAF"/>
          </a:solidFill>
          <a:ln>
            <a:noFill/>
          </a:ln>
        </p:spPr>
        <p:txBody>
          <a:bodyPr wrap="square" rtlCol="0">
            <a:spAutoFit/>
          </a:bodyPr>
          <a:lstStyle/>
          <a:p>
            <a:r>
              <a:rPr lang="en-US" altLang="ja-JP" sz="1000" b="1">
                <a:solidFill>
                  <a:schemeClr val="bg1"/>
                </a:solidFill>
                <a:latin typeface="ＭＳ Ｐゴシック" panose="020B0600070205080204" pitchFamily="50" charset="-128"/>
              </a:rPr>
              <a:t>Type-C</a:t>
            </a:r>
            <a:r>
              <a:rPr lang="ja-JP" altLang="en-US" sz="1000" b="1">
                <a:solidFill>
                  <a:schemeClr val="bg1"/>
                </a:solidFill>
                <a:latin typeface="ＭＳ Ｐゴシック" panose="020B0600070205080204" pitchFamily="50" charset="-128"/>
              </a:rPr>
              <a:t>充電ケーブル</a:t>
            </a:r>
            <a:endParaRPr lang="en-US" altLang="ja-JP" sz="1000" b="1">
              <a:solidFill>
                <a:schemeClr val="bg1"/>
              </a:solidFill>
              <a:latin typeface="ＭＳ Ｐゴシック" panose="020B0600070205080204" pitchFamily="50" charset="-128"/>
            </a:endParaRPr>
          </a:p>
        </p:txBody>
      </p:sp>
      <p:sp>
        <p:nvSpPr>
          <p:cNvPr id="72" name="テキスト ボックス 71"/>
          <p:cNvSpPr txBox="1"/>
          <p:nvPr/>
        </p:nvSpPr>
        <p:spPr>
          <a:xfrm>
            <a:off x="4721685" y="3849990"/>
            <a:ext cx="1057460" cy="244771"/>
          </a:xfrm>
          <a:prstGeom prst="rect">
            <a:avLst/>
          </a:prstGeom>
          <a:solidFill>
            <a:srgbClr val="00ABAF"/>
          </a:solidFill>
          <a:ln>
            <a:noFill/>
          </a:ln>
        </p:spPr>
        <p:txBody>
          <a:bodyPr wrap="square" rtlCol="0">
            <a:spAutoFit/>
          </a:bodyPr>
          <a:lstStyle/>
          <a:p>
            <a:pPr algn="ctr"/>
            <a:r>
              <a:rPr lang="ja-JP" altLang="en-US" sz="1000" b="1">
                <a:solidFill>
                  <a:schemeClr val="bg1"/>
                </a:solidFill>
                <a:latin typeface="ＭＳ Ｐゴシック" panose="020B0600070205080204" pitchFamily="50" charset="-128"/>
              </a:rPr>
              <a:t>状態表示</a:t>
            </a:r>
            <a:r>
              <a:rPr lang="en-US" altLang="ja-JP" sz="1000" b="1">
                <a:solidFill>
                  <a:schemeClr val="bg1"/>
                </a:solidFill>
                <a:latin typeface="ＭＳ Ｐゴシック" panose="020B0600070205080204" pitchFamily="50" charset="-128"/>
              </a:rPr>
              <a:t>LED</a:t>
            </a:r>
          </a:p>
        </p:txBody>
      </p:sp>
      <p:sp>
        <p:nvSpPr>
          <p:cNvPr id="23" name="テキスト ボックス 22">
            <a:extLst>
              <a:ext uri="{FF2B5EF4-FFF2-40B4-BE49-F238E27FC236}">
                <a16:creationId xmlns:a16="http://schemas.microsoft.com/office/drawing/2014/main" id="{9B5C3A05-5E47-EE46-A2AB-49AB54944ACC}"/>
              </a:ext>
            </a:extLst>
          </p:cNvPr>
          <p:cNvSpPr txBox="1"/>
          <p:nvPr/>
        </p:nvSpPr>
        <p:spPr>
          <a:xfrm>
            <a:off x="257911" y="341469"/>
            <a:ext cx="5679080" cy="338554"/>
          </a:xfrm>
          <a:prstGeom prst="rect">
            <a:avLst/>
          </a:prstGeom>
          <a:noFill/>
        </p:spPr>
        <p:txBody>
          <a:bodyPr wrap="square" rtlCol="0" anchor="t">
            <a:spAutoFit/>
          </a:bodyPr>
          <a:lstStyle/>
          <a:p>
            <a:r>
              <a:rPr lang="ja-JP" altLang="en-US" sz="1600" b="1">
                <a:latin typeface="+mj-ea"/>
                <a:ea typeface="+mj-ea"/>
              </a:rPr>
              <a:t>貸出から返却までの流れ</a:t>
            </a:r>
            <a:endParaRPr lang="ja-JP" altLang="en-US" sz="1200" b="1">
              <a:latin typeface="+mj-ea"/>
              <a:ea typeface="+mj-ea"/>
            </a:endParaRPr>
          </a:p>
        </p:txBody>
      </p:sp>
      <p:sp>
        <p:nvSpPr>
          <p:cNvPr id="25" name="角丸四角形 24">
            <a:extLst>
              <a:ext uri="{FF2B5EF4-FFF2-40B4-BE49-F238E27FC236}">
                <a16:creationId xmlns:a16="http://schemas.microsoft.com/office/drawing/2014/main" id="{35F54B22-B290-D54B-B6AF-ED31847B4E2F}"/>
              </a:ext>
            </a:extLst>
          </p:cNvPr>
          <p:cNvSpPr/>
          <p:nvPr/>
        </p:nvSpPr>
        <p:spPr>
          <a:xfrm>
            <a:off x="176529" y="303549"/>
            <a:ext cx="45719" cy="418883"/>
          </a:xfrm>
          <a:prstGeom prst="roundRect">
            <a:avLst/>
          </a:prstGeom>
          <a:solidFill>
            <a:srgbClr val="00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a:extLst>
              <a:ext uri="{FF2B5EF4-FFF2-40B4-BE49-F238E27FC236}">
                <a16:creationId xmlns:a16="http://schemas.microsoft.com/office/drawing/2014/main" id="{593B19F5-B03F-754B-9677-5D5370F9D891}"/>
              </a:ext>
            </a:extLst>
          </p:cNvPr>
          <p:cNvCxnSpPr>
            <a:cxnSpLocks/>
          </p:cNvCxnSpPr>
          <p:nvPr/>
        </p:nvCxnSpPr>
        <p:spPr>
          <a:xfrm flipV="1">
            <a:off x="4874563" y="2159668"/>
            <a:ext cx="750200" cy="1689597"/>
          </a:xfrm>
          <a:prstGeom prst="line">
            <a:avLst/>
          </a:prstGeom>
          <a:ln w="28575">
            <a:solidFill>
              <a:srgbClr val="00ABAF"/>
            </a:soli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507685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テキスト ボックス 43"/>
          <p:cNvSpPr txBox="1"/>
          <p:nvPr/>
        </p:nvSpPr>
        <p:spPr>
          <a:xfrm>
            <a:off x="443577" y="921129"/>
            <a:ext cx="9018845" cy="1864741"/>
          </a:xfrm>
          <a:prstGeom prst="rect">
            <a:avLst/>
          </a:prstGeom>
          <a:noFill/>
        </p:spPr>
        <p:txBody>
          <a:bodyPr wrap="square" rtlCol="0">
            <a:spAutoFit/>
          </a:bodyPr>
          <a:lstStyle/>
          <a:p>
            <a:pPr>
              <a:lnSpc>
                <a:spcPct val="150000"/>
              </a:lnSpc>
            </a:pPr>
            <a:r>
              <a:rPr lang="ja-JP" altLang="en-US" sz="1300">
                <a:solidFill>
                  <a:prstClr val="black"/>
                </a:solidFill>
                <a:latin typeface="游ゴシック"/>
                <a:cs typeface="A-OTF 中ゴシックBBB Pro Medium" panose="020B0400000000000000" pitchFamily="34" charset="-128"/>
              </a:rPr>
              <a:t>・東生駒キャンパス内に３カ所・１５０台の</a:t>
            </a:r>
            <a:r>
              <a:rPr lang="en-US" altLang="ja-JP" sz="1300">
                <a:solidFill>
                  <a:prstClr val="black"/>
                </a:solidFill>
                <a:latin typeface="游ゴシック"/>
                <a:cs typeface="A-OTF 中ゴシックBBB Pro Medium" panose="020B0400000000000000" pitchFamily="34" charset="-128"/>
              </a:rPr>
              <a:t>PC</a:t>
            </a:r>
            <a:r>
              <a:rPr lang="ja-JP" altLang="en-US" sz="1300">
                <a:solidFill>
                  <a:prstClr val="black"/>
                </a:solidFill>
                <a:latin typeface="游ゴシック"/>
                <a:cs typeface="A-OTF 中ゴシックBBB Pro Medium" panose="020B0400000000000000" pitchFamily="34" charset="-128"/>
              </a:rPr>
              <a:t>貸し出しスポットを新設</a:t>
            </a:r>
            <a:endParaRPr lang="en-US" altLang="ja-JP" sz="1300">
              <a:solidFill>
                <a:prstClr val="black"/>
              </a:solidFill>
              <a:latin typeface="游ゴシック"/>
              <a:cs typeface="A-OTF 中ゴシックBBB Pro Medium" panose="020B0400000000000000" pitchFamily="34" charset="-128"/>
            </a:endParaRPr>
          </a:p>
          <a:p>
            <a:pPr>
              <a:lnSpc>
                <a:spcPct val="150000"/>
              </a:lnSpc>
            </a:pPr>
            <a:r>
              <a:rPr lang="ja-JP" altLang="en-US" sz="1300">
                <a:solidFill>
                  <a:prstClr val="black"/>
                </a:solidFill>
                <a:latin typeface="游ゴシック"/>
                <a:cs typeface="A-OTF 中ゴシックBBB Pro Medium" panose="020B0400000000000000" pitchFamily="34" charset="-128"/>
              </a:rPr>
              <a:t>・従来の</a:t>
            </a:r>
            <a:r>
              <a:rPr lang="en-US" altLang="ja-JP" sz="1300">
                <a:solidFill>
                  <a:prstClr val="black"/>
                </a:solidFill>
                <a:latin typeface="游ゴシック"/>
                <a:cs typeface="A-OTF 中ゴシックBBB Pro Medium" panose="020B0400000000000000" pitchFamily="34" charset="-128"/>
              </a:rPr>
              <a:t>PC</a:t>
            </a:r>
            <a:r>
              <a:rPr lang="ja-JP" altLang="en-US" sz="1300">
                <a:solidFill>
                  <a:prstClr val="black"/>
                </a:solidFill>
                <a:latin typeface="游ゴシック"/>
                <a:cs typeface="A-OTF 中ゴシックBBB Pro Medium" panose="020B0400000000000000" pitchFamily="34" charset="-128"/>
              </a:rPr>
              <a:t>教室を普通教室に転換。貸し出し</a:t>
            </a:r>
            <a:r>
              <a:rPr lang="en-US" altLang="ja-JP" sz="1300">
                <a:solidFill>
                  <a:prstClr val="black"/>
                </a:solidFill>
                <a:latin typeface="游ゴシック"/>
                <a:cs typeface="A-OTF 中ゴシックBBB Pro Medium" panose="020B0400000000000000" pitchFamily="34" charset="-128"/>
              </a:rPr>
              <a:t>PC</a:t>
            </a:r>
            <a:r>
              <a:rPr lang="ja-JP" altLang="en-US" sz="1300">
                <a:solidFill>
                  <a:prstClr val="black"/>
                </a:solidFill>
                <a:latin typeface="游ゴシック"/>
                <a:cs typeface="A-OTF 中ゴシックBBB Pro Medium" panose="020B0400000000000000" pitchFamily="34" charset="-128"/>
              </a:rPr>
              <a:t>を授業利用と併用することで、教室・</a:t>
            </a:r>
            <a:r>
              <a:rPr lang="en-US" altLang="ja-JP" sz="1300">
                <a:solidFill>
                  <a:prstClr val="black"/>
                </a:solidFill>
                <a:latin typeface="游ゴシック"/>
                <a:cs typeface="A-OTF 中ゴシックBBB Pro Medium" panose="020B0400000000000000" pitchFamily="34" charset="-128"/>
              </a:rPr>
              <a:t>PC</a:t>
            </a:r>
            <a:r>
              <a:rPr lang="ja-JP" altLang="en-US" sz="1300">
                <a:solidFill>
                  <a:prstClr val="black"/>
                </a:solidFill>
                <a:latin typeface="游ゴシック"/>
                <a:cs typeface="A-OTF 中ゴシックBBB Pro Medium" panose="020B0400000000000000" pitchFamily="34" charset="-128"/>
              </a:rPr>
              <a:t>の高い稼働率を実現</a:t>
            </a:r>
            <a:endParaRPr lang="en-US" altLang="ja-JP" sz="1300">
              <a:solidFill>
                <a:prstClr val="black"/>
              </a:solidFill>
              <a:latin typeface="游ゴシック"/>
              <a:cs typeface="A-OTF 中ゴシックBBB Pro Medium" panose="020B0400000000000000" pitchFamily="34" charset="-128"/>
            </a:endParaRPr>
          </a:p>
          <a:p>
            <a:pPr>
              <a:lnSpc>
                <a:spcPct val="150000"/>
              </a:lnSpc>
            </a:pPr>
            <a:r>
              <a:rPr lang="ja-JP" altLang="en-US" sz="1300">
                <a:solidFill>
                  <a:prstClr val="black"/>
                </a:solidFill>
                <a:latin typeface="游ゴシック"/>
                <a:cs typeface="A-OTF 中ゴシックBBB Pro Medium" panose="020B0400000000000000" pitchFamily="34" charset="-128"/>
              </a:rPr>
              <a:t>・授業利用時の一斉貸出機能により、授業開始時のスムーズな</a:t>
            </a:r>
            <a:r>
              <a:rPr lang="en-US" altLang="ja-JP" sz="1300">
                <a:solidFill>
                  <a:prstClr val="black"/>
                </a:solidFill>
                <a:latin typeface="游ゴシック"/>
                <a:cs typeface="A-OTF 中ゴシックBBB Pro Medium" panose="020B0400000000000000" pitchFamily="34" charset="-128"/>
              </a:rPr>
              <a:t>PC</a:t>
            </a:r>
            <a:r>
              <a:rPr lang="ja-JP" altLang="en-US" sz="1300">
                <a:solidFill>
                  <a:prstClr val="black"/>
                </a:solidFill>
                <a:latin typeface="游ゴシック"/>
                <a:cs typeface="A-OTF 中ゴシックBBB Pro Medium" panose="020B0400000000000000" pitchFamily="34" charset="-128"/>
              </a:rPr>
              <a:t>貸し出しが可能</a:t>
            </a:r>
            <a:endParaRPr lang="en-US" altLang="ja-JP" sz="1300">
              <a:solidFill>
                <a:prstClr val="black"/>
              </a:solidFill>
              <a:latin typeface="游ゴシック"/>
              <a:cs typeface="A-OTF 中ゴシックBBB Pro Medium" panose="020B0400000000000000" pitchFamily="34" charset="-128"/>
            </a:endParaRPr>
          </a:p>
          <a:p>
            <a:pPr>
              <a:lnSpc>
                <a:spcPct val="150000"/>
              </a:lnSpc>
            </a:pPr>
            <a:r>
              <a:rPr lang="ja-JP" altLang="en-US" sz="1300">
                <a:solidFill>
                  <a:prstClr val="black"/>
                </a:solidFill>
                <a:latin typeface="游ゴシック"/>
                <a:cs typeface="A-OTF 中ゴシックBBB Pro Medium" panose="020B0400000000000000" pitchFamily="34" charset="-128"/>
              </a:rPr>
              <a:t>・授業情報をあらかじめ設定することで、授業利用に必要な台数を事前に確保することができます</a:t>
            </a:r>
            <a:endParaRPr lang="en-US" altLang="ja-JP" sz="1300">
              <a:solidFill>
                <a:prstClr val="black"/>
              </a:solidFill>
              <a:latin typeface="游ゴシック"/>
              <a:cs typeface="A-OTF 中ゴシックBBB Pro Medium" panose="020B0400000000000000" pitchFamily="34" charset="-128"/>
            </a:endParaRPr>
          </a:p>
          <a:p>
            <a:pPr>
              <a:lnSpc>
                <a:spcPct val="150000"/>
              </a:lnSpc>
            </a:pPr>
            <a:r>
              <a:rPr lang="ja-JP" altLang="en-US" sz="1300">
                <a:solidFill>
                  <a:prstClr val="black"/>
                </a:solidFill>
                <a:latin typeface="游ゴシック"/>
                <a:cs typeface="A-OTF 中ゴシックBBB Pro Medium" panose="020B0400000000000000" pitchFamily="34" charset="-128"/>
              </a:rPr>
              <a:t>・</a:t>
            </a:r>
            <a:r>
              <a:rPr lang="en-US" altLang="ja-JP" sz="1300">
                <a:solidFill>
                  <a:prstClr val="black"/>
                </a:solidFill>
                <a:latin typeface="游ゴシック"/>
                <a:cs typeface="A-OTF 中ゴシックBBB Pro Medium" panose="020B0400000000000000" pitchFamily="34" charset="-128"/>
              </a:rPr>
              <a:t>USB Power</a:t>
            </a:r>
            <a:r>
              <a:rPr lang="ja-JP" altLang="en-US" sz="1300">
                <a:solidFill>
                  <a:prstClr val="black"/>
                </a:solidFill>
                <a:latin typeface="游ゴシック"/>
                <a:cs typeface="A-OTF 中ゴシックBBB Pro Medium" panose="020B0400000000000000" pitchFamily="34" charset="-128"/>
              </a:rPr>
              <a:t> </a:t>
            </a:r>
            <a:r>
              <a:rPr lang="en-US" altLang="ja-JP" sz="1300">
                <a:solidFill>
                  <a:prstClr val="black"/>
                </a:solidFill>
                <a:latin typeface="游ゴシック"/>
                <a:cs typeface="A-OTF 中ゴシックBBB Pro Medium" panose="020B0400000000000000" pitchFamily="34" charset="-128"/>
              </a:rPr>
              <a:t>Delivery</a:t>
            </a:r>
            <a:r>
              <a:rPr lang="ja-JP" altLang="en-US" sz="1300">
                <a:solidFill>
                  <a:prstClr val="black"/>
                </a:solidFill>
                <a:latin typeface="游ゴシック"/>
                <a:cs typeface="A-OTF 中ゴシックBBB Pro Medium" panose="020B0400000000000000" pitchFamily="34" charset="-128"/>
              </a:rPr>
              <a:t>による充電対応により、</a:t>
            </a:r>
            <a:r>
              <a:rPr lang="en-US" altLang="ja-JP" sz="1300">
                <a:solidFill>
                  <a:prstClr val="black"/>
                </a:solidFill>
                <a:latin typeface="游ゴシック"/>
                <a:cs typeface="A-OTF 中ゴシックBBB Pro Medium" panose="020B0400000000000000" pitchFamily="34" charset="-128"/>
              </a:rPr>
              <a:t>PC</a:t>
            </a:r>
            <a:r>
              <a:rPr lang="ja-JP" altLang="en-US" sz="1300">
                <a:solidFill>
                  <a:prstClr val="black"/>
                </a:solidFill>
                <a:latin typeface="游ゴシック"/>
                <a:cs typeface="A-OTF 中ゴシックBBB Pro Medium" panose="020B0400000000000000" pitchFamily="34" charset="-128"/>
              </a:rPr>
              <a:t>の充電状態検知など次世代充電機能を有効活用</a:t>
            </a:r>
            <a:endParaRPr lang="en-US" altLang="ja-JP" sz="1300">
              <a:solidFill>
                <a:prstClr val="black"/>
              </a:solidFill>
              <a:latin typeface="游ゴシック"/>
              <a:cs typeface="A-OTF 中ゴシックBBB Pro Medium" panose="020B0400000000000000" pitchFamily="34" charset="-128"/>
            </a:endParaRPr>
          </a:p>
          <a:p>
            <a:pPr>
              <a:lnSpc>
                <a:spcPct val="150000"/>
              </a:lnSpc>
            </a:pPr>
            <a:endParaRPr lang="en-US" altLang="ja-JP" sz="1300">
              <a:solidFill>
                <a:prstClr val="black"/>
              </a:solidFill>
              <a:latin typeface="游ゴシック"/>
              <a:cs typeface="A-OTF 中ゴシックBBB Pro Medium" panose="020B0400000000000000" pitchFamily="34" charset="-128"/>
            </a:endParaRPr>
          </a:p>
        </p:txBody>
      </p:sp>
      <p:sp>
        <p:nvSpPr>
          <p:cNvPr id="37" name="テキスト ボックス 36">
            <a:extLst>
              <a:ext uri="{FF2B5EF4-FFF2-40B4-BE49-F238E27FC236}">
                <a16:creationId xmlns:a16="http://schemas.microsoft.com/office/drawing/2014/main" id="{1229027A-FC7E-6445-84BC-CCB832F6BB4A}"/>
              </a:ext>
            </a:extLst>
          </p:cNvPr>
          <p:cNvSpPr txBox="1"/>
          <p:nvPr/>
        </p:nvSpPr>
        <p:spPr>
          <a:xfrm>
            <a:off x="1104900" y="86635"/>
            <a:ext cx="4692014" cy="695383"/>
          </a:xfrm>
          <a:prstGeom prst="rect">
            <a:avLst/>
          </a:prstGeom>
          <a:noFill/>
        </p:spPr>
        <p:txBody>
          <a:bodyPr wrap="square" rtlCol="0">
            <a:spAutoFit/>
          </a:bodyPr>
          <a:lstStyle/>
          <a:p>
            <a:pPr>
              <a:lnSpc>
                <a:spcPct val="150000"/>
              </a:lnSpc>
            </a:pPr>
            <a:r>
              <a:rPr lang="en-US" altLang="ja-JP" sz="1600" b="1" err="1">
                <a:latin typeface="+mj-ea"/>
                <a:ea typeface="+mj-ea"/>
              </a:rPr>
              <a:t>KnowledgeIstReserve</a:t>
            </a:r>
            <a:r>
              <a:rPr lang="en-US" altLang="ja-JP" sz="1600" b="1">
                <a:latin typeface="+mj-ea"/>
                <a:ea typeface="+mj-ea"/>
              </a:rPr>
              <a:t> </a:t>
            </a:r>
            <a:r>
              <a:rPr lang="ja-JP" altLang="en-US" sz="1600" b="1">
                <a:latin typeface="+mj-ea"/>
                <a:ea typeface="+mj-ea"/>
              </a:rPr>
              <a:t>予約システムパッケージ</a:t>
            </a:r>
          </a:p>
          <a:p>
            <a:pPr>
              <a:lnSpc>
                <a:spcPct val="150000"/>
              </a:lnSpc>
            </a:pPr>
            <a:r>
              <a:rPr lang="ja-JP" altLang="en-US" sz="1200">
                <a:latin typeface="+mj-ea"/>
                <a:ea typeface="+mj-ea"/>
              </a:rPr>
              <a:t>帝塚山大学様モデル</a:t>
            </a:r>
          </a:p>
        </p:txBody>
      </p:sp>
      <p:cxnSp>
        <p:nvCxnSpPr>
          <p:cNvPr id="43" name="直線コネクタ 42">
            <a:extLst>
              <a:ext uri="{FF2B5EF4-FFF2-40B4-BE49-F238E27FC236}">
                <a16:creationId xmlns:a16="http://schemas.microsoft.com/office/drawing/2014/main" id="{E469EB6B-4646-3C46-96DF-A17EF1FE7F34}"/>
              </a:ext>
            </a:extLst>
          </p:cNvPr>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485A7BA2-7C4F-E240-862A-97D135BEE3EA}"/>
              </a:ext>
            </a:extLst>
          </p:cNvPr>
          <p:cNvSpPr txBox="1"/>
          <p:nvPr/>
        </p:nvSpPr>
        <p:spPr>
          <a:xfrm>
            <a:off x="150018" y="260067"/>
            <a:ext cx="916781" cy="463833"/>
          </a:xfrm>
          <a:prstGeom prst="rect">
            <a:avLst/>
          </a:prstGeom>
          <a:solidFill>
            <a:srgbClr val="00ABAF"/>
          </a:solidFill>
        </p:spPr>
        <p:txBody>
          <a:bodyPr wrap="square" lIns="73125" rtlCol="0" anchor="ctr" anchorCtr="0">
            <a:noAutofit/>
          </a:bodyPr>
          <a:lstStyle/>
          <a:p>
            <a:pPr algn="ctr"/>
            <a:r>
              <a:rPr lang="ja-JP" altLang="en-US" sz="1400">
                <a:solidFill>
                  <a:schemeClr val="bg1"/>
                </a:solidFill>
                <a:latin typeface="MS UI Gothic" panose="020B0600070205080204" pitchFamily="50" charset="-128"/>
                <a:ea typeface="MS UI Gothic" panose="020B0600070205080204" pitchFamily="50" charset="-128"/>
              </a:rPr>
              <a:t>事例紹介</a:t>
            </a:r>
          </a:p>
        </p:txBody>
      </p:sp>
      <p:pic>
        <p:nvPicPr>
          <p:cNvPr id="9" name="図 8">
            <a:extLst>
              <a:ext uri="{FF2B5EF4-FFF2-40B4-BE49-F238E27FC236}">
                <a16:creationId xmlns:a16="http://schemas.microsoft.com/office/drawing/2014/main" id="{9F52C283-BCC3-5D42-B5DC-C88A728298B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73050" y="2657475"/>
            <a:ext cx="4646766" cy="3485075"/>
          </a:xfrm>
          <a:prstGeom prst="rect">
            <a:avLst/>
          </a:prstGeom>
        </p:spPr>
      </p:pic>
      <p:pic>
        <p:nvPicPr>
          <p:cNvPr id="11" name="図 10">
            <a:extLst>
              <a:ext uri="{FF2B5EF4-FFF2-40B4-BE49-F238E27FC236}">
                <a16:creationId xmlns:a16="http://schemas.microsoft.com/office/drawing/2014/main" id="{96380ECD-ACAD-6242-BEB5-6215A0247DF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83627" y="2657474"/>
            <a:ext cx="4646766" cy="3485076"/>
          </a:xfrm>
          <a:prstGeom prst="rect">
            <a:avLst/>
          </a:prstGeom>
        </p:spPr>
      </p:pic>
    </p:spTree>
    <p:extLst>
      <p:ext uri="{BB962C8B-B14F-4D97-AF65-F5344CB8AC3E}">
        <p14:creationId xmlns:p14="http://schemas.microsoft.com/office/powerpoint/2010/main" val="552675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BB71EEB9-23E6-0E43-8CA8-35116DF46053}"/>
              </a:ext>
            </a:extLst>
          </p:cNvPr>
          <p:cNvPicPr>
            <a:picLocks noChangeAspect="1"/>
          </p:cNvPicPr>
          <p:nvPr/>
        </p:nvPicPr>
        <p:blipFill>
          <a:blip r:embed="rId2"/>
          <a:stretch>
            <a:fillRect/>
          </a:stretch>
        </p:blipFill>
        <p:spPr>
          <a:xfrm>
            <a:off x="686497" y="3044983"/>
            <a:ext cx="1677287" cy="615600"/>
          </a:xfrm>
          <a:prstGeom prst="rect">
            <a:avLst/>
          </a:prstGeom>
        </p:spPr>
      </p:pic>
      <p:sp>
        <p:nvSpPr>
          <p:cNvPr id="7" name="タイトル 1">
            <a:extLst>
              <a:ext uri="{FF2B5EF4-FFF2-40B4-BE49-F238E27FC236}">
                <a16:creationId xmlns:a16="http://schemas.microsoft.com/office/drawing/2014/main" id="{905E7CD4-4D36-6249-85CD-F1ECF1C71CED}"/>
              </a:ext>
            </a:extLst>
          </p:cNvPr>
          <p:cNvSpPr txBox="1">
            <a:spLocks/>
          </p:cNvSpPr>
          <p:nvPr/>
        </p:nvSpPr>
        <p:spPr>
          <a:xfrm>
            <a:off x="2657819" y="3196393"/>
            <a:ext cx="792000" cy="312780"/>
          </a:xfrm>
          <a:prstGeom prst="rect">
            <a:avLst/>
          </a:prstGeom>
          <a:solidFill>
            <a:srgbClr val="F1AD16"/>
          </a:solidFill>
        </p:spPr>
        <p:txBody>
          <a:bodyPr anchor="ctr">
            <a:noAutofit/>
          </a:bodyPr>
          <a:lstStyle>
            <a:lvl1pPr algn="ctr" defTabSz="742950" rtl="0" eaLnBrk="1" latinLnBrk="0" hangingPunct="1">
              <a:lnSpc>
                <a:spcPct val="90000"/>
              </a:lnSpc>
              <a:spcBef>
                <a:spcPct val="0"/>
              </a:spcBef>
              <a:buNone/>
              <a:defRPr kumimoji="1" sz="4875" kern="1200">
                <a:solidFill>
                  <a:schemeClr val="tx1"/>
                </a:solidFill>
                <a:latin typeface="+mj-lt"/>
                <a:ea typeface="+mj-ea"/>
                <a:cs typeface="+mj-cs"/>
              </a:defRPr>
            </a:lvl1pPr>
          </a:lstStyle>
          <a:p>
            <a:r>
              <a:rPr lang="en-US" altLang="ja-JP" sz="1100" b="1">
                <a:solidFill>
                  <a:schemeClr val="bg1"/>
                </a:solidFill>
                <a:latin typeface="小塚ゴシック Pro M" panose="020B0700000000000000" pitchFamily="34" charset="-128"/>
                <a:ea typeface="小塚ゴシック Pro M" panose="020B0700000000000000" pitchFamily="34" charset="-128"/>
              </a:rPr>
              <a:t>For App</a:t>
            </a:r>
            <a:endParaRPr lang="ja-JP" altLang="en-US" sz="1100" b="1">
              <a:solidFill>
                <a:schemeClr val="bg1"/>
              </a:solidFill>
              <a:latin typeface="小塚ゴシック Pro M" panose="020B0700000000000000" pitchFamily="34" charset="-128"/>
              <a:ea typeface="小塚ゴシック Pro M" panose="020B0700000000000000" pitchFamily="34" charset="-128"/>
            </a:endParaRPr>
          </a:p>
        </p:txBody>
      </p:sp>
    </p:spTree>
    <p:extLst>
      <p:ext uri="{BB962C8B-B14F-4D97-AF65-F5344CB8AC3E}">
        <p14:creationId xmlns:p14="http://schemas.microsoft.com/office/powerpoint/2010/main" val="2118324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角丸四角形 16">
            <a:extLst>
              <a:ext uri="{FF2B5EF4-FFF2-40B4-BE49-F238E27FC236}">
                <a16:creationId xmlns:a16="http://schemas.microsoft.com/office/drawing/2014/main" id="{D316728F-7E35-034E-A996-534B596279A7}"/>
              </a:ext>
            </a:extLst>
          </p:cNvPr>
          <p:cNvSpPr/>
          <p:nvPr/>
        </p:nvSpPr>
        <p:spPr>
          <a:xfrm>
            <a:off x="503117" y="468551"/>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図 17">
            <a:extLst>
              <a:ext uri="{FF2B5EF4-FFF2-40B4-BE49-F238E27FC236}">
                <a16:creationId xmlns:a16="http://schemas.microsoft.com/office/drawing/2014/main" id="{B2FF5D93-7984-AA4F-8A9A-BFCB8D596DFA}"/>
              </a:ext>
            </a:extLst>
          </p:cNvPr>
          <p:cNvPicPr>
            <a:picLocks noChangeAspect="1"/>
          </p:cNvPicPr>
          <p:nvPr/>
        </p:nvPicPr>
        <p:blipFill>
          <a:blip r:embed="rId2"/>
          <a:stretch>
            <a:fillRect/>
          </a:stretch>
        </p:blipFill>
        <p:spPr>
          <a:xfrm>
            <a:off x="669562" y="508792"/>
            <a:ext cx="922017" cy="338400"/>
          </a:xfrm>
          <a:prstGeom prst="rect">
            <a:avLst/>
          </a:prstGeom>
        </p:spPr>
      </p:pic>
      <p:sp>
        <p:nvSpPr>
          <p:cNvPr id="20" name="タイトル 1">
            <a:extLst>
              <a:ext uri="{FF2B5EF4-FFF2-40B4-BE49-F238E27FC236}">
                <a16:creationId xmlns:a16="http://schemas.microsoft.com/office/drawing/2014/main" id="{767A61AD-7296-1A43-ADC2-AF53826CCBC5}"/>
              </a:ext>
            </a:extLst>
          </p:cNvPr>
          <p:cNvSpPr txBox="1">
            <a:spLocks/>
          </p:cNvSpPr>
          <p:nvPr/>
        </p:nvSpPr>
        <p:spPr>
          <a:xfrm>
            <a:off x="1712305" y="569331"/>
            <a:ext cx="641428" cy="248860"/>
          </a:xfrm>
          <a:prstGeom prst="rect">
            <a:avLst/>
          </a:prstGeom>
          <a:solidFill>
            <a:srgbClr val="F1AD16"/>
          </a:solidFill>
        </p:spPr>
        <p:txBody>
          <a:bodyPr anchor="ctr">
            <a:noAutofit/>
          </a:bodyPr>
          <a:lstStyle>
            <a:lvl1pPr algn="ctr" defTabSz="742950" rtl="0" eaLnBrk="1" latinLnBrk="0" hangingPunct="1">
              <a:lnSpc>
                <a:spcPct val="90000"/>
              </a:lnSpc>
              <a:spcBef>
                <a:spcPct val="0"/>
              </a:spcBef>
              <a:buNone/>
              <a:defRPr kumimoji="1" sz="4875" kern="1200">
                <a:solidFill>
                  <a:schemeClr val="tx1"/>
                </a:solidFill>
                <a:latin typeface="+mj-lt"/>
                <a:ea typeface="+mj-ea"/>
                <a:cs typeface="+mj-cs"/>
              </a:defRPr>
            </a:lvl1pPr>
          </a:lstStyle>
          <a:p>
            <a:r>
              <a:rPr lang="en-US" altLang="ja-JP" sz="900" b="1">
                <a:solidFill>
                  <a:schemeClr val="bg1"/>
                </a:solidFill>
                <a:latin typeface="小塚ゴシック Pro M" panose="020B0700000000000000" pitchFamily="34" charset="-128"/>
                <a:ea typeface="小塚ゴシック Pro M" panose="020B0700000000000000" pitchFamily="34" charset="-128"/>
              </a:rPr>
              <a:t>For App</a:t>
            </a:r>
            <a:endParaRPr lang="ja-JP" altLang="en-US" sz="900" b="1">
              <a:solidFill>
                <a:schemeClr val="bg1"/>
              </a:solidFill>
              <a:latin typeface="小塚ゴシック Pro M" panose="020B0700000000000000" pitchFamily="34" charset="-128"/>
              <a:ea typeface="小塚ゴシック Pro M" panose="020B0700000000000000" pitchFamily="34" charset="-128"/>
            </a:endParaRPr>
          </a:p>
        </p:txBody>
      </p:sp>
      <p:sp>
        <p:nvSpPr>
          <p:cNvPr id="21" name="角丸四角形 20">
            <a:extLst>
              <a:ext uri="{FF2B5EF4-FFF2-40B4-BE49-F238E27FC236}">
                <a16:creationId xmlns:a16="http://schemas.microsoft.com/office/drawing/2014/main" id="{762DE1AF-1352-794C-9258-01025251A85D}"/>
              </a:ext>
            </a:extLst>
          </p:cNvPr>
          <p:cNvSpPr/>
          <p:nvPr/>
        </p:nvSpPr>
        <p:spPr>
          <a:xfrm>
            <a:off x="462379" y="4033500"/>
            <a:ext cx="8951493" cy="2311737"/>
          </a:xfrm>
          <a:prstGeom prst="roundRect">
            <a:avLst>
              <a:gd name="adj" fmla="val 2322"/>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角丸四角形 21">
            <a:extLst>
              <a:ext uri="{FF2B5EF4-FFF2-40B4-BE49-F238E27FC236}">
                <a16:creationId xmlns:a16="http://schemas.microsoft.com/office/drawing/2014/main" id="{A7E6BA1C-67F8-1346-8A96-3B1F170887F3}"/>
              </a:ext>
            </a:extLst>
          </p:cNvPr>
          <p:cNvSpPr/>
          <p:nvPr/>
        </p:nvSpPr>
        <p:spPr>
          <a:xfrm>
            <a:off x="462379" y="1219364"/>
            <a:ext cx="8951493" cy="2025660"/>
          </a:xfrm>
          <a:prstGeom prst="roundRect">
            <a:avLst>
              <a:gd name="adj" fmla="val 232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2DDA7AB3-95E3-9B4C-9C7B-47B7C46C9C2E}"/>
              </a:ext>
            </a:extLst>
          </p:cNvPr>
          <p:cNvSpPr/>
          <p:nvPr/>
        </p:nvSpPr>
        <p:spPr>
          <a:xfrm>
            <a:off x="1697393" y="1339322"/>
            <a:ext cx="5846335" cy="1772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Wingdings" pitchFamily="2" charset="2"/>
              <a:buChar char="l"/>
            </a:pPr>
            <a:r>
              <a:rPr lang="ja-JP" altLang="en-US" sz="1600">
                <a:solidFill>
                  <a:schemeClr val="tx1"/>
                </a:solidFill>
                <a:ea typeface="ＭＳ Ｐゴシック"/>
                <a:cs typeface="Calibri"/>
              </a:rPr>
              <a:t>ログインする手間が煩わしい</a:t>
            </a:r>
          </a:p>
          <a:p>
            <a:pPr marL="285750" indent="-285750">
              <a:lnSpc>
                <a:spcPct val="150000"/>
              </a:lnSpc>
              <a:buFont typeface="Wingdings" pitchFamily="2" charset="2"/>
              <a:buChar char="l"/>
            </a:pPr>
            <a:r>
              <a:rPr lang="ja-JP" altLang="en-US" sz="1600">
                <a:solidFill>
                  <a:schemeClr val="tx1"/>
                </a:solidFill>
                <a:ea typeface="ＭＳ Ｐゴシック"/>
                <a:cs typeface="Calibri"/>
              </a:rPr>
              <a:t>画面デザインが事務システムを踏襲していて見づらい</a:t>
            </a:r>
            <a:endParaRPr lang="ja-JP" altLang="ja-JP" sz="1600">
              <a:solidFill>
                <a:schemeClr val="tx1"/>
              </a:solidFill>
            </a:endParaRPr>
          </a:p>
          <a:p>
            <a:pPr marL="285750" indent="-285750">
              <a:lnSpc>
                <a:spcPct val="150000"/>
              </a:lnSpc>
              <a:buFont typeface="Wingdings" pitchFamily="2" charset="2"/>
              <a:buChar char="l"/>
            </a:pPr>
            <a:r>
              <a:rPr lang="ja-JP" altLang="en-US" sz="1600">
                <a:solidFill>
                  <a:schemeClr val="tx1"/>
                </a:solidFill>
                <a:ea typeface="ＭＳ Ｐゴシック"/>
                <a:cs typeface="Calibri"/>
              </a:rPr>
              <a:t>学生が欲しいサービスメニューを追加しにくい</a:t>
            </a:r>
            <a:endParaRPr lang="ja-JP" altLang="ja-JP" sz="1600">
              <a:solidFill>
                <a:schemeClr val="tx1"/>
              </a:solidFill>
            </a:endParaRPr>
          </a:p>
          <a:p>
            <a:pPr marL="285750" indent="-285750">
              <a:lnSpc>
                <a:spcPct val="150000"/>
              </a:lnSpc>
              <a:buFont typeface="Wingdings" pitchFamily="2" charset="2"/>
              <a:buChar char="l"/>
            </a:pPr>
            <a:r>
              <a:rPr lang="ja-JP" altLang="en-US" sz="1600">
                <a:solidFill>
                  <a:schemeClr val="tx1"/>
                </a:solidFill>
                <a:ea typeface="ＭＳ Ｐゴシック"/>
                <a:cs typeface="Calibri"/>
              </a:rPr>
              <a:t>まず、学内で色んなシステムが使われてて入口が煩雑化してて分かりにくい</a:t>
            </a:r>
            <a:endParaRPr lang="ja-JP" altLang="ja-JP" sz="1600">
              <a:solidFill>
                <a:schemeClr val="tx1"/>
              </a:solidFill>
            </a:endParaRPr>
          </a:p>
        </p:txBody>
      </p:sp>
      <p:pic>
        <p:nvPicPr>
          <p:cNvPr id="24" name="グラフィックス 17" descr="山形の矢印">
            <a:extLst>
              <a:ext uri="{FF2B5EF4-FFF2-40B4-BE49-F238E27FC236}">
                <a16:creationId xmlns:a16="http://schemas.microsoft.com/office/drawing/2014/main" id="{C40697B6-DDA2-E540-A8BD-78721954D1B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4680516" y="3302116"/>
            <a:ext cx="657600" cy="657358"/>
          </a:xfrm>
          <a:prstGeom prst="rect">
            <a:avLst/>
          </a:prstGeom>
        </p:spPr>
      </p:pic>
      <p:sp>
        <p:nvSpPr>
          <p:cNvPr id="29" name="正方形/長方形 28">
            <a:extLst>
              <a:ext uri="{FF2B5EF4-FFF2-40B4-BE49-F238E27FC236}">
                <a16:creationId xmlns:a16="http://schemas.microsoft.com/office/drawing/2014/main" id="{18286962-6721-AA42-9E47-CB3DEA20113A}"/>
              </a:ext>
            </a:extLst>
          </p:cNvPr>
          <p:cNvSpPr/>
          <p:nvPr/>
        </p:nvSpPr>
        <p:spPr>
          <a:xfrm>
            <a:off x="1753709" y="4178263"/>
            <a:ext cx="5924417" cy="19641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Wingdings" pitchFamily="2" charset="2"/>
              <a:buChar char="l"/>
            </a:pPr>
            <a:r>
              <a:rPr lang="ja-JP" altLang="en-US" sz="1600">
                <a:solidFill>
                  <a:srgbClr val="FFFFFF"/>
                </a:solidFill>
                <a:ea typeface="ＭＳ Ｐゴシック"/>
                <a:cs typeface="Calibri"/>
              </a:rPr>
              <a:t>ネイティブアプリなのでタップするだけ</a:t>
            </a:r>
          </a:p>
          <a:p>
            <a:pPr marL="285750" indent="-285750">
              <a:lnSpc>
                <a:spcPct val="150000"/>
              </a:lnSpc>
              <a:buFont typeface="Wingdings" pitchFamily="2" charset="2"/>
              <a:buChar char="l"/>
            </a:pPr>
            <a:r>
              <a:rPr lang="ja-JP" altLang="en-US" sz="1600">
                <a:solidFill>
                  <a:srgbClr val="FFFFFF"/>
                </a:solidFill>
                <a:ea typeface="ＭＳ Ｐゴシック"/>
                <a:cs typeface="Calibri"/>
              </a:rPr>
              <a:t>操作性を重視した分かりやすく綺麗なデザイン</a:t>
            </a:r>
          </a:p>
          <a:p>
            <a:pPr marL="285750" indent="-285750">
              <a:lnSpc>
                <a:spcPct val="150000"/>
              </a:lnSpc>
              <a:buFont typeface="Wingdings" pitchFamily="2" charset="2"/>
              <a:buChar char="l"/>
            </a:pPr>
            <a:r>
              <a:rPr lang="ja-JP" altLang="en-US" sz="1600">
                <a:solidFill>
                  <a:srgbClr val="FFFFFF"/>
                </a:solidFill>
                <a:ea typeface="ＭＳ Ｐゴシック"/>
                <a:cs typeface="Calibri"/>
              </a:rPr>
              <a:t>オリジナルキャンパスマップやバス時刻表など容易に追加可能</a:t>
            </a:r>
          </a:p>
          <a:p>
            <a:pPr marL="285750" indent="-285750">
              <a:lnSpc>
                <a:spcPct val="150000"/>
              </a:lnSpc>
              <a:buFont typeface="Wingdings" pitchFamily="2" charset="2"/>
              <a:buChar char="l"/>
            </a:pPr>
            <a:r>
              <a:rPr lang="ja-JP" altLang="en-US" sz="1600">
                <a:solidFill>
                  <a:srgbClr val="FFFFFF"/>
                </a:solidFill>
                <a:ea typeface="ＭＳ Ｐゴシック"/>
                <a:cs typeface="Calibri"/>
              </a:rPr>
              <a:t>学内のシステムやサービスの入り口を​一本化。</a:t>
            </a:r>
            <a:br>
              <a:rPr lang="en-US" altLang="ja-JP" sz="1600">
                <a:solidFill>
                  <a:srgbClr val="FFFFFF"/>
                </a:solidFill>
                <a:ea typeface="ＭＳ Ｐゴシック"/>
                <a:cs typeface="Calibri"/>
              </a:rPr>
            </a:br>
            <a:r>
              <a:rPr lang="ja-JP" altLang="en-US" sz="1600">
                <a:solidFill>
                  <a:srgbClr val="FFFFFF"/>
                </a:solidFill>
                <a:ea typeface="ＭＳ Ｐゴシック"/>
                <a:cs typeface="Calibri"/>
              </a:rPr>
              <a:t>困ったらまずポータルを見る。</a:t>
            </a:r>
          </a:p>
        </p:txBody>
      </p:sp>
      <p:sp>
        <p:nvSpPr>
          <p:cNvPr id="30" name="円/楕円 29">
            <a:extLst>
              <a:ext uri="{FF2B5EF4-FFF2-40B4-BE49-F238E27FC236}">
                <a16:creationId xmlns:a16="http://schemas.microsoft.com/office/drawing/2014/main" id="{37345E92-D02F-B747-AA7C-ECAF379BD1AA}"/>
              </a:ext>
            </a:extLst>
          </p:cNvPr>
          <p:cNvSpPr/>
          <p:nvPr/>
        </p:nvSpPr>
        <p:spPr>
          <a:xfrm>
            <a:off x="643988" y="1799973"/>
            <a:ext cx="925096" cy="92509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018175EA-2E42-D34F-B6EE-5973C07AD8A0}"/>
              </a:ext>
            </a:extLst>
          </p:cNvPr>
          <p:cNvSpPr/>
          <p:nvPr/>
        </p:nvSpPr>
        <p:spPr>
          <a:xfrm>
            <a:off x="703062" y="1907747"/>
            <a:ext cx="806949" cy="709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bg1"/>
                </a:solidFill>
                <a:cs typeface="Calibri"/>
              </a:rPr>
              <a:t>導入前</a:t>
            </a:r>
            <a:endParaRPr lang="ja-JP" sz="1600">
              <a:solidFill>
                <a:schemeClr val="bg1"/>
              </a:solidFill>
              <a:ea typeface="ＭＳ Ｐゴシック"/>
              <a:cs typeface="Calibri"/>
            </a:endParaRPr>
          </a:p>
        </p:txBody>
      </p:sp>
      <p:sp>
        <p:nvSpPr>
          <p:cNvPr id="32" name="円/楕円 31">
            <a:extLst>
              <a:ext uri="{FF2B5EF4-FFF2-40B4-BE49-F238E27FC236}">
                <a16:creationId xmlns:a16="http://schemas.microsoft.com/office/drawing/2014/main" id="{9AD6139C-F270-C44A-8C66-8B93AACB4A54}"/>
              </a:ext>
            </a:extLst>
          </p:cNvPr>
          <p:cNvSpPr/>
          <p:nvPr/>
        </p:nvSpPr>
        <p:spPr>
          <a:xfrm>
            <a:off x="700304" y="4697765"/>
            <a:ext cx="925096" cy="9250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EB96E466-A9A6-9046-91F9-5F601F0EEF74}"/>
              </a:ext>
            </a:extLst>
          </p:cNvPr>
          <p:cNvSpPr/>
          <p:nvPr/>
        </p:nvSpPr>
        <p:spPr>
          <a:xfrm>
            <a:off x="759378" y="4805539"/>
            <a:ext cx="806949" cy="709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bg1"/>
                </a:solidFill>
                <a:cs typeface="Calibri"/>
              </a:rPr>
              <a:t>導入後</a:t>
            </a:r>
            <a:endParaRPr lang="ja-JP" sz="1600">
              <a:solidFill>
                <a:schemeClr val="bg1"/>
              </a:solidFill>
              <a:ea typeface="ＭＳ Ｐゴシック"/>
              <a:cs typeface="Calibri"/>
            </a:endParaRPr>
          </a:p>
        </p:txBody>
      </p:sp>
      <p:pic>
        <p:nvPicPr>
          <p:cNvPr id="34" name="図 33">
            <a:extLst>
              <a:ext uri="{FF2B5EF4-FFF2-40B4-BE49-F238E27FC236}">
                <a16:creationId xmlns:a16="http://schemas.microsoft.com/office/drawing/2014/main" id="{F9C0D43E-62D4-7A4C-962D-CE5CC972ED4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762797" y="1401979"/>
            <a:ext cx="1432006" cy="1843044"/>
          </a:xfrm>
          <a:prstGeom prst="rect">
            <a:avLst/>
          </a:prstGeom>
        </p:spPr>
      </p:pic>
      <p:pic>
        <p:nvPicPr>
          <p:cNvPr id="35" name="図 34">
            <a:extLst>
              <a:ext uri="{FF2B5EF4-FFF2-40B4-BE49-F238E27FC236}">
                <a16:creationId xmlns:a16="http://schemas.microsoft.com/office/drawing/2014/main" id="{F30CA703-5EB6-0B41-92E1-A329697B18BC}"/>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63283" y="4501873"/>
            <a:ext cx="1631034" cy="1843200"/>
          </a:xfrm>
          <a:prstGeom prst="rect">
            <a:avLst/>
          </a:prstGeom>
        </p:spPr>
      </p:pic>
      <p:sp>
        <p:nvSpPr>
          <p:cNvPr id="2" name="片側の 2 つの角を丸めた四角形 1">
            <a:extLst>
              <a:ext uri="{FF2B5EF4-FFF2-40B4-BE49-F238E27FC236}">
                <a16:creationId xmlns:a16="http://schemas.microsoft.com/office/drawing/2014/main" id="{54A80107-52B0-4049-87A0-2EF488022FFD}"/>
              </a:ext>
            </a:extLst>
          </p:cNvPr>
          <p:cNvSpPr/>
          <p:nvPr/>
        </p:nvSpPr>
        <p:spPr>
          <a:xfrm rot="16200000">
            <a:off x="8176069" y="1918254"/>
            <a:ext cx="288000" cy="2196000"/>
          </a:xfrm>
          <a:prstGeom prst="round2Same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8815869A-E85E-3540-987D-83C0A486C40C}"/>
              </a:ext>
            </a:extLst>
          </p:cNvPr>
          <p:cNvSpPr txBox="1"/>
          <p:nvPr/>
        </p:nvSpPr>
        <p:spPr>
          <a:xfrm>
            <a:off x="7222069" y="2875127"/>
            <a:ext cx="2162177"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ja-JP" altLang="en-US" sz="1100">
                <a:solidFill>
                  <a:schemeClr val="bg1"/>
                </a:solidFill>
                <a:ea typeface="ＭＳ Ｐゴシック"/>
                <a:cs typeface="Calibri"/>
              </a:rPr>
              <a:t>せっかくあるのに使われていない</a:t>
            </a:r>
            <a:endParaRPr lang="ja-JP" sz="1050">
              <a:solidFill>
                <a:schemeClr val="bg1"/>
              </a:solidFill>
              <a:cs typeface="Calibri"/>
            </a:endParaRPr>
          </a:p>
        </p:txBody>
      </p:sp>
      <p:sp>
        <p:nvSpPr>
          <p:cNvPr id="37" name="片側の 2 つの角を丸めた四角形 36">
            <a:extLst>
              <a:ext uri="{FF2B5EF4-FFF2-40B4-BE49-F238E27FC236}">
                <a16:creationId xmlns:a16="http://schemas.microsoft.com/office/drawing/2014/main" id="{3DF5E562-F3A0-B24C-90CC-88D0993FD4B1}"/>
              </a:ext>
            </a:extLst>
          </p:cNvPr>
          <p:cNvSpPr/>
          <p:nvPr/>
        </p:nvSpPr>
        <p:spPr>
          <a:xfrm rot="16200000">
            <a:off x="8068069" y="4927185"/>
            <a:ext cx="504000" cy="2196000"/>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280FE363-C691-2B44-A4F7-F652BF156ACE}"/>
              </a:ext>
            </a:extLst>
          </p:cNvPr>
          <p:cNvSpPr txBox="1"/>
          <p:nvPr/>
        </p:nvSpPr>
        <p:spPr>
          <a:xfrm>
            <a:off x="7335230" y="5815522"/>
            <a:ext cx="207437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r"/>
            <a:r>
              <a:rPr lang="ja-JP" altLang="en-US" sz="1100">
                <a:solidFill>
                  <a:schemeClr val="bg1"/>
                </a:solidFill>
                <a:ea typeface="ＭＳ Ｐゴシック"/>
                <a:cs typeface="Calibri"/>
              </a:rPr>
              <a:t>本当に使われるポータルアプリ</a:t>
            </a:r>
          </a:p>
          <a:p>
            <a:pPr algn="r"/>
            <a:r>
              <a:rPr lang="ja-JP" altLang="en-US" sz="1100">
                <a:solidFill>
                  <a:schemeClr val="bg1"/>
                </a:solidFill>
                <a:ea typeface="ＭＳ Ｐゴシック"/>
                <a:cs typeface="Calibri"/>
              </a:rPr>
              <a:t>学生サービスレベル向上</a:t>
            </a:r>
          </a:p>
        </p:txBody>
      </p:sp>
    </p:spTree>
    <p:extLst>
      <p:ext uri="{BB962C8B-B14F-4D97-AF65-F5344CB8AC3E}">
        <p14:creationId xmlns:p14="http://schemas.microsoft.com/office/powerpoint/2010/main" val="470330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2" cstate="print">
            <a:extLst>
              <a:ext uri="{28A0092B-C50C-407E-A947-70E740481C1C}">
                <a14:useLocalDpi xmlns:a14="http://schemas.microsoft.com/office/drawing/2010/main"/>
              </a:ext>
            </a:extLst>
          </a:blip>
          <a:srcRect/>
          <a:stretch/>
        </p:blipFill>
        <p:spPr bwMode="auto">
          <a:xfrm>
            <a:off x="615596" y="1765424"/>
            <a:ext cx="2234630" cy="4495213"/>
          </a:xfrm>
          <a:prstGeom prst="rect">
            <a:avLst/>
          </a:prstGeom>
          <a:noFill/>
          <a:extLst>
            <a:ext uri="{909E8E84-426E-40DD-AFC4-6F175D3DCCD1}">
              <a14:hiddenFill xmlns:a14="http://schemas.microsoft.com/office/drawing/2010/main">
                <a:solidFill>
                  <a:srgbClr val="FFFFFF"/>
                </a:solidFill>
              </a14:hiddenFill>
            </a:ext>
          </a:extLst>
        </p:spPr>
      </p:pic>
      <p:sp>
        <p:nvSpPr>
          <p:cNvPr id="15" name="タイトル 1">
            <a:extLst>
              <a:ext uri="{FF2B5EF4-FFF2-40B4-BE49-F238E27FC236}">
                <a16:creationId xmlns:a16="http://schemas.microsoft.com/office/drawing/2014/main" id="{7AF92484-1CC2-E94E-BA3E-233FA853199F}"/>
              </a:ext>
            </a:extLst>
          </p:cNvPr>
          <p:cNvSpPr txBox="1">
            <a:spLocks/>
          </p:cNvSpPr>
          <p:nvPr/>
        </p:nvSpPr>
        <p:spPr>
          <a:xfrm>
            <a:off x="624418" y="395115"/>
            <a:ext cx="5771090" cy="565753"/>
          </a:xfrm>
          <a:prstGeom prst="rect">
            <a:avLst/>
          </a:prstGeom>
        </p:spPr>
        <p:txBody>
          <a:bodyPr anchor="ctr">
            <a:noAutofit/>
          </a:bodyPr>
          <a:lst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a:lstStyle>
          <a:p>
            <a:pPr>
              <a:lnSpc>
                <a:spcPct val="100000"/>
              </a:lnSpc>
            </a:pPr>
            <a:r>
              <a:rPr lang="ja-JP" altLang="en-US" sz="2000">
                <a:latin typeface="小塚ゴシック Pro L" panose="020B0200000000000000" pitchFamily="34" charset="-128"/>
                <a:ea typeface="小塚ゴシック Pro L" panose="020B0200000000000000" pitchFamily="34" charset="-128"/>
              </a:rPr>
              <a:t>スマホアプリの優位性について</a:t>
            </a:r>
            <a:endParaRPr lang="ja-JP" altLang="en-US" sz="1050">
              <a:latin typeface="+mj-ea"/>
              <a:ea typeface="小塚ゴシック Pro M" panose="020B0700000000000000" pitchFamily="34" charset="-128"/>
            </a:endParaRPr>
          </a:p>
        </p:txBody>
      </p:sp>
      <p:pic>
        <p:nvPicPr>
          <p:cNvPr id="18" name="図 17">
            <a:extLst>
              <a:ext uri="{FF2B5EF4-FFF2-40B4-BE49-F238E27FC236}">
                <a16:creationId xmlns:a16="http://schemas.microsoft.com/office/drawing/2014/main" id="{3EC836AE-6626-AA47-921B-26FB92AFCA3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082652" y="1765423"/>
            <a:ext cx="2254198" cy="4495214"/>
          </a:xfrm>
          <a:prstGeom prst="rect">
            <a:avLst/>
          </a:prstGeom>
        </p:spPr>
      </p:pic>
      <p:graphicFrame>
        <p:nvGraphicFramePr>
          <p:cNvPr id="21" name="表 20">
            <a:extLst>
              <a:ext uri="{FF2B5EF4-FFF2-40B4-BE49-F238E27FC236}">
                <a16:creationId xmlns:a16="http://schemas.microsoft.com/office/drawing/2014/main" id="{54E150B5-399C-C448-9B91-135B9F72C429}"/>
              </a:ext>
            </a:extLst>
          </p:cNvPr>
          <p:cNvGraphicFramePr>
            <a:graphicFrameLocks noGrp="1"/>
          </p:cNvGraphicFramePr>
          <p:nvPr>
            <p:extLst>
              <p:ext uri="{D42A27DB-BD31-4B8C-83A1-F6EECF244321}">
                <p14:modId xmlns:p14="http://schemas.microsoft.com/office/powerpoint/2010/main" val="4009631641"/>
              </p:ext>
            </p:extLst>
          </p:nvPr>
        </p:nvGraphicFramePr>
        <p:xfrm>
          <a:off x="2982798" y="1301649"/>
          <a:ext cx="3967282" cy="4958989"/>
        </p:xfrm>
        <a:graphic>
          <a:graphicData uri="http://schemas.openxmlformats.org/drawingml/2006/table">
            <a:tbl>
              <a:tblPr/>
              <a:tblGrid>
                <a:gridCol w="1542832">
                  <a:extLst>
                    <a:ext uri="{9D8B030D-6E8A-4147-A177-3AD203B41FA5}">
                      <a16:colId xmlns:a16="http://schemas.microsoft.com/office/drawing/2014/main" val="1669489154"/>
                    </a:ext>
                  </a:extLst>
                </a:gridCol>
                <a:gridCol w="737880">
                  <a:extLst>
                    <a:ext uri="{9D8B030D-6E8A-4147-A177-3AD203B41FA5}">
                      <a16:colId xmlns:a16="http://schemas.microsoft.com/office/drawing/2014/main" val="3349574608"/>
                    </a:ext>
                  </a:extLst>
                </a:gridCol>
                <a:gridCol w="1686570">
                  <a:extLst>
                    <a:ext uri="{9D8B030D-6E8A-4147-A177-3AD203B41FA5}">
                      <a16:colId xmlns:a16="http://schemas.microsoft.com/office/drawing/2014/main" val="3561213432"/>
                    </a:ext>
                  </a:extLst>
                </a:gridCol>
              </a:tblGrid>
              <a:tr h="603786">
                <a:tc>
                  <a:txBody>
                    <a:bodyPr/>
                    <a:lstStyle/>
                    <a:p>
                      <a:pPr algn="ctr" fontAlgn="base"/>
                      <a:r>
                        <a:rPr lang="en-US" sz="1000" b="1" i="0">
                          <a:solidFill>
                            <a:srgbClr val="FFFFFF"/>
                          </a:solidFill>
                          <a:effectLst/>
                          <a:latin typeface="+mj-ea"/>
                          <a:ea typeface="+mj-ea"/>
                        </a:rPr>
                        <a:t>Web</a:t>
                      </a:r>
                      <a:r>
                        <a:rPr lang="ja-JP" altLang="en-US" sz="1000" b="1" i="0">
                          <a:solidFill>
                            <a:srgbClr val="FFFFFF"/>
                          </a:solidFill>
                          <a:effectLst/>
                          <a:latin typeface="+mj-ea"/>
                          <a:ea typeface="+mj-ea"/>
                        </a:rPr>
                        <a:t>サービス​</a:t>
                      </a:r>
                      <a:endParaRPr lang="ja-JP" altLang="en-US" sz="1100" b="1" i="0">
                        <a:solidFill>
                          <a:srgbClr val="FFFFFF"/>
                        </a:solidFill>
                        <a:effectLst/>
                        <a:latin typeface="+mj-ea"/>
                        <a:ea typeface="+mj-ea"/>
                      </a:endParaRPr>
                    </a:p>
                    <a:p>
                      <a:pPr algn="ctr" fontAlgn="base"/>
                      <a:r>
                        <a:rPr lang="en-US" altLang="ja-JP" sz="1000" b="1" i="0">
                          <a:solidFill>
                            <a:srgbClr val="FFFFFF"/>
                          </a:solidFill>
                          <a:effectLst/>
                          <a:latin typeface="+mj-ea"/>
                          <a:ea typeface="+mj-ea"/>
                        </a:rPr>
                        <a:t>(</a:t>
                      </a:r>
                      <a:r>
                        <a:rPr lang="ja-JP" altLang="en-US" sz="1000" b="1" i="0">
                          <a:solidFill>
                            <a:srgbClr val="FFFFFF"/>
                          </a:solidFill>
                          <a:effectLst/>
                          <a:latin typeface="+mj-ea"/>
                          <a:ea typeface="+mj-ea"/>
                        </a:rPr>
                        <a:t>ブラウザ</a:t>
                      </a:r>
                      <a:r>
                        <a:rPr lang="en-US" altLang="ja-JP" sz="1000" b="1" i="0">
                          <a:solidFill>
                            <a:srgbClr val="FFFFFF"/>
                          </a:solidFill>
                          <a:effectLst/>
                          <a:latin typeface="+mj-ea"/>
                          <a:ea typeface="+mj-ea"/>
                        </a:rPr>
                        <a:t>)</a:t>
                      </a:r>
                      <a:r>
                        <a:rPr lang="ja-JP" altLang="en-US" sz="1000" b="1" i="0">
                          <a:solidFill>
                            <a:srgbClr val="FFFFFF"/>
                          </a:solidFill>
                          <a:effectLst/>
                          <a:latin typeface="+mj-ea"/>
                          <a:ea typeface="+mj-ea"/>
                        </a:rPr>
                        <a:t>​</a:t>
                      </a:r>
                      <a:endParaRPr lang="ja-JP" altLang="en-US" sz="1100" b="1" i="0">
                        <a:solidFill>
                          <a:srgbClr val="FFFFFF"/>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BFBFBF"/>
                      </a:solidFill>
                      <a:prstDash val="solid"/>
                      <a:round/>
                      <a:headEnd type="none" w="med" len="med"/>
                      <a:tailEnd type="none" w="med" len="med"/>
                    </a:lnT>
                    <a:lnB w="11240" cap="flat" cmpd="sng" algn="ctr">
                      <a:solidFill>
                        <a:srgbClr val="1D3C91"/>
                      </a:solidFill>
                      <a:prstDash val="solid"/>
                      <a:round/>
                      <a:headEnd type="none" w="med" len="med"/>
                      <a:tailEnd type="none" w="med" len="med"/>
                    </a:lnB>
                    <a:solidFill>
                      <a:schemeClr val="accent5">
                        <a:lumMod val="50000"/>
                      </a:schemeClr>
                    </a:solidFill>
                  </a:tcPr>
                </a:tc>
                <a:tc>
                  <a:txBody>
                    <a:bodyPr/>
                    <a:lstStyle/>
                    <a:p>
                      <a:pPr algn="ctr" fontAlgn="auto"/>
                      <a:r>
                        <a:rPr lang="ja-JP" altLang="en-US" sz="1000" b="1" i="0">
                          <a:solidFill>
                            <a:srgbClr val="FFFFFF"/>
                          </a:solidFill>
                          <a:effectLst/>
                          <a:latin typeface="+mj-ea"/>
                          <a:ea typeface="+mj-ea"/>
                        </a:rPr>
                        <a:t>​</a:t>
                      </a: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BFBFBF"/>
                      </a:solidFill>
                      <a:prstDash val="solid"/>
                      <a:round/>
                      <a:headEnd type="none" w="med" len="med"/>
                      <a:tailEnd type="none" w="med" len="med"/>
                    </a:lnT>
                    <a:lnB w="11240" cap="flat" cmpd="sng" algn="ctr">
                      <a:solidFill>
                        <a:srgbClr val="1D3C91"/>
                      </a:solidFill>
                      <a:prstDash val="solid"/>
                      <a:round/>
                      <a:headEnd type="none" w="med" len="med"/>
                      <a:tailEnd type="none" w="med" len="med"/>
                    </a:lnB>
                    <a:solidFill>
                      <a:schemeClr val="accent5">
                        <a:lumMod val="50000"/>
                      </a:schemeClr>
                    </a:solidFill>
                  </a:tcPr>
                </a:tc>
                <a:tc>
                  <a:txBody>
                    <a:bodyPr/>
                    <a:lstStyle/>
                    <a:p>
                      <a:pPr algn="ctr" fontAlgn="base"/>
                      <a:r>
                        <a:rPr lang="ja-JP" altLang="en-US" sz="1000" b="1" i="0">
                          <a:solidFill>
                            <a:srgbClr val="FFFFFF"/>
                          </a:solidFill>
                          <a:effectLst/>
                          <a:latin typeface="+mj-ea"/>
                          <a:ea typeface="+mj-ea"/>
                        </a:rPr>
                        <a:t>ネイティブ​</a:t>
                      </a:r>
                      <a:endParaRPr lang="ja-JP" altLang="en-US" sz="1100" b="1" i="0">
                        <a:solidFill>
                          <a:srgbClr val="FFFFFF"/>
                        </a:solidFill>
                        <a:effectLst/>
                        <a:latin typeface="+mj-ea"/>
                        <a:ea typeface="+mj-ea"/>
                      </a:endParaRPr>
                    </a:p>
                    <a:p>
                      <a:pPr algn="ctr" fontAlgn="base"/>
                      <a:r>
                        <a:rPr lang="ja-JP" altLang="en-US" sz="1000" b="1" i="0">
                          <a:solidFill>
                            <a:srgbClr val="FFFFFF"/>
                          </a:solidFill>
                          <a:effectLst/>
                          <a:latin typeface="+mj-ea"/>
                          <a:ea typeface="+mj-ea"/>
                        </a:rPr>
                        <a:t>アプリケーション​</a:t>
                      </a:r>
                      <a:endParaRPr lang="ja-JP" altLang="en-US" sz="1100" b="1" i="0">
                        <a:solidFill>
                          <a:srgbClr val="FFFFFF"/>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BFBFBF"/>
                      </a:solidFill>
                      <a:prstDash val="solid"/>
                      <a:round/>
                      <a:headEnd type="none" w="med" len="med"/>
                      <a:tailEnd type="none" w="med" len="med"/>
                    </a:lnT>
                    <a:lnB w="11240" cap="flat" cmpd="sng" algn="ctr">
                      <a:solidFill>
                        <a:srgbClr val="1D3C91"/>
                      </a:solid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895810326"/>
                  </a:ext>
                </a:extLst>
              </a:tr>
              <a:tr h="468728">
                <a:tc>
                  <a:txBody>
                    <a:bodyPr/>
                    <a:lstStyle/>
                    <a:p>
                      <a:pPr algn="ctr" fontAlgn="base"/>
                      <a:r>
                        <a:rPr lang="en-US" sz="1300" b="1" i="0">
                          <a:solidFill>
                            <a:srgbClr val="44546A"/>
                          </a:solidFill>
                          <a:effectLst/>
                          <a:latin typeface="+mj-ea"/>
                          <a:ea typeface="+mj-ea"/>
                        </a:rPr>
                        <a:t>×</a:t>
                      </a:r>
                      <a:r>
                        <a:rPr lang="en-US" altLang="ja-JP" sz="1300" b="0" i="0">
                          <a:solidFill>
                            <a:srgbClr val="000000"/>
                          </a:solidFill>
                          <a:effectLst/>
                          <a:latin typeface="+mj-ea"/>
                          <a:ea typeface="+mj-ea"/>
                        </a:rPr>
                        <a:t>​</a:t>
                      </a:r>
                      <a:endParaRPr lang="en-US" altLang="ja-JP" sz="1100" b="0" i="0">
                        <a:solidFill>
                          <a:srgbClr val="000000"/>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1D3C91"/>
                      </a:solidFill>
                      <a:prstDash val="solid"/>
                      <a:round/>
                      <a:headEnd type="none" w="med" len="med"/>
                      <a:tailEnd type="none" w="med" len="med"/>
                    </a:lnT>
                    <a:lnB w="11240" cap="flat" cmpd="sng" algn="ctr">
                      <a:solidFill>
                        <a:srgbClr val="BFBFBF"/>
                      </a:solidFill>
                      <a:prstDash val="solid"/>
                      <a:round/>
                      <a:headEnd type="none" w="med" len="med"/>
                      <a:tailEnd type="none" w="med" len="med"/>
                    </a:lnB>
                    <a:solidFill>
                      <a:srgbClr val="FFFFFF"/>
                    </a:solidFill>
                  </a:tcPr>
                </a:tc>
                <a:tc>
                  <a:txBody>
                    <a:bodyPr/>
                    <a:lstStyle/>
                    <a:p>
                      <a:pPr algn="ctr" fontAlgn="base"/>
                      <a:r>
                        <a:rPr lang="ja-JP" altLang="en-US" sz="900" b="1" i="0">
                          <a:solidFill>
                            <a:schemeClr val="accent5">
                              <a:lumMod val="50000"/>
                            </a:schemeClr>
                          </a:solidFill>
                          <a:effectLst/>
                          <a:latin typeface="+mj-ea"/>
                          <a:ea typeface="+mj-ea"/>
                        </a:rPr>
                        <a:t>動作速度</a:t>
                      </a:r>
                      <a:r>
                        <a:rPr lang="ja-JP" altLang="en-US" sz="900" b="0" i="0">
                          <a:solidFill>
                            <a:schemeClr val="accent5">
                              <a:lumMod val="50000"/>
                            </a:schemeClr>
                          </a:solidFill>
                          <a:effectLst/>
                          <a:latin typeface="+mj-ea"/>
                          <a:ea typeface="+mj-ea"/>
                        </a:rPr>
                        <a:t>​</a:t>
                      </a:r>
                      <a:endParaRPr lang="ja-JP" altLang="en-US" sz="1600" b="0" i="0">
                        <a:solidFill>
                          <a:schemeClr val="accent5">
                            <a:lumMod val="50000"/>
                          </a:schemeClr>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1D3C9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AE3F3"/>
                    </a:solidFill>
                  </a:tcPr>
                </a:tc>
                <a:tc>
                  <a:txBody>
                    <a:bodyPr/>
                    <a:lstStyle/>
                    <a:p>
                      <a:pPr algn="ctr" fontAlgn="base"/>
                      <a:r>
                        <a:rPr lang="ja-JP" altLang="en-US" sz="1300" b="1" i="0">
                          <a:solidFill>
                            <a:srgbClr val="C00000"/>
                          </a:solidFill>
                          <a:effectLst/>
                          <a:latin typeface="+mj-ea"/>
                          <a:ea typeface="+mj-ea"/>
                        </a:rPr>
                        <a:t>◎</a:t>
                      </a:r>
                      <a:r>
                        <a:rPr lang="ja-JP" altLang="en-US" sz="1300" b="0" i="0">
                          <a:solidFill>
                            <a:srgbClr val="C00000"/>
                          </a:solidFill>
                          <a:effectLst/>
                          <a:latin typeface="+mj-ea"/>
                          <a:ea typeface="+mj-ea"/>
                        </a:rPr>
                        <a:t>​</a:t>
                      </a:r>
                      <a:endParaRPr lang="ja-JP" altLang="en-US" sz="1100" b="0" i="0">
                        <a:solidFill>
                          <a:srgbClr val="C00000"/>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1D3C91"/>
                      </a:solidFill>
                      <a:prstDash val="solid"/>
                      <a:round/>
                      <a:headEnd type="none" w="med" len="med"/>
                      <a:tailEnd type="none" w="med" len="med"/>
                    </a:lnT>
                    <a:lnB w="1124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3118072113"/>
                  </a:ext>
                </a:extLst>
              </a:tr>
              <a:tr h="746788">
                <a:tc>
                  <a:txBody>
                    <a:bodyPr/>
                    <a:lstStyle/>
                    <a:p>
                      <a:pPr algn="ctr" fontAlgn="base"/>
                      <a:r>
                        <a:rPr lang="en-US" altLang="ja-JP" sz="1300" b="1" i="0">
                          <a:solidFill>
                            <a:srgbClr val="44546A"/>
                          </a:solidFill>
                          <a:effectLst/>
                          <a:latin typeface="+mj-ea"/>
                          <a:ea typeface="+mj-ea"/>
                        </a:rPr>
                        <a:t>×</a:t>
                      </a:r>
                      <a:r>
                        <a:rPr lang="ja-JP" altLang="en-US" sz="1300" b="0" i="0">
                          <a:solidFill>
                            <a:srgbClr val="000000"/>
                          </a:solidFill>
                          <a:effectLst/>
                          <a:latin typeface="+mj-ea"/>
                          <a:ea typeface="+mj-ea"/>
                        </a:rPr>
                        <a:t>​</a:t>
                      </a:r>
                      <a:endParaRPr lang="ja-JP" altLang="en-US" sz="1100" b="0" i="0">
                        <a:solidFill>
                          <a:srgbClr val="000000"/>
                        </a:solidFill>
                        <a:effectLst/>
                        <a:latin typeface="+mj-ea"/>
                        <a:ea typeface="+mj-ea"/>
                      </a:endParaRPr>
                    </a:p>
                    <a:p>
                      <a:pPr algn="ctr" fontAlgn="base"/>
                      <a:r>
                        <a:rPr lang="ja-JP" altLang="en-US" sz="700" b="1" i="0">
                          <a:solidFill>
                            <a:srgbClr val="44546A"/>
                          </a:solidFill>
                          <a:effectLst/>
                          <a:latin typeface="+mj-ea"/>
                          <a:ea typeface="+mj-ea"/>
                        </a:rPr>
                        <a:t>ブラウザ毎に違いが出る</a:t>
                      </a:r>
                      <a:r>
                        <a:rPr lang="ja-JP" altLang="en-US" sz="700" b="0" i="0">
                          <a:solidFill>
                            <a:srgbClr val="000000"/>
                          </a:solidFill>
                          <a:effectLst/>
                          <a:latin typeface="+mj-ea"/>
                          <a:ea typeface="+mj-ea"/>
                        </a:rPr>
                        <a:t>​</a:t>
                      </a:r>
                      <a:endParaRPr lang="ja-JP" altLang="en-US" sz="1100" b="0" i="0">
                        <a:solidFill>
                          <a:srgbClr val="000000"/>
                        </a:solidFill>
                        <a:effectLst/>
                        <a:latin typeface="+mj-ea"/>
                        <a:ea typeface="+mj-ea"/>
                      </a:endParaRPr>
                    </a:p>
                    <a:p>
                      <a:pPr algn="ctr" fontAlgn="base"/>
                      <a:r>
                        <a:rPr lang="ja-JP" altLang="en-US" sz="700" b="1" i="0">
                          <a:solidFill>
                            <a:srgbClr val="44546A"/>
                          </a:solidFill>
                          <a:effectLst/>
                          <a:latin typeface="+mj-ea"/>
                          <a:ea typeface="+mj-ea"/>
                        </a:rPr>
                        <a:t>画面から表示が見切れる</a:t>
                      </a:r>
                      <a:r>
                        <a:rPr lang="ja-JP" altLang="en-US" sz="700" b="0" i="0">
                          <a:solidFill>
                            <a:srgbClr val="000000"/>
                          </a:solidFill>
                          <a:effectLst/>
                          <a:latin typeface="+mj-ea"/>
                          <a:ea typeface="+mj-ea"/>
                        </a:rPr>
                        <a:t>​</a:t>
                      </a:r>
                      <a:endParaRPr lang="ja-JP" altLang="en-US" sz="1100" b="0" i="0">
                        <a:solidFill>
                          <a:srgbClr val="000000"/>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BFBFBF"/>
                      </a:solidFill>
                      <a:prstDash val="solid"/>
                      <a:round/>
                      <a:headEnd type="none" w="med" len="med"/>
                      <a:tailEnd type="none" w="med" len="med"/>
                    </a:lnT>
                    <a:lnB w="11240" cap="flat" cmpd="sng" algn="ctr">
                      <a:solidFill>
                        <a:srgbClr val="BFBFBF"/>
                      </a:solidFill>
                      <a:prstDash val="solid"/>
                      <a:round/>
                      <a:headEnd type="none" w="med" len="med"/>
                      <a:tailEnd type="none" w="med" len="med"/>
                    </a:lnB>
                    <a:solidFill>
                      <a:srgbClr val="FFFFFF"/>
                    </a:solidFill>
                  </a:tcPr>
                </a:tc>
                <a:tc>
                  <a:txBody>
                    <a:bodyPr/>
                    <a:lstStyle/>
                    <a:p>
                      <a:pPr algn="ctr" fontAlgn="base"/>
                      <a:r>
                        <a:rPr lang="ja-JP" altLang="en-US" sz="900" b="1" i="0">
                          <a:solidFill>
                            <a:schemeClr val="accent5">
                              <a:lumMod val="50000"/>
                            </a:schemeClr>
                          </a:solidFill>
                          <a:effectLst/>
                          <a:latin typeface="+mj-ea"/>
                          <a:ea typeface="+mj-ea"/>
                        </a:rPr>
                        <a:t>画面</a:t>
                      </a:r>
                      <a:endParaRPr lang="en-US" altLang="ja-JP" sz="900" b="1" i="0">
                        <a:solidFill>
                          <a:schemeClr val="accent5">
                            <a:lumMod val="50000"/>
                          </a:schemeClr>
                        </a:solidFill>
                        <a:effectLst/>
                        <a:latin typeface="+mj-ea"/>
                        <a:ea typeface="+mj-ea"/>
                      </a:endParaRPr>
                    </a:p>
                    <a:p>
                      <a:pPr algn="ctr" fontAlgn="base"/>
                      <a:r>
                        <a:rPr lang="ja-JP" altLang="en-US" sz="900" b="1" i="0">
                          <a:solidFill>
                            <a:schemeClr val="accent5">
                              <a:lumMod val="50000"/>
                            </a:schemeClr>
                          </a:solidFill>
                          <a:effectLst/>
                          <a:latin typeface="+mj-ea"/>
                          <a:ea typeface="+mj-ea"/>
                        </a:rPr>
                        <a:t>デザイン</a:t>
                      </a:r>
                      <a:r>
                        <a:rPr lang="ja-JP" altLang="en-US" sz="900" b="0" i="0">
                          <a:solidFill>
                            <a:schemeClr val="accent5">
                              <a:lumMod val="50000"/>
                            </a:schemeClr>
                          </a:solidFill>
                          <a:effectLst/>
                          <a:latin typeface="+mj-ea"/>
                          <a:ea typeface="+mj-ea"/>
                        </a:rPr>
                        <a:t>​</a:t>
                      </a:r>
                      <a:endParaRPr lang="ja-JP" altLang="en-US" sz="1600" b="0" i="0">
                        <a:solidFill>
                          <a:schemeClr val="accent5">
                            <a:lumMod val="50000"/>
                          </a:schemeClr>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AE3F3"/>
                    </a:solidFill>
                  </a:tcPr>
                </a:tc>
                <a:tc>
                  <a:txBody>
                    <a:bodyPr/>
                    <a:lstStyle/>
                    <a:p>
                      <a:pPr algn="ctr" fontAlgn="base"/>
                      <a:r>
                        <a:rPr lang="ja-JP" altLang="en-US" sz="1300" b="1" i="0">
                          <a:solidFill>
                            <a:srgbClr val="C00000"/>
                          </a:solidFill>
                          <a:effectLst/>
                          <a:latin typeface="+mj-ea"/>
                          <a:ea typeface="+mj-ea"/>
                        </a:rPr>
                        <a:t>◎​</a:t>
                      </a:r>
                      <a:endParaRPr lang="ja-JP" altLang="en-US" sz="1100" b="1" i="0">
                        <a:solidFill>
                          <a:srgbClr val="C00000"/>
                        </a:solidFill>
                        <a:effectLst/>
                        <a:latin typeface="+mj-ea"/>
                        <a:ea typeface="+mj-ea"/>
                      </a:endParaRPr>
                    </a:p>
                    <a:p>
                      <a:pPr algn="ctr" fontAlgn="base"/>
                      <a:r>
                        <a:rPr lang="ja-JP" altLang="en-US" sz="700" b="1" i="0">
                          <a:solidFill>
                            <a:srgbClr val="C00000"/>
                          </a:solidFill>
                          <a:effectLst/>
                          <a:latin typeface="+mj-ea"/>
                          <a:ea typeface="+mj-ea"/>
                        </a:rPr>
                        <a:t>スマートフォンに最適化されたインターフェース​</a:t>
                      </a:r>
                      <a:endParaRPr lang="ja-JP" altLang="en-US" sz="1050" b="1" i="0">
                        <a:solidFill>
                          <a:srgbClr val="C00000"/>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BFBFBF"/>
                      </a:solidFill>
                      <a:prstDash val="solid"/>
                      <a:round/>
                      <a:headEnd type="none" w="med" len="med"/>
                      <a:tailEnd type="none" w="med" len="med"/>
                    </a:lnT>
                    <a:lnB w="1124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2563506605"/>
                  </a:ext>
                </a:extLst>
              </a:tr>
              <a:tr h="813522">
                <a:tc>
                  <a:txBody>
                    <a:bodyPr/>
                    <a:lstStyle/>
                    <a:p>
                      <a:pPr algn="ctr" fontAlgn="base"/>
                      <a:r>
                        <a:rPr lang="en-US" altLang="ja-JP" sz="1300" b="1" i="0">
                          <a:solidFill>
                            <a:srgbClr val="44546A"/>
                          </a:solidFill>
                          <a:effectLst/>
                          <a:latin typeface="+mj-ea"/>
                          <a:ea typeface="+mj-ea"/>
                        </a:rPr>
                        <a:t>×</a:t>
                      </a:r>
                      <a:r>
                        <a:rPr lang="ja-JP" altLang="en-US" sz="1300" b="0" i="0">
                          <a:solidFill>
                            <a:srgbClr val="000000"/>
                          </a:solidFill>
                          <a:effectLst/>
                          <a:latin typeface="+mj-ea"/>
                          <a:ea typeface="+mj-ea"/>
                        </a:rPr>
                        <a:t>​</a:t>
                      </a:r>
                      <a:endParaRPr lang="ja-JP" altLang="en-US" sz="1100" b="0" i="0">
                        <a:solidFill>
                          <a:srgbClr val="000000"/>
                        </a:solidFill>
                        <a:effectLst/>
                        <a:latin typeface="+mj-ea"/>
                        <a:ea typeface="+mj-ea"/>
                      </a:endParaRPr>
                    </a:p>
                    <a:p>
                      <a:pPr algn="ctr" fontAlgn="base"/>
                      <a:r>
                        <a:rPr lang="ja-JP" altLang="en-US" sz="700" b="1" i="0">
                          <a:solidFill>
                            <a:srgbClr val="44546A"/>
                          </a:solidFill>
                          <a:effectLst/>
                          <a:latin typeface="+mj-ea"/>
                          <a:ea typeface="+mj-ea"/>
                        </a:rPr>
                        <a:t>ブラウザでお気に入りに登録した後</a:t>
                      </a:r>
                      <a:r>
                        <a:rPr lang="en-US" sz="700" b="1" i="0">
                          <a:solidFill>
                            <a:srgbClr val="44546A"/>
                          </a:solidFill>
                          <a:effectLst/>
                          <a:latin typeface="+mj-ea"/>
                          <a:ea typeface="+mj-ea"/>
                        </a:rPr>
                        <a:t>ID</a:t>
                      </a:r>
                      <a:r>
                        <a:rPr lang="ja-JP" altLang="en-US" sz="700" b="1" i="0">
                          <a:solidFill>
                            <a:srgbClr val="44546A"/>
                          </a:solidFill>
                          <a:effectLst/>
                          <a:latin typeface="+mj-ea"/>
                          <a:ea typeface="+mj-ea"/>
                        </a:rPr>
                        <a:t>とパスワードを都度入力してログイン</a:t>
                      </a:r>
                      <a:r>
                        <a:rPr lang="ja-JP" altLang="en-US" sz="700" b="0" i="0">
                          <a:solidFill>
                            <a:srgbClr val="000000"/>
                          </a:solidFill>
                          <a:effectLst/>
                          <a:latin typeface="+mj-ea"/>
                          <a:ea typeface="+mj-ea"/>
                        </a:rPr>
                        <a:t>​</a:t>
                      </a:r>
                      <a:endParaRPr lang="ja-JP" altLang="en-US" sz="1100" b="0" i="0">
                        <a:solidFill>
                          <a:srgbClr val="000000"/>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BFBFBF"/>
                      </a:solidFill>
                      <a:prstDash val="solid"/>
                      <a:round/>
                      <a:headEnd type="none" w="med" len="med"/>
                      <a:tailEnd type="none" w="med" len="med"/>
                    </a:lnT>
                    <a:lnB w="11240" cap="flat" cmpd="sng" algn="ctr">
                      <a:solidFill>
                        <a:srgbClr val="BFBFBF"/>
                      </a:solidFill>
                      <a:prstDash val="solid"/>
                      <a:round/>
                      <a:headEnd type="none" w="med" len="med"/>
                      <a:tailEnd type="none" w="med" len="med"/>
                    </a:lnB>
                    <a:solidFill>
                      <a:srgbClr val="FFFFFF"/>
                    </a:solidFill>
                  </a:tcPr>
                </a:tc>
                <a:tc>
                  <a:txBody>
                    <a:bodyPr/>
                    <a:lstStyle/>
                    <a:p>
                      <a:pPr algn="ctr" fontAlgn="base"/>
                      <a:r>
                        <a:rPr lang="ja-JP" altLang="en-US" sz="900" b="1" i="0">
                          <a:solidFill>
                            <a:schemeClr val="accent5">
                              <a:lumMod val="50000"/>
                            </a:schemeClr>
                          </a:solidFill>
                          <a:effectLst/>
                          <a:latin typeface="+mj-ea"/>
                          <a:ea typeface="+mj-ea"/>
                        </a:rPr>
                        <a:t>利用時操作</a:t>
                      </a:r>
                      <a:r>
                        <a:rPr lang="ja-JP" altLang="en-US" sz="900" b="0" i="0">
                          <a:solidFill>
                            <a:schemeClr val="accent5">
                              <a:lumMod val="50000"/>
                            </a:schemeClr>
                          </a:solidFill>
                          <a:effectLst/>
                          <a:latin typeface="+mj-ea"/>
                          <a:ea typeface="+mj-ea"/>
                        </a:rPr>
                        <a:t>​</a:t>
                      </a:r>
                      <a:endParaRPr lang="ja-JP" altLang="en-US" sz="1600" b="0" i="0">
                        <a:solidFill>
                          <a:schemeClr val="accent5">
                            <a:lumMod val="50000"/>
                          </a:schemeClr>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AE3F3"/>
                    </a:solidFill>
                  </a:tcPr>
                </a:tc>
                <a:tc>
                  <a:txBody>
                    <a:bodyPr/>
                    <a:lstStyle/>
                    <a:p>
                      <a:pPr algn="ctr" fontAlgn="base"/>
                      <a:r>
                        <a:rPr lang="ja-JP" altLang="en-US" sz="1300" b="1" i="0">
                          <a:solidFill>
                            <a:srgbClr val="C00000"/>
                          </a:solidFill>
                          <a:effectLst/>
                          <a:latin typeface="+mj-ea"/>
                          <a:ea typeface="+mj-ea"/>
                        </a:rPr>
                        <a:t>◎</a:t>
                      </a:r>
                      <a:r>
                        <a:rPr lang="ja-JP" altLang="en-US" sz="1300" b="0" i="0">
                          <a:solidFill>
                            <a:srgbClr val="C00000"/>
                          </a:solidFill>
                          <a:effectLst/>
                          <a:latin typeface="+mj-ea"/>
                          <a:ea typeface="+mj-ea"/>
                        </a:rPr>
                        <a:t>​</a:t>
                      </a:r>
                      <a:endParaRPr lang="ja-JP" altLang="en-US" sz="1100" b="0" i="0">
                        <a:solidFill>
                          <a:srgbClr val="C00000"/>
                        </a:solidFill>
                        <a:effectLst/>
                        <a:latin typeface="+mj-ea"/>
                        <a:ea typeface="+mj-ea"/>
                      </a:endParaRPr>
                    </a:p>
                    <a:p>
                      <a:pPr algn="ctr" fontAlgn="base"/>
                      <a:r>
                        <a:rPr lang="ja-JP" altLang="en-US" sz="700" b="1" i="0">
                          <a:solidFill>
                            <a:srgbClr val="C00000"/>
                          </a:solidFill>
                          <a:effectLst/>
                          <a:latin typeface="+mj-ea"/>
                          <a:ea typeface="+mj-ea"/>
                        </a:rPr>
                        <a:t>アプリをタップするだけ​</a:t>
                      </a:r>
                      <a:endParaRPr lang="ja-JP" altLang="en-US" sz="1100" b="1" i="0">
                        <a:solidFill>
                          <a:srgbClr val="C00000"/>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BFBFBF"/>
                      </a:solidFill>
                      <a:prstDash val="solid"/>
                      <a:round/>
                      <a:headEnd type="none" w="med" len="med"/>
                      <a:tailEnd type="none" w="med" len="med"/>
                    </a:lnT>
                    <a:lnB w="1124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1634011455"/>
                  </a:ext>
                </a:extLst>
              </a:tr>
              <a:tr h="686409">
                <a:tc>
                  <a:txBody>
                    <a:bodyPr/>
                    <a:lstStyle/>
                    <a:p>
                      <a:pPr algn="ctr" fontAlgn="base"/>
                      <a:r>
                        <a:rPr lang="en-US" altLang="ja-JP" sz="1300" b="1" i="0">
                          <a:solidFill>
                            <a:srgbClr val="44546A"/>
                          </a:solidFill>
                          <a:effectLst/>
                          <a:latin typeface="+mj-ea"/>
                          <a:ea typeface="+mj-ea"/>
                        </a:rPr>
                        <a:t>×</a:t>
                      </a:r>
                      <a:r>
                        <a:rPr lang="ja-JP" altLang="en-US" sz="1300" b="0" i="0">
                          <a:solidFill>
                            <a:srgbClr val="000000"/>
                          </a:solidFill>
                          <a:effectLst/>
                          <a:latin typeface="+mj-ea"/>
                          <a:ea typeface="+mj-ea"/>
                        </a:rPr>
                        <a:t>​</a:t>
                      </a:r>
                      <a:endParaRPr lang="ja-JP" altLang="en-US" sz="1100" b="0" i="0">
                        <a:solidFill>
                          <a:srgbClr val="000000"/>
                        </a:solidFill>
                        <a:effectLst/>
                        <a:latin typeface="+mj-ea"/>
                        <a:ea typeface="+mj-ea"/>
                      </a:endParaRPr>
                    </a:p>
                    <a:p>
                      <a:pPr algn="ctr" fontAlgn="base"/>
                      <a:r>
                        <a:rPr lang="ja-JP" altLang="en-US" sz="700" b="1" i="0">
                          <a:solidFill>
                            <a:srgbClr val="44546A"/>
                          </a:solidFill>
                          <a:effectLst/>
                          <a:latin typeface="+mj-ea"/>
                          <a:ea typeface="+mj-ea"/>
                        </a:rPr>
                        <a:t>ログインしてから確認</a:t>
                      </a:r>
                      <a:r>
                        <a:rPr lang="ja-JP" altLang="en-US" sz="700" b="0" i="0">
                          <a:solidFill>
                            <a:srgbClr val="000000"/>
                          </a:solidFill>
                          <a:effectLst/>
                          <a:latin typeface="+mj-ea"/>
                          <a:ea typeface="+mj-ea"/>
                        </a:rPr>
                        <a:t>​</a:t>
                      </a:r>
                      <a:endParaRPr lang="ja-JP" altLang="en-US" sz="1100" b="0" i="0">
                        <a:solidFill>
                          <a:srgbClr val="000000"/>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BFBFBF"/>
                      </a:solidFill>
                      <a:prstDash val="solid"/>
                      <a:round/>
                      <a:headEnd type="none" w="med" len="med"/>
                      <a:tailEnd type="none" w="med" len="med"/>
                    </a:lnT>
                    <a:lnB w="11240" cap="flat" cmpd="sng" algn="ctr">
                      <a:solidFill>
                        <a:srgbClr val="BFBFBF"/>
                      </a:solidFill>
                      <a:prstDash val="solid"/>
                      <a:round/>
                      <a:headEnd type="none" w="med" len="med"/>
                      <a:tailEnd type="none" w="med" len="med"/>
                    </a:lnB>
                    <a:solidFill>
                      <a:srgbClr val="FFFFFF"/>
                    </a:solidFill>
                  </a:tcPr>
                </a:tc>
                <a:tc>
                  <a:txBody>
                    <a:bodyPr/>
                    <a:lstStyle/>
                    <a:p>
                      <a:pPr algn="ctr" fontAlgn="base"/>
                      <a:r>
                        <a:rPr lang="ja-JP" altLang="en-US" sz="900" b="1" i="0">
                          <a:solidFill>
                            <a:schemeClr val="accent5">
                              <a:lumMod val="50000"/>
                            </a:schemeClr>
                          </a:solidFill>
                          <a:effectLst/>
                          <a:latin typeface="+mj-ea"/>
                          <a:ea typeface="+mj-ea"/>
                        </a:rPr>
                        <a:t>通知</a:t>
                      </a:r>
                      <a:r>
                        <a:rPr lang="ja-JP" altLang="en-US" sz="900" b="0" i="0">
                          <a:solidFill>
                            <a:schemeClr val="accent5">
                              <a:lumMod val="50000"/>
                            </a:schemeClr>
                          </a:solidFill>
                          <a:effectLst/>
                          <a:latin typeface="+mj-ea"/>
                          <a:ea typeface="+mj-ea"/>
                        </a:rPr>
                        <a:t>​</a:t>
                      </a:r>
                      <a:endParaRPr lang="ja-JP" altLang="en-US" sz="1600" b="0" i="0">
                        <a:solidFill>
                          <a:schemeClr val="accent5">
                            <a:lumMod val="50000"/>
                          </a:schemeClr>
                        </a:solidFill>
                        <a:effectLst/>
                        <a:latin typeface="+mj-ea"/>
                        <a:ea typeface="+mj-ea"/>
                      </a:endParaRPr>
                    </a:p>
                    <a:p>
                      <a:pPr algn="ctr" fontAlgn="base"/>
                      <a:r>
                        <a:rPr lang="ja-JP" altLang="en-US" sz="900" b="1" i="0">
                          <a:solidFill>
                            <a:schemeClr val="accent5">
                              <a:lumMod val="50000"/>
                            </a:schemeClr>
                          </a:solidFill>
                          <a:effectLst/>
                          <a:latin typeface="+mj-ea"/>
                          <a:ea typeface="+mj-ea"/>
                        </a:rPr>
                        <a:t>（お知らせ）</a:t>
                      </a:r>
                      <a:r>
                        <a:rPr lang="ja-JP" altLang="en-US" sz="900" b="0" i="0">
                          <a:solidFill>
                            <a:schemeClr val="accent5">
                              <a:lumMod val="50000"/>
                            </a:schemeClr>
                          </a:solidFill>
                          <a:effectLst/>
                          <a:latin typeface="+mj-ea"/>
                          <a:ea typeface="+mj-ea"/>
                        </a:rPr>
                        <a:t>​</a:t>
                      </a:r>
                      <a:endParaRPr lang="ja-JP" altLang="en-US" sz="1600" b="0" i="0">
                        <a:solidFill>
                          <a:schemeClr val="accent5">
                            <a:lumMod val="50000"/>
                          </a:schemeClr>
                        </a:solidFill>
                        <a:effectLst/>
                        <a:latin typeface="+mj-ea"/>
                        <a:ea typeface="+mj-ea"/>
                      </a:endParaRPr>
                    </a:p>
                    <a:p>
                      <a:pPr algn="ctr" fontAlgn="base"/>
                      <a:r>
                        <a:rPr lang="ja-JP" altLang="en-US" sz="900" b="1" i="0">
                          <a:solidFill>
                            <a:schemeClr val="accent5">
                              <a:lumMod val="50000"/>
                            </a:schemeClr>
                          </a:solidFill>
                          <a:effectLst/>
                          <a:latin typeface="+mj-ea"/>
                          <a:ea typeface="+mj-ea"/>
                        </a:rPr>
                        <a:t>機能</a:t>
                      </a:r>
                      <a:r>
                        <a:rPr lang="ja-JP" altLang="en-US" sz="900" b="0" i="0">
                          <a:solidFill>
                            <a:schemeClr val="accent5">
                              <a:lumMod val="50000"/>
                            </a:schemeClr>
                          </a:solidFill>
                          <a:effectLst/>
                          <a:latin typeface="+mj-ea"/>
                          <a:ea typeface="+mj-ea"/>
                        </a:rPr>
                        <a:t>​</a:t>
                      </a:r>
                      <a:endParaRPr lang="ja-JP" altLang="en-US" sz="1600" b="0" i="0">
                        <a:solidFill>
                          <a:schemeClr val="accent5">
                            <a:lumMod val="50000"/>
                          </a:schemeClr>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AE3F3"/>
                    </a:solidFill>
                  </a:tcPr>
                </a:tc>
                <a:tc>
                  <a:txBody>
                    <a:bodyPr/>
                    <a:lstStyle/>
                    <a:p>
                      <a:pPr algn="ctr" fontAlgn="base"/>
                      <a:r>
                        <a:rPr lang="ja-JP" altLang="en-US" sz="1300" b="1" i="0">
                          <a:solidFill>
                            <a:srgbClr val="C00000"/>
                          </a:solidFill>
                          <a:effectLst/>
                          <a:latin typeface="+mj-ea"/>
                          <a:ea typeface="+mj-ea"/>
                        </a:rPr>
                        <a:t>◎</a:t>
                      </a:r>
                      <a:r>
                        <a:rPr lang="ja-JP" altLang="en-US" sz="1300" b="0" i="0">
                          <a:solidFill>
                            <a:srgbClr val="C00000"/>
                          </a:solidFill>
                          <a:effectLst/>
                          <a:latin typeface="+mj-ea"/>
                          <a:ea typeface="+mj-ea"/>
                        </a:rPr>
                        <a:t>​</a:t>
                      </a:r>
                      <a:endParaRPr lang="ja-JP" altLang="en-US" sz="1100" b="0" i="0">
                        <a:solidFill>
                          <a:srgbClr val="C00000"/>
                        </a:solidFill>
                        <a:effectLst/>
                        <a:latin typeface="+mj-ea"/>
                        <a:ea typeface="+mj-ea"/>
                      </a:endParaRPr>
                    </a:p>
                    <a:p>
                      <a:pPr algn="ctr" fontAlgn="base"/>
                      <a:r>
                        <a:rPr lang="ja-JP" altLang="en-US" sz="700" b="1" i="0">
                          <a:solidFill>
                            <a:srgbClr val="C00000"/>
                          </a:solidFill>
                          <a:effectLst/>
                          <a:latin typeface="+mj-ea"/>
                          <a:ea typeface="+mj-ea"/>
                        </a:rPr>
                        <a:t>プッシュ通知機能つき</a:t>
                      </a:r>
                      <a:r>
                        <a:rPr lang="ja-JP" altLang="en-US" sz="700" b="0" i="0">
                          <a:solidFill>
                            <a:srgbClr val="C00000"/>
                          </a:solidFill>
                          <a:effectLst/>
                          <a:latin typeface="+mj-ea"/>
                          <a:ea typeface="+mj-ea"/>
                        </a:rPr>
                        <a:t>​</a:t>
                      </a:r>
                      <a:endParaRPr lang="ja-JP" altLang="en-US" sz="1100" b="0" i="0">
                        <a:solidFill>
                          <a:srgbClr val="C00000"/>
                        </a:solidFill>
                        <a:effectLst/>
                        <a:latin typeface="+mj-ea"/>
                        <a:ea typeface="+mj-ea"/>
                      </a:endParaRPr>
                    </a:p>
                    <a:p>
                      <a:pPr algn="ctr" fontAlgn="base"/>
                      <a:r>
                        <a:rPr lang="ja-JP" altLang="en-US" sz="700" b="1" i="0">
                          <a:solidFill>
                            <a:srgbClr val="C00000"/>
                          </a:solidFill>
                          <a:effectLst/>
                          <a:latin typeface="+mj-ea"/>
                          <a:ea typeface="+mj-ea"/>
                        </a:rPr>
                        <a:t>必要なお知らせを</a:t>
                      </a:r>
                      <a:r>
                        <a:rPr lang="ja-JP" altLang="en-US" sz="700" b="0" i="0">
                          <a:solidFill>
                            <a:srgbClr val="C00000"/>
                          </a:solidFill>
                          <a:effectLst/>
                          <a:latin typeface="+mj-ea"/>
                          <a:ea typeface="+mj-ea"/>
                        </a:rPr>
                        <a:t>​</a:t>
                      </a:r>
                      <a:endParaRPr lang="ja-JP" altLang="en-US" sz="1100" b="0" i="0">
                        <a:solidFill>
                          <a:srgbClr val="C00000"/>
                        </a:solidFill>
                        <a:effectLst/>
                        <a:latin typeface="+mj-ea"/>
                        <a:ea typeface="+mj-ea"/>
                      </a:endParaRPr>
                    </a:p>
                    <a:p>
                      <a:pPr algn="ctr" fontAlgn="base"/>
                      <a:r>
                        <a:rPr lang="ja-JP" altLang="en-US" sz="700" b="1" i="0">
                          <a:solidFill>
                            <a:srgbClr val="C00000"/>
                          </a:solidFill>
                          <a:effectLst/>
                          <a:latin typeface="+mj-ea"/>
                          <a:ea typeface="+mj-ea"/>
                        </a:rPr>
                        <a:t>タイムリーにお届け</a:t>
                      </a:r>
                      <a:r>
                        <a:rPr lang="ja-JP" altLang="en-US" sz="700" b="0" i="0">
                          <a:solidFill>
                            <a:srgbClr val="C00000"/>
                          </a:solidFill>
                          <a:effectLst/>
                          <a:latin typeface="+mj-ea"/>
                          <a:ea typeface="+mj-ea"/>
                        </a:rPr>
                        <a:t>​</a:t>
                      </a:r>
                      <a:endParaRPr lang="ja-JP" altLang="en-US" sz="1100" b="0" i="0">
                        <a:solidFill>
                          <a:srgbClr val="C00000"/>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BFBFBF"/>
                      </a:solidFill>
                      <a:prstDash val="solid"/>
                      <a:round/>
                      <a:headEnd type="none" w="med" len="med"/>
                      <a:tailEnd type="none" w="med" len="med"/>
                    </a:lnT>
                    <a:lnB w="1124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3802572943"/>
                  </a:ext>
                </a:extLst>
              </a:tr>
              <a:tr h="940635">
                <a:tc>
                  <a:txBody>
                    <a:bodyPr/>
                    <a:lstStyle/>
                    <a:p>
                      <a:pPr algn="ctr" fontAlgn="base"/>
                      <a:r>
                        <a:rPr lang="en-US" sz="1300" b="1" i="0">
                          <a:solidFill>
                            <a:srgbClr val="44546A"/>
                          </a:solidFill>
                          <a:effectLst/>
                          <a:latin typeface="+mj-ea"/>
                          <a:ea typeface="+mj-ea"/>
                        </a:rPr>
                        <a:t>×</a:t>
                      </a:r>
                      <a:r>
                        <a:rPr lang="en-US" altLang="ja-JP" sz="1300" b="0" i="0">
                          <a:solidFill>
                            <a:srgbClr val="000000"/>
                          </a:solidFill>
                          <a:effectLst/>
                          <a:latin typeface="+mj-ea"/>
                          <a:ea typeface="+mj-ea"/>
                        </a:rPr>
                        <a:t>​</a:t>
                      </a:r>
                      <a:endParaRPr lang="en-US" altLang="ja-JP" sz="1100" b="0" i="0">
                        <a:solidFill>
                          <a:srgbClr val="000000"/>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BFBFBF"/>
                      </a:solidFill>
                      <a:prstDash val="solid"/>
                      <a:round/>
                      <a:headEnd type="none" w="med" len="med"/>
                      <a:tailEnd type="none" w="med" len="med"/>
                    </a:lnT>
                    <a:lnB w="11240" cap="flat" cmpd="sng" algn="ctr">
                      <a:solidFill>
                        <a:srgbClr val="BFBFBF"/>
                      </a:solidFill>
                      <a:prstDash val="solid"/>
                      <a:round/>
                      <a:headEnd type="none" w="med" len="med"/>
                      <a:tailEnd type="none" w="med" len="med"/>
                    </a:lnB>
                    <a:solidFill>
                      <a:srgbClr val="FFFFFF"/>
                    </a:solidFill>
                  </a:tcPr>
                </a:tc>
                <a:tc>
                  <a:txBody>
                    <a:bodyPr/>
                    <a:lstStyle/>
                    <a:p>
                      <a:pPr algn="ctr" fontAlgn="base"/>
                      <a:r>
                        <a:rPr lang="ja-JP" altLang="en-US" sz="900" b="1" i="0">
                          <a:solidFill>
                            <a:schemeClr val="accent5">
                              <a:lumMod val="50000"/>
                            </a:schemeClr>
                          </a:solidFill>
                          <a:effectLst/>
                          <a:latin typeface="+mj-ea"/>
                          <a:ea typeface="+mj-ea"/>
                        </a:rPr>
                        <a:t>ブラン</a:t>
                      </a:r>
                      <a:endParaRPr lang="en-US" altLang="ja-JP" sz="900" b="1" i="0">
                        <a:solidFill>
                          <a:schemeClr val="accent5">
                            <a:lumMod val="50000"/>
                          </a:schemeClr>
                        </a:solidFill>
                        <a:effectLst/>
                        <a:latin typeface="+mj-ea"/>
                        <a:ea typeface="+mj-ea"/>
                      </a:endParaRPr>
                    </a:p>
                    <a:p>
                      <a:pPr algn="ctr" fontAlgn="base"/>
                      <a:r>
                        <a:rPr lang="ja-JP" altLang="en-US" sz="900" b="1" i="0">
                          <a:solidFill>
                            <a:schemeClr val="accent5">
                              <a:lumMod val="50000"/>
                            </a:schemeClr>
                          </a:solidFill>
                          <a:effectLst/>
                          <a:latin typeface="+mj-ea"/>
                          <a:ea typeface="+mj-ea"/>
                        </a:rPr>
                        <a:t>ディング</a:t>
                      </a:r>
                      <a:r>
                        <a:rPr lang="ja-JP" altLang="en-US" sz="900" b="0" i="0">
                          <a:solidFill>
                            <a:schemeClr val="accent5">
                              <a:lumMod val="50000"/>
                            </a:schemeClr>
                          </a:solidFill>
                          <a:effectLst/>
                          <a:latin typeface="+mj-ea"/>
                          <a:ea typeface="+mj-ea"/>
                        </a:rPr>
                        <a:t>​</a:t>
                      </a:r>
                      <a:endParaRPr lang="ja-JP" altLang="en-US" sz="1600" b="0" i="0">
                        <a:solidFill>
                          <a:schemeClr val="accent5">
                            <a:lumMod val="50000"/>
                          </a:schemeClr>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1240" cap="flat" cmpd="sng" algn="ctr">
                      <a:solidFill>
                        <a:srgbClr val="BFBFBF"/>
                      </a:solidFill>
                      <a:prstDash val="solid"/>
                      <a:round/>
                      <a:headEnd type="none" w="med" len="med"/>
                      <a:tailEnd type="none" w="med" len="med"/>
                    </a:lnB>
                    <a:solidFill>
                      <a:srgbClr val="DAE3F3"/>
                    </a:solidFill>
                  </a:tcPr>
                </a:tc>
                <a:tc>
                  <a:txBody>
                    <a:bodyPr/>
                    <a:lstStyle/>
                    <a:p>
                      <a:pPr algn="ctr" fontAlgn="base"/>
                      <a:r>
                        <a:rPr lang="ja-JP" altLang="en-US" sz="1300" b="1" i="0">
                          <a:solidFill>
                            <a:srgbClr val="C00000"/>
                          </a:solidFill>
                          <a:effectLst/>
                          <a:latin typeface="+mj-ea"/>
                          <a:ea typeface="+mj-ea"/>
                        </a:rPr>
                        <a:t>◎</a:t>
                      </a:r>
                      <a:r>
                        <a:rPr lang="ja-JP" altLang="en-US" sz="1300" b="0" i="0">
                          <a:solidFill>
                            <a:srgbClr val="C00000"/>
                          </a:solidFill>
                          <a:effectLst/>
                          <a:latin typeface="+mj-ea"/>
                          <a:ea typeface="+mj-ea"/>
                        </a:rPr>
                        <a:t>​</a:t>
                      </a:r>
                      <a:endParaRPr lang="ja-JP" altLang="en-US" sz="1100" b="0" i="0">
                        <a:solidFill>
                          <a:srgbClr val="C00000"/>
                        </a:solidFill>
                        <a:effectLst/>
                        <a:latin typeface="+mj-ea"/>
                        <a:ea typeface="+mj-ea"/>
                      </a:endParaRPr>
                    </a:p>
                    <a:p>
                      <a:pPr algn="ctr" fontAlgn="base"/>
                      <a:r>
                        <a:rPr lang="ja-JP" altLang="en-US" sz="700" b="1" i="0">
                          <a:solidFill>
                            <a:srgbClr val="C00000"/>
                          </a:solidFill>
                          <a:effectLst/>
                          <a:latin typeface="+mj-ea"/>
                          <a:ea typeface="+mj-ea"/>
                        </a:rPr>
                        <a:t>スマホ画面に常にアプリアイコンが表示されます。独自機能の展開など学外への</a:t>
                      </a:r>
                      <a:r>
                        <a:rPr lang="en" sz="700" b="1" i="0">
                          <a:solidFill>
                            <a:srgbClr val="C00000"/>
                          </a:solidFill>
                          <a:effectLst/>
                          <a:latin typeface="+mj-ea"/>
                          <a:ea typeface="+mj-ea"/>
                        </a:rPr>
                        <a:t>PR</a:t>
                      </a:r>
                      <a:r>
                        <a:rPr lang="ja-JP" altLang="en-US" sz="700" b="1" i="0">
                          <a:solidFill>
                            <a:srgbClr val="C00000"/>
                          </a:solidFill>
                          <a:effectLst/>
                          <a:latin typeface="+mj-ea"/>
                          <a:ea typeface="+mj-ea"/>
                        </a:rPr>
                        <a:t>やオープンキャンパスでの話題性が高い</a:t>
                      </a:r>
                      <a:r>
                        <a:rPr lang="ja-JP" altLang="en-US" sz="700" b="0" i="0">
                          <a:solidFill>
                            <a:srgbClr val="C00000"/>
                          </a:solidFill>
                          <a:effectLst/>
                          <a:latin typeface="+mj-ea"/>
                          <a:ea typeface="+mj-ea"/>
                        </a:rPr>
                        <a:t>​</a:t>
                      </a:r>
                      <a:endParaRPr lang="ja-JP" altLang="en-US" sz="1100" b="0" i="0">
                        <a:solidFill>
                          <a:srgbClr val="C00000"/>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BFBFBF"/>
                      </a:solidFill>
                      <a:prstDash val="solid"/>
                      <a:round/>
                      <a:headEnd type="none" w="med" len="med"/>
                      <a:tailEnd type="none" w="med" len="med"/>
                    </a:lnT>
                    <a:lnB w="1124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3767721680"/>
                  </a:ext>
                </a:extLst>
              </a:tr>
              <a:tr h="699121">
                <a:tc>
                  <a:txBody>
                    <a:bodyPr/>
                    <a:lstStyle/>
                    <a:p>
                      <a:pPr algn="ctr" fontAlgn="base"/>
                      <a:r>
                        <a:rPr lang="ja-JP" altLang="en-US" sz="1300" b="1" i="0">
                          <a:solidFill>
                            <a:srgbClr val="44546A"/>
                          </a:solidFill>
                          <a:effectLst/>
                          <a:latin typeface="+mj-ea"/>
                          <a:ea typeface="+mj-ea"/>
                        </a:rPr>
                        <a:t>－</a:t>
                      </a:r>
                      <a:r>
                        <a:rPr lang="ja-JP" altLang="en-US" sz="1300" b="0" i="0">
                          <a:solidFill>
                            <a:srgbClr val="000000"/>
                          </a:solidFill>
                          <a:effectLst/>
                          <a:latin typeface="+mj-ea"/>
                          <a:ea typeface="+mj-ea"/>
                        </a:rPr>
                        <a:t>​</a:t>
                      </a:r>
                      <a:endParaRPr lang="ja-JP" altLang="en-US" sz="1100" b="0" i="0">
                        <a:solidFill>
                          <a:srgbClr val="000000"/>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BFBFBF"/>
                      </a:solidFill>
                      <a:prstDash val="solid"/>
                      <a:round/>
                      <a:headEnd type="none" w="med" len="med"/>
                      <a:tailEnd type="none" w="med" len="med"/>
                    </a:lnT>
                    <a:lnB w="11240" cap="flat" cmpd="sng" algn="ctr">
                      <a:solidFill>
                        <a:srgbClr val="BFBFBF"/>
                      </a:solidFill>
                      <a:prstDash val="solid"/>
                      <a:round/>
                      <a:headEnd type="none" w="med" len="med"/>
                      <a:tailEnd type="none" w="med" len="med"/>
                    </a:lnB>
                    <a:solidFill>
                      <a:srgbClr val="FFFFFF"/>
                    </a:solidFill>
                  </a:tcPr>
                </a:tc>
                <a:tc>
                  <a:txBody>
                    <a:bodyPr/>
                    <a:lstStyle/>
                    <a:p>
                      <a:pPr algn="ctr" fontAlgn="base"/>
                      <a:r>
                        <a:rPr lang="ja-JP" altLang="en-US" sz="900" b="1" i="0">
                          <a:solidFill>
                            <a:schemeClr val="accent5">
                              <a:lumMod val="50000"/>
                            </a:schemeClr>
                          </a:solidFill>
                          <a:effectLst/>
                          <a:latin typeface="+mj-ea"/>
                          <a:ea typeface="+mj-ea"/>
                        </a:rPr>
                        <a:t>便利機能</a:t>
                      </a:r>
                      <a:r>
                        <a:rPr lang="ja-JP" altLang="en-US" sz="900" b="0" i="0">
                          <a:solidFill>
                            <a:schemeClr val="accent5">
                              <a:lumMod val="50000"/>
                            </a:schemeClr>
                          </a:solidFill>
                          <a:effectLst/>
                          <a:latin typeface="+mj-ea"/>
                          <a:ea typeface="+mj-ea"/>
                        </a:rPr>
                        <a:t>​</a:t>
                      </a:r>
                      <a:endParaRPr lang="ja-JP" altLang="en-US" sz="1600" b="0" i="0">
                        <a:solidFill>
                          <a:schemeClr val="accent5">
                            <a:lumMod val="50000"/>
                          </a:schemeClr>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BFBFBF"/>
                      </a:solidFill>
                      <a:prstDash val="solid"/>
                      <a:round/>
                      <a:headEnd type="none" w="med" len="med"/>
                      <a:tailEnd type="none" w="med" len="med"/>
                    </a:lnT>
                    <a:lnB w="11240" cap="flat" cmpd="sng" algn="ctr">
                      <a:solidFill>
                        <a:srgbClr val="BFBFBF"/>
                      </a:solidFill>
                      <a:prstDash val="solid"/>
                      <a:round/>
                      <a:headEnd type="none" w="med" len="med"/>
                      <a:tailEnd type="none" w="med" len="med"/>
                    </a:lnB>
                    <a:solidFill>
                      <a:srgbClr val="DAE3F3"/>
                    </a:solidFill>
                  </a:tcPr>
                </a:tc>
                <a:tc>
                  <a:txBody>
                    <a:bodyPr/>
                    <a:lstStyle/>
                    <a:p>
                      <a:pPr algn="ctr" fontAlgn="base"/>
                      <a:r>
                        <a:rPr lang="ja-JP" altLang="en-US" sz="1300" b="1" i="0">
                          <a:solidFill>
                            <a:srgbClr val="C00000"/>
                          </a:solidFill>
                          <a:effectLst/>
                          <a:latin typeface="+mj-ea"/>
                          <a:ea typeface="+mj-ea"/>
                        </a:rPr>
                        <a:t>◎</a:t>
                      </a:r>
                      <a:r>
                        <a:rPr lang="ja-JP" altLang="en-US" sz="1300" b="0" i="0">
                          <a:solidFill>
                            <a:srgbClr val="C00000"/>
                          </a:solidFill>
                          <a:effectLst/>
                          <a:latin typeface="+mj-ea"/>
                          <a:ea typeface="+mj-ea"/>
                        </a:rPr>
                        <a:t>​</a:t>
                      </a:r>
                      <a:endParaRPr lang="ja-JP" altLang="en-US" sz="1100" b="0" i="0">
                        <a:solidFill>
                          <a:srgbClr val="C00000"/>
                        </a:solidFill>
                        <a:effectLst/>
                        <a:latin typeface="+mj-ea"/>
                        <a:ea typeface="+mj-ea"/>
                      </a:endParaRPr>
                    </a:p>
                    <a:p>
                      <a:pPr algn="ctr" fontAlgn="base"/>
                      <a:r>
                        <a:rPr lang="ja-JP" altLang="en-US" sz="700" b="1" i="0">
                          <a:solidFill>
                            <a:srgbClr val="C00000"/>
                          </a:solidFill>
                          <a:effectLst/>
                          <a:latin typeface="+mj-ea"/>
                          <a:ea typeface="+mj-ea"/>
                        </a:rPr>
                        <a:t>バス時刻表・学内マップ・デジタル学生証・ビーコン出席管理など多様な拡張性</a:t>
                      </a:r>
                      <a:r>
                        <a:rPr lang="ja-JP" altLang="en-US" sz="700" b="0" i="0">
                          <a:solidFill>
                            <a:srgbClr val="C00000"/>
                          </a:solidFill>
                          <a:effectLst/>
                          <a:latin typeface="+mj-ea"/>
                          <a:ea typeface="+mj-ea"/>
                        </a:rPr>
                        <a:t>​</a:t>
                      </a:r>
                      <a:endParaRPr lang="ja-JP" altLang="en-US" sz="1100" b="0" i="0">
                        <a:solidFill>
                          <a:srgbClr val="C00000"/>
                        </a:solidFill>
                        <a:effectLst/>
                        <a:latin typeface="+mj-ea"/>
                        <a:ea typeface="+mj-ea"/>
                      </a:endParaRPr>
                    </a:p>
                  </a:txBody>
                  <a:tcPr marL="66922" marR="66922" marT="33461" marB="33461" anchor="ctr">
                    <a:lnL w="11240" cap="flat" cmpd="sng" algn="ctr">
                      <a:solidFill>
                        <a:srgbClr val="BFBFBF"/>
                      </a:solidFill>
                      <a:prstDash val="solid"/>
                      <a:round/>
                      <a:headEnd type="none" w="med" len="med"/>
                      <a:tailEnd type="none" w="med" len="med"/>
                    </a:lnL>
                    <a:lnR w="11240" cap="flat" cmpd="sng" algn="ctr">
                      <a:solidFill>
                        <a:srgbClr val="BFBFBF"/>
                      </a:solidFill>
                      <a:prstDash val="solid"/>
                      <a:round/>
                      <a:headEnd type="none" w="med" len="med"/>
                      <a:tailEnd type="none" w="med" len="med"/>
                    </a:lnR>
                    <a:lnT w="11240" cap="flat" cmpd="sng" algn="ctr">
                      <a:solidFill>
                        <a:srgbClr val="BFBFBF"/>
                      </a:solidFill>
                      <a:prstDash val="solid"/>
                      <a:round/>
                      <a:headEnd type="none" w="med" len="med"/>
                      <a:tailEnd type="none" w="med" len="med"/>
                    </a:lnT>
                    <a:lnB w="1124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608258328"/>
                  </a:ext>
                </a:extLst>
              </a:tr>
            </a:tbl>
          </a:graphicData>
        </a:graphic>
      </p:graphicFrame>
      <p:sp>
        <p:nvSpPr>
          <p:cNvPr id="22" name="Rectangle 1">
            <a:extLst>
              <a:ext uri="{FF2B5EF4-FFF2-40B4-BE49-F238E27FC236}">
                <a16:creationId xmlns:a16="http://schemas.microsoft.com/office/drawing/2014/main" id="{EAFE010C-E468-0A45-ABB1-F7FAA51204FD}"/>
              </a:ext>
            </a:extLst>
          </p:cNvPr>
          <p:cNvSpPr>
            <a:spLocks noChangeArrowheads="1"/>
          </p:cNvSpPr>
          <p:nvPr/>
        </p:nvSpPr>
        <p:spPr bwMode="auto">
          <a:xfrm>
            <a:off x="3509963" y="182562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800" b="0" i="0" u="none" strike="noStrike" cap="none" normalizeH="0" baseline="0">
                <a:ln>
                  <a:noFill/>
                </a:ln>
                <a:solidFill>
                  <a:srgbClr val="000000"/>
                </a:solidFill>
                <a:effectLst/>
                <a:latin typeface="Arial" panose="020B0604020202020204" pitchFamily="34" charset="0"/>
                <a:ea typeface="Hiragino Kaku Gothic ProN" panose="020B0300000000000000" pitchFamily="34"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7" name="Text Box 32">
            <a:extLst>
              <a:ext uri="{FF2B5EF4-FFF2-40B4-BE49-F238E27FC236}">
                <a16:creationId xmlns:a16="http://schemas.microsoft.com/office/drawing/2014/main" id="{AAC2A043-641E-BC45-BF1B-63A44F865487}"/>
              </a:ext>
            </a:extLst>
          </p:cNvPr>
          <p:cNvSpPr txBox="1">
            <a:spLocks noChangeArrowheads="1"/>
          </p:cNvSpPr>
          <p:nvPr/>
        </p:nvSpPr>
        <p:spPr bwMode="auto">
          <a:xfrm>
            <a:off x="7082652" y="1386319"/>
            <a:ext cx="2166595" cy="271155"/>
          </a:xfrm>
          <a:prstGeom prst="rect">
            <a:avLst/>
          </a:prstGeom>
          <a:solidFill>
            <a:srgbClr val="EF7C33"/>
          </a:solidFill>
          <a:ln>
            <a:noFill/>
          </a:ln>
          <a:effectLst/>
        </p:spPr>
        <p:txBody>
          <a:bodyPr wrap="square" lIns="0" tIns="36000" rIns="0" bIns="36000">
            <a:spAutoFit/>
          </a:bodyPr>
          <a:lstStyle>
            <a:defPPr>
              <a:defRPr lang="ja-JP"/>
            </a:defPPr>
            <a:lvl1pPr marL="358775" indent="-358775" defTabSz="957263">
              <a:lnSpc>
                <a:spcPct val="120000"/>
              </a:lnSpc>
              <a:spcBef>
                <a:spcPct val="0"/>
              </a:spcBef>
              <a:buFontTx/>
              <a:buNone/>
              <a:defRPr b="1">
                <a:solidFill>
                  <a:schemeClr val="bg1">
                    <a:lumMod val="50000"/>
                  </a:schemeClr>
                </a:solidFill>
                <a:latin typeface="Century Gothic" pitchFamily="34" charset="0"/>
                <a:ea typeface="MS UI Gothic" pitchFamily="50" charset="-128"/>
              </a:defRPr>
            </a:lvl1pPr>
            <a:lvl2pPr marL="742950" indent="-285750" defTabSz="957263" eaLnBrk="0" hangingPunct="0">
              <a:spcBef>
                <a:spcPct val="20000"/>
              </a:spcBef>
              <a:buChar char="–"/>
              <a:defRPr sz="2900">
                <a:latin typeface="Arial" charset="0"/>
                <a:ea typeface="ＭＳ Ｐゴシック" charset="-128"/>
              </a:defRPr>
            </a:lvl2pPr>
            <a:lvl3pPr marL="1143000" indent="-228600" defTabSz="957263" eaLnBrk="0" hangingPunct="0">
              <a:spcBef>
                <a:spcPct val="20000"/>
              </a:spcBef>
              <a:buChar char="•"/>
              <a:defRPr sz="2500">
                <a:latin typeface="Arial" charset="0"/>
                <a:ea typeface="ＭＳ Ｐゴシック" charset="-128"/>
              </a:defRPr>
            </a:lvl3pPr>
            <a:lvl4pPr marL="1600200" indent="-228600" defTabSz="957263" eaLnBrk="0" hangingPunct="0">
              <a:spcBef>
                <a:spcPct val="20000"/>
              </a:spcBef>
              <a:buChar char="–"/>
              <a:defRPr sz="2100">
                <a:latin typeface="Arial" charset="0"/>
                <a:ea typeface="ＭＳ Ｐゴシック" charset="-128"/>
              </a:defRPr>
            </a:lvl4pPr>
            <a:lvl5pPr marL="2057400" indent="-228600" defTabSz="957263" eaLnBrk="0" hangingPunct="0">
              <a:spcBef>
                <a:spcPct val="20000"/>
              </a:spcBef>
              <a:buChar char="»"/>
              <a:defRPr sz="2100">
                <a:latin typeface="Arial" charset="0"/>
                <a:ea typeface="ＭＳ Ｐゴシック" charset="-128"/>
              </a:defRPr>
            </a:lvl5pPr>
            <a:lvl6pPr marL="2514600" indent="-228600" defTabSz="957263" eaLnBrk="0" fontAlgn="base" hangingPunct="0">
              <a:spcBef>
                <a:spcPct val="20000"/>
              </a:spcBef>
              <a:spcAft>
                <a:spcPct val="0"/>
              </a:spcAft>
              <a:buChar char="»"/>
              <a:defRPr sz="2100">
                <a:latin typeface="Arial" charset="0"/>
                <a:ea typeface="ＭＳ Ｐゴシック" charset="-128"/>
              </a:defRPr>
            </a:lvl6pPr>
            <a:lvl7pPr marL="2971800" indent="-228600" defTabSz="957263" eaLnBrk="0" fontAlgn="base" hangingPunct="0">
              <a:spcBef>
                <a:spcPct val="20000"/>
              </a:spcBef>
              <a:spcAft>
                <a:spcPct val="0"/>
              </a:spcAft>
              <a:buChar char="»"/>
              <a:defRPr sz="2100">
                <a:latin typeface="Arial" charset="0"/>
                <a:ea typeface="ＭＳ Ｐゴシック" charset="-128"/>
              </a:defRPr>
            </a:lvl7pPr>
            <a:lvl8pPr marL="3429000" indent="-228600" defTabSz="957263" eaLnBrk="0" fontAlgn="base" hangingPunct="0">
              <a:spcBef>
                <a:spcPct val="20000"/>
              </a:spcBef>
              <a:spcAft>
                <a:spcPct val="0"/>
              </a:spcAft>
              <a:buChar char="»"/>
              <a:defRPr sz="2100">
                <a:latin typeface="Arial" charset="0"/>
                <a:ea typeface="ＭＳ Ｐゴシック" charset="-128"/>
              </a:defRPr>
            </a:lvl8pPr>
            <a:lvl9pPr marL="3886200" indent="-228600" defTabSz="957263" eaLnBrk="0" fontAlgn="base" hangingPunct="0">
              <a:spcBef>
                <a:spcPct val="20000"/>
              </a:spcBef>
              <a:spcAft>
                <a:spcPct val="0"/>
              </a:spcAft>
              <a:buChar char="»"/>
              <a:defRPr sz="2100">
                <a:latin typeface="Arial" charset="0"/>
                <a:ea typeface="ＭＳ Ｐゴシック" charset="-128"/>
              </a:defRPr>
            </a:lvl9pPr>
          </a:lstStyle>
          <a:p>
            <a:pPr algn="ctr"/>
            <a:r>
              <a:rPr lang="en-US" altLang="ja-JP" sz="1200">
                <a:solidFill>
                  <a:schemeClr val="bg1"/>
                </a:solidFill>
                <a:ea typeface="HGPｺﾞｼｯｸM" panose="020B0600000000000000" pitchFamily="50" charset="-128"/>
              </a:rPr>
              <a:t>Native Application</a:t>
            </a:r>
            <a:endParaRPr lang="en-US" altLang="ja-JP" sz="1200" b="0">
              <a:solidFill>
                <a:schemeClr val="bg1"/>
              </a:solidFill>
              <a:latin typeface="MS PGothic" panose="020B0600070205080204" pitchFamily="34" charset="-128"/>
              <a:ea typeface="MS PGothic" panose="020B0600070205080204" pitchFamily="34" charset="-128"/>
            </a:endParaRPr>
          </a:p>
        </p:txBody>
      </p:sp>
      <p:sp>
        <p:nvSpPr>
          <p:cNvPr id="28" name="Text Box 32">
            <a:extLst>
              <a:ext uri="{FF2B5EF4-FFF2-40B4-BE49-F238E27FC236}">
                <a16:creationId xmlns:a16="http://schemas.microsoft.com/office/drawing/2014/main" id="{FA48278B-349C-1046-8239-FAA7339EE56D}"/>
              </a:ext>
            </a:extLst>
          </p:cNvPr>
          <p:cNvSpPr txBox="1">
            <a:spLocks noChangeArrowheads="1"/>
          </p:cNvSpPr>
          <p:nvPr/>
        </p:nvSpPr>
        <p:spPr bwMode="auto">
          <a:xfrm>
            <a:off x="615595" y="1386319"/>
            <a:ext cx="2166595" cy="271155"/>
          </a:xfrm>
          <a:prstGeom prst="rect">
            <a:avLst/>
          </a:prstGeom>
          <a:solidFill>
            <a:srgbClr val="EF7C33"/>
          </a:solidFill>
          <a:ln>
            <a:noFill/>
          </a:ln>
          <a:effectLst/>
        </p:spPr>
        <p:txBody>
          <a:bodyPr wrap="square" lIns="0" tIns="36000" rIns="0" bIns="36000">
            <a:spAutoFit/>
          </a:bodyPr>
          <a:lstStyle>
            <a:defPPr>
              <a:defRPr lang="ja-JP"/>
            </a:defPPr>
            <a:lvl1pPr marL="358775" indent="-358775" defTabSz="957263">
              <a:lnSpc>
                <a:spcPct val="120000"/>
              </a:lnSpc>
              <a:spcBef>
                <a:spcPct val="0"/>
              </a:spcBef>
              <a:buFontTx/>
              <a:buNone/>
              <a:defRPr b="1">
                <a:solidFill>
                  <a:schemeClr val="bg1">
                    <a:lumMod val="50000"/>
                  </a:schemeClr>
                </a:solidFill>
                <a:latin typeface="Century Gothic" pitchFamily="34" charset="0"/>
                <a:ea typeface="MS UI Gothic" pitchFamily="50" charset="-128"/>
              </a:defRPr>
            </a:lvl1pPr>
            <a:lvl2pPr marL="742950" indent="-285750" defTabSz="957263" eaLnBrk="0" hangingPunct="0">
              <a:spcBef>
                <a:spcPct val="20000"/>
              </a:spcBef>
              <a:buChar char="–"/>
              <a:defRPr sz="2900">
                <a:latin typeface="Arial" charset="0"/>
                <a:ea typeface="ＭＳ Ｐゴシック" charset="-128"/>
              </a:defRPr>
            </a:lvl2pPr>
            <a:lvl3pPr marL="1143000" indent="-228600" defTabSz="957263" eaLnBrk="0" hangingPunct="0">
              <a:spcBef>
                <a:spcPct val="20000"/>
              </a:spcBef>
              <a:buChar char="•"/>
              <a:defRPr sz="2500">
                <a:latin typeface="Arial" charset="0"/>
                <a:ea typeface="ＭＳ Ｐゴシック" charset="-128"/>
              </a:defRPr>
            </a:lvl3pPr>
            <a:lvl4pPr marL="1600200" indent="-228600" defTabSz="957263" eaLnBrk="0" hangingPunct="0">
              <a:spcBef>
                <a:spcPct val="20000"/>
              </a:spcBef>
              <a:buChar char="–"/>
              <a:defRPr sz="2100">
                <a:latin typeface="Arial" charset="0"/>
                <a:ea typeface="ＭＳ Ｐゴシック" charset="-128"/>
              </a:defRPr>
            </a:lvl4pPr>
            <a:lvl5pPr marL="2057400" indent="-228600" defTabSz="957263" eaLnBrk="0" hangingPunct="0">
              <a:spcBef>
                <a:spcPct val="20000"/>
              </a:spcBef>
              <a:buChar char="»"/>
              <a:defRPr sz="2100">
                <a:latin typeface="Arial" charset="0"/>
                <a:ea typeface="ＭＳ Ｐゴシック" charset="-128"/>
              </a:defRPr>
            </a:lvl5pPr>
            <a:lvl6pPr marL="2514600" indent="-228600" defTabSz="957263" eaLnBrk="0" fontAlgn="base" hangingPunct="0">
              <a:spcBef>
                <a:spcPct val="20000"/>
              </a:spcBef>
              <a:spcAft>
                <a:spcPct val="0"/>
              </a:spcAft>
              <a:buChar char="»"/>
              <a:defRPr sz="2100">
                <a:latin typeface="Arial" charset="0"/>
                <a:ea typeface="ＭＳ Ｐゴシック" charset="-128"/>
              </a:defRPr>
            </a:lvl6pPr>
            <a:lvl7pPr marL="2971800" indent="-228600" defTabSz="957263" eaLnBrk="0" fontAlgn="base" hangingPunct="0">
              <a:spcBef>
                <a:spcPct val="20000"/>
              </a:spcBef>
              <a:spcAft>
                <a:spcPct val="0"/>
              </a:spcAft>
              <a:buChar char="»"/>
              <a:defRPr sz="2100">
                <a:latin typeface="Arial" charset="0"/>
                <a:ea typeface="ＭＳ Ｐゴシック" charset="-128"/>
              </a:defRPr>
            </a:lvl7pPr>
            <a:lvl8pPr marL="3429000" indent="-228600" defTabSz="957263" eaLnBrk="0" fontAlgn="base" hangingPunct="0">
              <a:spcBef>
                <a:spcPct val="20000"/>
              </a:spcBef>
              <a:spcAft>
                <a:spcPct val="0"/>
              </a:spcAft>
              <a:buChar char="»"/>
              <a:defRPr sz="2100">
                <a:latin typeface="Arial" charset="0"/>
                <a:ea typeface="ＭＳ Ｐゴシック" charset="-128"/>
              </a:defRPr>
            </a:lvl8pPr>
            <a:lvl9pPr marL="3886200" indent="-228600" defTabSz="957263" eaLnBrk="0" fontAlgn="base" hangingPunct="0">
              <a:spcBef>
                <a:spcPct val="20000"/>
              </a:spcBef>
              <a:spcAft>
                <a:spcPct val="0"/>
              </a:spcAft>
              <a:buChar char="»"/>
              <a:defRPr sz="2100">
                <a:latin typeface="Arial" charset="0"/>
                <a:ea typeface="ＭＳ Ｐゴシック" charset="-128"/>
              </a:defRPr>
            </a:lvl9pPr>
          </a:lstStyle>
          <a:p>
            <a:pPr algn="ctr"/>
            <a:r>
              <a:rPr lang="en-US" altLang="ja-JP" sz="1200">
                <a:solidFill>
                  <a:schemeClr val="bg1"/>
                </a:solidFill>
                <a:ea typeface="HGPｺﾞｼｯｸM" panose="020B0600000000000000" pitchFamily="50" charset="-128"/>
              </a:rPr>
              <a:t>Web Service</a:t>
            </a:r>
            <a:endParaRPr lang="en-US" altLang="ja-JP" sz="1200" b="0">
              <a:solidFill>
                <a:schemeClr val="bg1"/>
              </a:solidFill>
              <a:latin typeface="MS PGothic" panose="020B0600070205080204" pitchFamily="34" charset="-128"/>
              <a:ea typeface="MS PGothic" panose="020B0600070205080204" pitchFamily="34" charset="-128"/>
            </a:endParaRPr>
          </a:p>
        </p:txBody>
      </p:sp>
      <p:sp>
        <p:nvSpPr>
          <p:cNvPr id="12" name="角丸四角形 11">
            <a:extLst>
              <a:ext uri="{FF2B5EF4-FFF2-40B4-BE49-F238E27FC236}">
                <a16:creationId xmlns:a16="http://schemas.microsoft.com/office/drawing/2014/main" id="{AE6A5923-E8B7-A843-982A-F0D4FB2335D9}"/>
              </a:ext>
            </a:extLst>
          </p:cNvPr>
          <p:cNvSpPr/>
          <p:nvPr/>
        </p:nvSpPr>
        <p:spPr>
          <a:xfrm>
            <a:off x="503117" y="468551"/>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70020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9CF064AD-EE58-FC41-BD62-06A5369D46D4}"/>
              </a:ext>
            </a:extLst>
          </p:cNvPr>
          <p:cNvCxnSpPr>
            <a:cxnSpLocks/>
            <a:stCxn id="2" idx="5"/>
            <a:endCxn id="18" idx="1"/>
          </p:cNvCxnSpPr>
          <p:nvPr/>
        </p:nvCxnSpPr>
        <p:spPr>
          <a:xfrm>
            <a:off x="3071871" y="3059122"/>
            <a:ext cx="703772" cy="979962"/>
          </a:xfrm>
          <a:prstGeom prst="line">
            <a:avLst/>
          </a:prstGeom>
          <a:ln w="285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072" name="Rectangle 76"/>
          <p:cNvSpPr>
            <a:spLocks noChangeArrowheads="1"/>
          </p:cNvSpPr>
          <p:nvPr/>
        </p:nvSpPr>
        <p:spPr bwMode="auto">
          <a:xfrm>
            <a:off x="152400" y="152400"/>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074" name="Rectangle 78"/>
          <p:cNvSpPr>
            <a:spLocks noChangeArrowheads="1"/>
          </p:cNvSpPr>
          <p:nvPr/>
        </p:nvSpPr>
        <p:spPr bwMode="auto">
          <a:xfrm>
            <a:off x="548836" y="948769"/>
            <a:ext cx="913048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000" b="0" i="0" u="none" strike="noStrike" cap="none" normalizeH="0" baseline="0">
                <a:ln>
                  <a:noFill/>
                </a:ln>
                <a:solidFill>
                  <a:schemeClr val="tx1"/>
                </a:solidFill>
                <a:effectLst/>
                <a:latin typeface="+mj-ea"/>
                <a:ea typeface="+mj-ea"/>
                <a:cs typeface="Times New Roman" pitchFamily="18" charset="0"/>
              </a:rPr>
              <a:t>「</a:t>
            </a:r>
            <a:r>
              <a:rPr kumimoji="1" lang="en-US" altLang="ja-JP" sz="1000" b="0" i="0" u="none" strike="noStrike" cap="none" normalizeH="0" baseline="0" err="1">
                <a:ln>
                  <a:noFill/>
                </a:ln>
                <a:solidFill>
                  <a:schemeClr val="tx1"/>
                </a:solidFill>
                <a:effectLst/>
                <a:latin typeface="+mj-ea"/>
                <a:ea typeface="+mj-ea"/>
                <a:cs typeface="Times New Roman" pitchFamily="18" charset="0"/>
              </a:rPr>
              <a:t>KnowledgePortal</a:t>
            </a:r>
            <a:r>
              <a:rPr kumimoji="1" lang="ja-JP" altLang="en-US" sz="1000" b="0" i="0" u="none" strike="noStrike" cap="none" normalizeH="0" baseline="0">
                <a:ln>
                  <a:noFill/>
                </a:ln>
                <a:solidFill>
                  <a:schemeClr val="tx1"/>
                </a:solidFill>
                <a:effectLst/>
                <a:latin typeface="+mj-ea"/>
                <a:ea typeface="+mj-ea"/>
                <a:cs typeface="Times New Roman" pitchFamily="18" charset="0"/>
              </a:rPr>
              <a:t>」とは、大学が提供している教務サービスを統括したスマートフォンアプリケーションです。</a:t>
            </a:r>
            <a:endParaRPr kumimoji="1" lang="en-US" altLang="ja-JP" sz="1000" b="0" i="0" u="none" strike="noStrike" cap="none" normalizeH="0" baseline="0">
              <a:ln>
                <a:noFill/>
              </a:ln>
              <a:solidFill>
                <a:schemeClr val="tx1"/>
              </a:solidFill>
              <a:effectLst/>
              <a:latin typeface="+mj-ea"/>
              <a:ea typeface="+mj-ea"/>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a:ln>
                  <a:noFill/>
                </a:ln>
                <a:solidFill>
                  <a:schemeClr val="tx1"/>
                </a:solidFill>
                <a:effectLst/>
                <a:latin typeface="+mj-ea"/>
                <a:ea typeface="+mj-ea"/>
                <a:cs typeface="Times New Roman" pitchFamily="18" charset="0"/>
              </a:rPr>
              <a:t>既存の学外提供サービスおよび学内提供サービスを一つのスマートフォンアプリケーションとして統合することで、</a:t>
            </a:r>
            <a:endParaRPr kumimoji="1" lang="en-US" altLang="ja-JP" sz="1000" b="0" i="0" u="none" strike="noStrike" cap="none" normalizeH="0" baseline="0">
              <a:ln>
                <a:noFill/>
              </a:ln>
              <a:solidFill>
                <a:schemeClr val="tx1"/>
              </a:solidFill>
              <a:effectLst/>
              <a:latin typeface="+mj-ea"/>
              <a:ea typeface="+mj-ea"/>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a:ln>
                  <a:noFill/>
                </a:ln>
                <a:solidFill>
                  <a:schemeClr val="tx1"/>
                </a:solidFill>
                <a:effectLst/>
                <a:latin typeface="+mj-ea"/>
                <a:ea typeface="+mj-ea"/>
                <a:cs typeface="Times New Roman" pitchFamily="18" charset="0"/>
              </a:rPr>
              <a:t>複数のサービスを一つのサービスとして活用することが可能となります。</a:t>
            </a:r>
            <a:endParaRPr kumimoji="1" lang="ja-JP" altLang="en-US" sz="600" b="0" i="0" u="none" strike="noStrike" cap="none" normalizeH="0" baseline="0">
              <a:ln>
                <a:noFill/>
              </a:ln>
              <a:solidFill>
                <a:schemeClr val="tx1"/>
              </a:solidFill>
              <a:effectLst/>
              <a:latin typeface="+mj-ea"/>
              <a:ea typeface="+mj-ea"/>
              <a:cs typeface="ＭＳ Ｐゴシック" pitchFamily="50" charset="-128"/>
            </a:endParaRPr>
          </a:p>
        </p:txBody>
      </p:sp>
      <p:sp>
        <p:nvSpPr>
          <p:cNvPr id="2075" name="Rectangle 79"/>
          <p:cNvSpPr>
            <a:spLocks noChangeArrowheads="1"/>
          </p:cNvSpPr>
          <p:nvPr/>
        </p:nvSpPr>
        <p:spPr bwMode="auto">
          <a:xfrm>
            <a:off x="152400" y="106680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000" b="0" i="0" u="none" strike="noStrike" cap="none" normalizeH="0" baseline="0">
                <a:ln>
                  <a:noFill/>
                </a:ln>
                <a:solidFill>
                  <a:schemeClr val="tx1"/>
                </a:solidFill>
                <a:effectLst/>
                <a:latin typeface="ＭＳ Ｐゴシック" pitchFamily="50" charset="-128"/>
                <a:ea typeface="ＭＳ Ｐゴシック" pitchFamily="50" charset="-128"/>
                <a:cs typeface="Times New Roman" pitchFamily="18" charset="0"/>
              </a:rPr>
              <a:t>　</a:t>
            </a:r>
            <a:endParaRPr kumimoji="1" lang="ja-JP" altLang="ja-JP" sz="600" b="0" i="0" u="none" strike="noStrike" cap="none" normalizeH="0" baseline="0">
              <a:ln>
                <a:noFill/>
              </a:ln>
              <a:solidFill>
                <a:schemeClr val="tx1"/>
              </a:solidFill>
              <a:effectLst/>
              <a:latin typeface="Arial" pitchFamily="34" charset="0"/>
              <a:ea typeface="ＭＳ Ｐゴシック"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ja-JP" altLang="ja-JP" sz="1800" b="0" i="0" u="none" strike="noStrike" cap="none" normalizeH="0" baseline="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15" name="Rectangle 3">
            <a:extLst>
              <a:ext uri="{FF2B5EF4-FFF2-40B4-BE49-F238E27FC236}">
                <a16:creationId xmlns:a16="http://schemas.microsoft.com/office/drawing/2014/main" id="{F1B71E05-48F7-E049-880A-084AC5BE72DC}"/>
              </a:ext>
            </a:extLst>
          </p:cNvPr>
          <p:cNvSpPr>
            <a:spLocks noChangeArrowheads="1"/>
          </p:cNvSpPr>
          <p:nvPr/>
        </p:nvSpPr>
        <p:spPr bwMode="auto">
          <a:xfrm>
            <a:off x="548836" y="493326"/>
            <a:ext cx="76319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tab pos="1136650" algn="ctr"/>
              </a:tabLst>
            </a:pPr>
            <a:r>
              <a:rPr kumimoji="1" lang="ja-JP" altLang="ja-JP" sz="18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システム概要  </a:t>
            </a:r>
            <a:r>
              <a:rPr kumimoji="1" lang="ja-JP" altLang="ja-JP" sz="16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 </a:t>
            </a:r>
            <a:r>
              <a:rPr kumimoji="1" lang="ja-JP" altLang="ja-JP"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大学情報ポータル用スマートフォンアプリケーション「</a:t>
            </a:r>
            <a:r>
              <a:rPr kumimoji="1" lang="en-US" altLang="ja-JP" sz="1300" b="1" i="0" u="none" strike="noStrike" cap="none" normalizeH="0" baseline="0" err="1">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KnowledgePortal</a:t>
            </a:r>
            <a:r>
              <a:rPr kumimoji="1" lang="ja-JP" altLang="en-US"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a:t>
            </a:r>
            <a:endParaRPr kumimoji="1" lang="ja-JP" altLang="en-US" sz="6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endParaRPr>
          </a:p>
        </p:txBody>
      </p:sp>
      <p:sp>
        <p:nvSpPr>
          <p:cNvPr id="17" name="角丸四角形 16">
            <a:extLst>
              <a:ext uri="{FF2B5EF4-FFF2-40B4-BE49-F238E27FC236}">
                <a16:creationId xmlns:a16="http://schemas.microsoft.com/office/drawing/2014/main" id="{41D4A2A1-8014-DA45-A006-3A9B19D72E32}"/>
              </a:ext>
            </a:extLst>
          </p:cNvPr>
          <p:cNvSpPr/>
          <p:nvPr/>
        </p:nvSpPr>
        <p:spPr>
          <a:xfrm>
            <a:off x="503117" y="468551"/>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図 17">
            <a:extLst>
              <a:ext uri="{FF2B5EF4-FFF2-40B4-BE49-F238E27FC236}">
                <a16:creationId xmlns:a16="http://schemas.microsoft.com/office/drawing/2014/main" id="{E157BCCE-9224-7748-B3BE-23C6589B3B6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775643" y="1691255"/>
            <a:ext cx="2354714" cy="4695658"/>
          </a:xfrm>
          <a:prstGeom prst="rect">
            <a:avLst/>
          </a:prstGeom>
        </p:spPr>
      </p:pic>
      <p:sp>
        <p:nvSpPr>
          <p:cNvPr id="2" name="円/楕円 1">
            <a:extLst>
              <a:ext uri="{FF2B5EF4-FFF2-40B4-BE49-F238E27FC236}">
                <a16:creationId xmlns:a16="http://schemas.microsoft.com/office/drawing/2014/main" id="{B557BE6D-DC66-4A4F-AB8D-88AEA7AD465F}"/>
              </a:ext>
            </a:extLst>
          </p:cNvPr>
          <p:cNvSpPr/>
          <p:nvPr/>
        </p:nvSpPr>
        <p:spPr>
          <a:xfrm>
            <a:off x="1677108" y="1664359"/>
            <a:ext cx="1634067" cy="1634067"/>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accent4">
                    <a:lumMod val="50000"/>
                  </a:schemeClr>
                </a:solidFill>
                <a:latin typeface="+mj-ea"/>
                <a:ea typeface="+mj-ea"/>
              </a:rPr>
              <a:t>LMS</a:t>
            </a:r>
            <a:endParaRPr kumimoji="1" lang="ja-JP" altLang="en-US" sz="1400">
              <a:solidFill>
                <a:schemeClr val="accent4">
                  <a:lumMod val="50000"/>
                </a:schemeClr>
              </a:solidFill>
              <a:latin typeface="+mj-ea"/>
              <a:ea typeface="+mj-ea"/>
            </a:endParaRPr>
          </a:p>
        </p:txBody>
      </p:sp>
      <p:sp>
        <p:nvSpPr>
          <p:cNvPr id="20" name="円/楕円 19">
            <a:extLst>
              <a:ext uri="{FF2B5EF4-FFF2-40B4-BE49-F238E27FC236}">
                <a16:creationId xmlns:a16="http://schemas.microsoft.com/office/drawing/2014/main" id="{11A28081-84AB-9F4D-94BF-DBECEDB158B8}"/>
              </a:ext>
            </a:extLst>
          </p:cNvPr>
          <p:cNvSpPr/>
          <p:nvPr/>
        </p:nvSpPr>
        <p:spPr>
          <a:xfrm>
            <a:off x="298219" y="3199366"/>
            <a:ext cx="1634067" cy="1634067"/>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solidFill>
                  <a:schemeClr val="accent6">
                    <a:lumMod val="50000"/>
                  </a:schemeClr>
                </a:solidFill>
                <a:latin typeface="+mj-ea"/>
                <a:ea typeface="+mj-ea"/>
              </a:rPr>
              <a:t>図書館</a:t>
            </a:r>
            <a:r>
              <a:rPr kumimoji="1" lang="en-US" altLang="ja-JP" sz="1400">
                <a:solidFill>
                  <a:schemeClr val="accent6">
                    <a:lumMod val="50000"/>
                  </a:schemeClr>
                </a:solidFill>
                <a:latin typeface="+mj-ea"/>
                <a:ea typeface="+mj-ea"/>
              </a:rPr>
              <a:t>OPAC</a:t>
            </a:r>
            <a:endParaRPr kumimoji="1" lang="ja-JP" altLang="en-US" sz="1400">
              <a:solidFill>
                <a:schemeClr val="accent6">
                  <a:lumMod val="50000"/>
                </a:schemeClr>
              </a:solidFill>
              <a:latin typeface="+mj-ea"/>
              <a:ea typeface="+mj-ea"/>
            </a:endParaRPr>
          </a:p>
        </p:txBody>
      </p:sp>
      <p:sp>
        <p:nvSpPr>
          <p:cNvPr id="21" name="円/楕円 20">
            <a:extLst>
              <a:ext uri="{FF2B5EF4-FFF2-40B4-BE49-F238E27FC236}">
                <a16:creationId xmlns:a16="http://schemas.microsoft.com/office/drawing/2014/main" id="{4B4AD300-7A48-BD42-B8C8-F0467CD843AA}"/>
              </a:ext>
            </a:extLst>
          </p:cNvPr>
          <p:cNvSpPr/>
          <p:nvPr/>
        </p:nvSpPr>
        <p:spPr>
          <a:xfrm>
            <a:off x="6569755" y="1664359"/>
            <a:ext cx="1634067" cy="1634067"/>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accent4">
                    <a:lumMod val="50000"/>
                  </a:schemeClr>
                </a:solidFill>
                <a:latin typeface="+mj-ea"/>
                <a:ea typeface="+mj-ea"/>
                <a:cs typeface="Times New Roman" pitchFamily="18" charset="0"/>
              </a:rPr>
              <a:t>Web</a:t>
            </a:r>
          </a:p>
          <a:p>
            <a:pPr algn="ctr"/>
            <a:r>
              <a:rPr kumimoji="1" lang="ja-JP" altLang="en-US" sz="1400">
                <a:solidFill>
                  <a:schemeClr val="accent4">
                    <a:lumMod val="50000"/>
                  </a:schemeClr>
                </a:solidFill>
                <a:latin typeface="+mj-ea"/>
                <a:ea typeface="+mj-ea"/>
                <a:cs typeface="Times New Roman" pitchFamily="18" charset="0"/>
              </a:rPr>
              <a:t>シラバス</a:t>
            </a:r>
            <a:endParaRPr kumimoji="1" lang="ja-JP" altLang="en-US" sz="1400">
              <a:solidFill>
                <a:schemeClr val="accent4">
                  <a:lumMod val="50000"/>
                </a:schemeClr>
              </a:solidFill>
              <a:latin typeface="+mj-ea"/>
              <a:ea typeface="+mj-ea"/>
              <a:cs typeface="ＭＳ Ｐゴシック" pitchFamily="50" charset="-128"/>
            </a:endParaRPr>
          </a:p>
        </p:txBody>
      </p:sp>
      <p:sp>
        <p:nvSpPr>
          <p:cNvPr id="22" name="円/楕円 21">
            <a:extLst>
              <a:ext uri="{FF2B5EF4-FFF2-40B4-BE49-F238E27FC236}">
                <a16:creationId xmlns:a16="http://schemas.microsoft.com/office/drawing/2014/main" id="{ABAE87CE-62D9-C34A-9FB9-BB898EB2FFA8}"/>
              </a:ext>
            </a:extLst>
          </p:cNvPr>
          <p:cNvSpPr/>
          <p:nvPr/>
        </p:nvSpPr>
        <p:spPr>
          <a:xfrm>
            <a:off x="7817396" y="3199366"/>
            <a:ext cx="1634067" cy="1634067"/>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solidFill>
                  <a:schemeClr val="accent6">
                    <a:lumMod val="50000"/>
                  </a:schemeClr>
                </a:solidFill>
                <a:latin typeface="+mj-ea"/>
                <a:ea typeface="+mj-ea"/>
              </a:rPr>
              <a:t>大学</a:t>
            </a:r>
            <a:endParaRPr kumimoji="1" lang="en-US" altLang="ja-JP" sz="1400">
              <a:solidFill>
                <a:schemeClr val="accent6">
                  <a:lumMod val="50000"/>
                </a:schemeClr>
              </a:solidFill>
              <a:latin typeface="+mj-ea"/>
              <a:ea typeface="+mj-ea"/>
            </a:endParaRPr>
          </a:p>
          <a:p>
            <a:pPr algn="ctr"/>
            <a:r>
              <a:rPr kumimoji="1" lang="ja-JP" altLang="en-US" sz="1400">
                <a:solidFill>
                  <a:schemeClr val="accent6">
                    <a:lumMod val="50000"/>
                  </a:schemeClr>
                </a:solidFill>
                <a:latin typeface="+mj-ea"/>
                <a:ea typeface="+mj-ea"/>
              </a:rPr>
              <a:t>ニュース</a:t>
            </a:r>
          </a:p>
        </p:txBody>
      </p:sp>
      <p:sp>
        <p:nvSpPr>
          <p:cNvPr id="23" name="円/楕円 22">
            <a:extLst>
              <a:ext uri="{FF2B5EF4-FFF2-40B4-BE49-F238E27FC236}">
                <a16:creationId xmlns:a16="http://schemas.microsoft.com/office/drawing/2014/main" id="{359B5E0A-B70E-B14D-9C6E-5345CF8C6FFB}"/>
              </a:ext>
            </a:extLst>
          </p:cNvPr>
          <p:cNvSpPr/>
          <p:nvPr/>
        </p:nvSpPr>
        <p:spPr>
          <a:xfrm>
            <a:off x="6569755" y="4631268"/>
            <a:ext cx="1634067" cy="1634067"/>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solidFill>
                  <a:schemeClr val="accent4">
                    <a:lumMod val="50000"/>
                  </a:schemeClr>
                </a:solidFill>
                <a:latin typeface="+mj-ea"/>
                <a:ea typeface="+mj-ea"/>
                <a:cs typeface="Times New Roman" pitchFamily="18" charset="0"/>
              </a:rPr>
              <a:t>情報教室</a:t>
            </a:r>
            <a:endParaRPr kumimoji="1" lang="en-US" altLang="ja-JP" sz="1400">
              <a:solidFill>
                <a:schemeClr val="accent4">
                  <a:lumMod val="50000"/>
                </a:schemeClr>
              </a:solidFill>
              <a:latin typeface="+mj-ea"/>
              <a:ea typeface="+mj-ea"/>
              <a:cs typeface="Times New Roman" pitchFamily="18" charset="0"/>
            </a:endParaRPr>
          </a:p>
          <a:p>
            <a:pPr algn="ctr"/>
            <a:r>
              <a:rPr kumimoji="1" lang="ja-JP" altLang="en-US" sz="1400">
                <a:solidFill>
                  <a:schemeClr val="accent4">
                    <a:lumMod val="50000"/>
                  </a:schemeClr>
                </a:solidFill>
                <a:latin typeface="+mj-ea"/>
                <a:ea typeface="+mj-ea"/>
                <a:cs typeface="Times New Roman" pitchFamily="18" charset="0"/>
              </a:rPr>
              <a:t>利用状況</a:t>
            </a:r>
            <a:endParaRPr kumimoji="1" lang="ja-JP" altLang="en-US" sz="1400">
              <a:solidFill>
                <a:schemeClr val="accent4">
                  <a:lumMod val="50000"/>
                </a:schemeClr>
              </a:solidFill>
              <a:latin typeface="+mj-ea"/>
              <a:ea typeface="+mj-ea"/>
              <a:cs typeface="ＭＳ Ｐゴシック" pitchFamily="50" charset="-128"/>
            </a:endParaRPr>
          </a:p>
        </p:txBody>
      </p:sp>
      <p:sp>
        <p:nvSpPr>
          <p:cNvPr id="24" name="円/楕円 23">
            <a:extLst>
              <a:ext uri="{FF2B5EF4-FFF2-40B4-BE49-F238E27FC236}">
                <a16:creationId xmlns:a16="http://schemas.microsoft.com/office/drawing/2014/main" id="{13352220-F26F-0A4B-82F2-A0C31B5BEC8A}"/>
              </a:ext>
            </a:extLst>
          </p:cNvPr>
          <p:cNvSpPr/>
          <p:nvPr/>
        </p:nvSpPr>
        <p:spPr>
          <a:xfrm>
            <a:off x="1677108" y="4639735"/>
            <a:ext cx="1634067" cy="1634067"/>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solidFill>
                  <a:schemeClr val="accent4">
                    <a:lumMod val="50000"/>
                  </a:schemeClr>
                </a:solidFill>
                <a:latin typeface="+mj-ea"/>
                <a:ea typeface="+mj-ea"/>
                <a:cs typeface="Times New Roman" pitchFamily="18" charset="0"/>
              </a:rPr>
              <a:t>ファイル共有</a:t>
            </a:r>
            <a:endParaRPr kumimoji="1" lang="en-US" altLang="ja-JP" sz="1400">
              <a:solidFill>
                <a:schemeClr val="accent4">
                  <a:lumMod val="50000"/>
                </a:schemeClr>
              </a:solidFill>
              <a:latin typeface="+mj-ea"/>
              <a:ea typeface="+mj-ea"/>
              <a:cs typeface="Times New Roman" pitchFamily="18" charset="0"/>
            </a:endParaRPr>
          </a:p>
          <a:p>
            <a:pPr algn="ctr"/>
            <a:r>
              <a:rPr kumimoji="1" lang="ja-JP" altLang="en-US" sz="1400">
                <a:solidFill>
                  <a:schemeClr val="accent4">
                    <a:lumMod val="50000"/>
                  </a:schemeClr>
                </a:solidFill>
                <a:latin typeface="+mj-ea"/>
                <a:ea typeface="+mj-ea"/>
                <a:cs typeface="Times New Roman" pitchFamily="18" charset="0"/>
              </a:rPr>
              <a:t>サービス</a:t>
            </a:r>
            <a:endParaRPr kumimoji="1" lang="ja-JP" altLang="en-US" sz="1400">
              <a:solidFill>
                <a:schemeClr val="accent4">
                  <a:lumMod val="50000"/>
                </a:schemeClr>
              </a:solidFill>
              <a:latin typeface="+mj-ea"/>
              <a:ea typeface="+mj-ea"/>
            </a:endParaRPr>
          </a:p>
        </p:txBody>
      </p:sp>
      <p:cxnSp>
        <p:nvCxnSpPr>
          <p:cNvPr id="28" name="直線コネクタ 27">
            <a:extLst>
              <a:ext uri="{FF2B5EF4-FFF2-40B4-BE49-F238E27FC236}">
                <a16:creationId xmlns:a16="http://schemas.microsoft.com/office/drawing/2014/main" id="{BD12634D-5314-354C-A0AD-7D75BB6F64D4}"/>
              </a:ext>
            </a:extLst>
          </p:cNvPr>
          <p:cNvCxnSpPr>
            <a:cxnSpLocks/>
            <a:stCxn id="20" idx="6"/>
            <a:endCxn id="18" idx="1"/>
          </p:cNvCxnSpPr>
          <p:nvPr/>
        </p:nvCxnSpPr>
        <p:spPr>
          <a:xfrm>
            <a:off x="1932286" y="4016400"/>
            <a:ext cx="1843357" cy="22684"/>
          </a:xfrm>
          <a:prstGeom prst="line">
            <a:avLst/>
          </a:prstGeom>
          <a:ln w="285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A6872273-6A30-C545-9B4B-DEDB7D07E975}"/>
              </a:ext>
            </a:extLst>
          </p:cNvPr>
          <p:cNvCxnSpPr>
            <a:cxnSpLocks/>
            <a:stCxn id="24" idx="7"/>
            <a:endCxn id="18" idx="1"/>
          </p:cNvCxnSpPr>
          <p:nvPr/>
        </p:nvCxnSpPr>
        <p:spPr>
          <a:xfrm flipV="1">
            <a:off x="3071871" y="4039084"/>
            <a:ext cx="703772" cy="839955"/>
          </a:xfrm>
          <a:prstGeom prst="line">
            <a:avLst/>
          </a:prstGeom>
          <a:ln w="285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581812BA-D179-DF40-8173-ED122D7F791A}"/>
              </a:ext>
            </a:extLst>
          </p:cNvPr>
          <p:cNvCxnSpPr>
            <a:cxnSpLocks/>
            <a:stCxn id="21" idx="3"/>
            <a:endCxn id="18" idx="3"/>
          </p:cNvCxnSpPr>
          <p:nvPr/>
        </p:nvCxnSpPr>
        <p:spPr>
          <a:xfrm flipH="1">
            <a:off x="6130357" y="3059122"/>
            <a:ext cx="678702" cy="979962"/>
          </a:xfrm>
          <a:prstGeom prst="line">
            <a:avLst/>
          </a:prstGeom>
          <a:ln w="285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99509E91-33F1-0044-BF55-E2768B50D21F}"/>
              </a:ext>
            </a:extLst>
          </p:cNvPr>
          <p:cNvCxnSpPr>
            <a:cxnSpLocks/>
            <a:stCxn id="22" idx="2"/>
            <a:endCxn id="18" idx="3"/>
          </p:cNvCxnSpPr>
          <p:nvPr/>
        </p:nvCxnSpPr>
        <p:spPr>
          <a:xfrm flipH="1">
            <a:off x="6130357" y="4016400"/>
            <a:ext cx="1687039" cy="22684"/>
          </a:xfrm>
          <a:prstGeom prst="line">
            <a:avLst/>
          </a:prstGeom>
          <a:ln w="285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D20B455B-C343-8E41-AECB-8798041BA5F5}"/>
              </a:ext>
            </a:extLst>
          </p:cNvPr>
          <p:cNvCxnSpPr>
            <a:cxnSpLocks/>
            <a:stCxn id="23" idx="1"/>
            <a:endCxn id="18" idx="3"/>
          </p:cNvCxnSpPr>
          <p:nvPr/>
        </p:nvCxnSpPr>
        <p:spPr>
          <a:xfrm flipH="1" flipV="1">
            <a:off x="6130357" y="4039084"/>
            <a:ext cx="678702" cy="831488"/>
          </a:xfrm>
          <a:prstGeom prst="line">
            <a:avLst/>
          </a:prstGeom>
          <a:ln w="285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4536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481070" y="2265556"/>
            <a:ext cx="8864104" cy="2382644"/>
          </a:xfrm>
          <a:prstGeom prst="rect">
            <a:avLst/>
          </a:prstGeom>
          <a:solidFill>
            <a:schemeClr val="accent2"/>
          </a:solidFill>
          <a:ln w="9525">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6" name="角丸四角形 5"/>
          <p:cNvSpPr/>
          <p:nvPr/>
        </p:nvSpPr>
        <p:spPr>
          <a:xfrm>
            <a:off x="658907" y="1155553"/>
            <a:ext cx="2201051" cy="2694369"/>
          </a:xfrm>
          <a:prstGeom prst="roundRect">
            <a:avLst>
              <a:gd name="adj" fmla="val 2563"/>
            </a:avLst>
          </a:prstGeom>
          <a:solidFill>
            <a:schemeClr val="accent2">
              <a:lumMod val="20000"/>
              <a:lumOff val="80000"/>
            </a:schemeClr>
          </a:solidFill>
          <a:ln w="9525">
            <a:noFill/>
          </a:ln>
        </p:spPr>
        <p:style>
          <a:lnRef idx="2">
            <a:schemeClr val="dk1"/>
          </a:lnRef>
          <a:fillRef idx="1">
            <a:schemeClr val="lt1"/>
          </a:fillRef>
          <a:effectRef idx="0">
            <a:schemeClr val="dk1"/>
          </a:effectRef>
          <a:fontRef idx="minor">
            <a:schemeClr val="dk1"/>
          </a:fontRef>
        </p:style>
        <p:txBody>
          <a:bodyPr rot="0" spcFirstLastPara="0" vert="horz" wrap="square" lIns="108000" tIns="108000" rIns="108000" bIns="108000" numCol="1" spcCol="0" rtlCol="0" fromWordArt="0" anchor="t" anchorCtr="0" forceAA="0" compatLnSpc="1">
            <a:prstTxWarp prst="textNoShape">
              <a:avLst/>
            </a:prstTxWarp>
            <a:noAutofit/>
          </a:bodyPr>
          <a:lstStyle/>
          <a:p>
            <a:pPr>
              <a:lnSpc>
                <a:spcPct val="150000"/>
              </a:lnSpc>
            </a:pPr>
            <a:r>
              <a:rPr lang="ja-JP" altLang="en-US" sz="1200" b="1" u="sng">
                <a:solidFill>
                  <a:schemeClr val="accent2">
                    <a:lumMod val="50000"/>
                  </a:schemeClr>
                </a:solidFill>
                <a:latin typeface="+mj-ea"/>
                <a:ea typeface="+mj-ea"/>
              </a:rPr>
              <a:t>教務系サービス</a:t>
            </a:r>
          </a:p>
          <a:p>
            <a:pPr marL="171450" indent="-171450">
              <a:lnSpc>
                <a:spcPct val="150000"/>
              </a:lnSpc>
              <a:buFont typeface="Arial" panose="020B0604020202020204" pitchFamily="34" charset="0"/>
              <a:buChar char="•"/>
            </a:pPr>
            <a:r>
              <a:rPr lang="en-US" altLang="ja-JP" sz="1050">
                <a:latin typeface="+mj-ea"/>
                <a:ea typeface="+mj-ea"/>
              </a:rPr>
              <a:t>LMS</a:t>
            </a:r>
          </a:p>
          <a:p>
            <a:pPr marL="171450" indent="-171450">
              <a:lnSpc>
                <a:spcPct val="150000"/>
              </a:lnSpc>
              <a:buFont typeface="Arial" panose="020B0604020202020204" pitchFamily="34" charset="0"/>
              <a:buChar char="•"/>
            </a:pPr>
            <a:r>
              <a:rPr lang="ja-JP" altLang="en-US" sz="1050">
                <a:latin typeface="+mj-ea"/>
                <a:ea typeface="+mj-ea"/>
              </a:rPr>
              <a:t>教育支援システム </a:t>
            </a:r>
            <a:r>
              <a:rPr lang="en" altLang="ja-JP" sz="1050" err="1">
                <a:latin typeface="+mj-ea"/>
                <a:ea typeface="+mj-ea"/>
              </a:rPr>
              <a:t>WebClass</a:t>
            </a:r>
            <a:endParaRPr lang="en" altLang="ja-JP" sz="1050">
              <a:latin typeface="+mj-ea"/>
              <a:ea typeface="+mj-ea"/>
            </a:endParaRPr>
          </a:p>
          <a:p>
            <a:pPr marL="171450" indent="-171450">
              <a:lnSpc>
                <a:spcPct val="150000"/>
              </a:lnSpc>
              <a:buFont typeface="Arial" panose="020B0604020202020204" pitchFamily="34" charset="0"/>
              <a:buChar char="•"/>
            </a:pPr>
            <a:r>
              <a:rPr lang="ja-JP" altLang="en-US" sz="1050">
                <a:latin typeface="+mj-ea"/>
                <a:ea typeface="+mj-ea"/>
              </a:rPr>
              <a:t>ファイル共有サービス</a:t>
            </a:r>
            <a:endParaRPr lang="en" altLang="ja-JP" sz="1050">
              <a:latin typeface="+mj-ea"/>
              <a:ea typeface="+mj-ea"/>
            </a:endParaRPr>
          </a:p>
          <a:p>
            <a:pPr marL="171450" indent="-171450">
              <a:lnSpc>
                <a:spcPct val="150000"/>
              </a:lnSpc>
              <a:buFont typeface="Arial" panose="020B0604020202020204" pitchFamily="34" charset="0"/>
              <a:buChar char="•"/>
            </a:pPr>
            <a:r>
              <a:rPr lang="ja-JP" altLang="en-US" sz="1050">
                <a:latin typeface="+mj-ea"/>
                <a:ea typeface="+mj-ea"/>
              </a:rPr>
              <a:t>シラバス照会</a:t>
            </a:r>
          </a:p>
          <a:p>
            <a:pPr marL="171450" indent="-171450">
              <a:lnSpc>
                <a:spcPct val="150000"/>
              </a:lnSpc>
              <a:buFont typeface="Arial" panose="020B0604020202020204" pitchFamily="34" charset="0"/>
              <a:buChar char="•"/>
            </a:pPr>
            <a:r>
              <a:rPr lang="ja-JP" altLang="en-US" sz="1050">
                <a:latin typeface="+mj-ea"/>
                <a:ea typeface="+mj-ea"/>
              </a:rPr>
              <a:t>授業・時間割照会</a:t>
            </a:r>
          </a:p>
          <a:p>
            <a:pPr marL="171450" indent="-171450">
              <a:lnSpc>
                <a:spcPct val="150000"/>
              </a:lnSpc>
              <a:buFont typeface="Arial" panose="020B0604020202020204" pitchFamily="34" charset="0"/>
              <a:buChar char="•"/>
            </a:pPr>
            <a:r>
              <a:rPr lang="ja-JP" altLang="en-US" sz="1050">
                <a:latin typeface="+mj-ea"/>
                <a:ea typeface="+mj-ea"/>
              </a:rPr>
              <a:t>休講状況照会　補講状況照会</a:t>
            </a:r>
          </a:p>
          <a:p>
            <a:pPr marL="171450" indent="-171450">
              <a:lnSpc>
                <a:spcPct val="150000"/>
              </a:lnSpc>
              <a:buFont typeface="Arial" panose="020B0604020202020204" pitchFamily="34" charset="0"/>
              <a:buChar char="•"/>
            </a:pPr>
            <a:r>
              <a:rPr lang="ja-JP" altLang="en-US" sz="1050">
                <a:latin typeface="+mj-ea"/>
                <a:ea typeface="+mj-ea"/>
              </a:rPr>
              <a:t>教室変更情報　</a:t>
            </a:r>
            <a:r>
              <a:rPr lang="en" altLang="ja-JP" sz="1050">
                <a:latin typeface="+mj-ea"/>
                <a:ea typeface="+mj-ea"/>
              </a:rPr>
              <a:t>Web</a:t>
            </a:r>
            <a:r>
              <a:rPr lang="ja-JP" altLang="en-US" sz="1050">
                <a:latin typeface="+mj-ea"/>
                <a:ea typeface="+mj-ea"/>
              </a:rPr>
              <a:t>履修申請</a:t>
            </a:r>
          </a:p>
          <a:p>
            <a:pPr marL="171450" indent="-171450">
              <a:lnSpc>
                <a:spcPct val="150000"/>
              </a:lnSpc>
              <a:buFont typeface="Arial" panose="020B0604020202020204" pitchFamily="34" charset="0"/>
              <a:buChar char="•"/>
            </a:pPr>
            <a:r>
              <a:rPr lang="en" altLang="ja-JP" sz="1050">
                <a:latin typeface="+mj-ea"/>
                <a:ea typeface="+mj-ea"/>
              </a:rPr>
              <a:t>Web</a:t>
            </a:r>
            <a:r>
              <a:rPr lang="ja-JP" altLang="en-US" sz="1050">
                <a:latin typeface="+mj-ea"/>
                <a:ea typeface="+mj-ea"/>
              </a:rPr>
              <a:t>メール　等</a:t>
            </a:r>
          </a:p>
          <a:p>
            <a:pPr>
              <a:lnSpc>
                <a:spcPct val="150000"/>
              </a:lnSpc>
            </a:pPr>
            <a:r>
              <a:rPr lang="ja-JP" altLang="en-US" sz="900">
                <a:latin typeface="+mj-ea"/>
                <a:ea typeface="+mj-ea"/>
              </a:rPr>
              <a:t>・・・他</a:t>
            </a:r>
          </a:p>
        </p:txBody>
      </p:sp>
      <p:sp>
        <p:nvSpPr>
          <p:cNvPr id="13" name="テキスト ボックス 290"/>
          <p:cNvSpPr txBox="1">
            <a:spLocks noChangeArrowheads="1"/>
          </p:cNvSpPr>
          <p:nvPr/>
        </p:nvSpPr>
        <p:spPr bwMode="auto">
          <a:xfrm>
            <a:off x="3010344" y="3934593"/>
            <a:ext cx="3924300" cy="709612"/>
          </a:xfrm>
          <a:prstGeom prst="rect">
            <a:avLst/>
          </a:prstGeom>
          <a:noFill/>
          <a:ln w="12700">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1300" b="1" i="0" u="none" strike="noStrike" cap="none" normalizeH="0" baseline="0">
                <a:ln>
                  <a:noFill/>
                </a:ln>
                <a:solidFill>
                  <a:srgbClr val="FFFFFF"/>
                </a:solidFill>
                <a:effectLst/>
                <a:latin typeface="游ゴシック" panose="020B0400000000000000" pitchFamily="50" charset="-128"/>
                <a:ea typeface="游ゴシック" panose="020B0400000000000000" pitchFamily="50" charset="-128"/>
                <a:cs typeface="A-OTF 見出ゴMB31 Pro MB31" charset="-128"/>
              </a:rPr>
              <a:t>スマートフォンアプリケーション</a:t>
            </a:r>
            <a:endParaRPr kumimoji="1" lang="ja-JP" altLang="ja-JP" sz="6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ja-JP" sz="1300" b="1" i="0" u="none" strike="noStrike" cap="none" normalizeH="0" baseline="0">
                <a:ln>
                  <a:noFill/>
                </a:ln>
                <a:solidFill>
                  <a:srgbClr val="FFFFFF"/>
                </a:solidFill>
                <a:effectLst/>
                <a:latin typeface="游ゴシック" panose="020B0400000000000000" pitchFamily="50" charset="-128"/>
                <a:ea typeface="游ゴシック" panose="020B0400000000000000" pitchFamily="50" charset="-128"/>
                <a:cs typeface="A-OTF 見出ゴMB31 Pro MB31" charset="-128"/>
              </a:rPr>
              <a:t>「</a:t>
            </a:r>
            <a:r>
              <a:rPr kumimoji="1" lang="en-US" altLang="ja-JP" sz="1300" b="1" i="0" u="none" strike="noStrike" cap="none" normalizeH="0" baseline="0">
                <a:ln>
                  <a:noFill/>
                </a:ln>
                <a:solidFill>
                  <a:srgbClr val="FFFFFF"/>
                </a:solidFill>
                <a:effectLst/>
                <a:latin typeface="游ゴシック" panose="020B0400000000000000" pitchFamily="50" charset="-128"/>
                <a:ea typeface="游ゴシック" panose="020B0400000000000000" pitchFamily="50" charset="-128"/>
                <a:cs typeface="A-OTF 見出ゴMB31 Pro MB31" charset="-128"/>
              </a:rPr>
              <a:t>Android</a:t>
            </a:r>
            <a:r>
              <a:rPr kumimoji="1" lang="ja-JP" altLang="en-US" sz="1300" b="1" i="0" u="none" strike="noStrike" cap="none" normalizeH="0" baseline="0">
                <a:ln>
                  <a:noFill/>
                </a:ln>
                <a:solidFill>
                  <a:srgbClr val="FFFFFF"/>
                </a:solidFill>
                <a:effectLst/>
                <a:latin typeface="游ゴシック" panose="020B0400000000000000" pitchFamily="50" charset="-128"/>
                <a:ea typeface="游ゴシック" panose="020B0400000000000000" pitchFamily="50" charset="-128"/>
                <a:cs typeface="A-OTF 見出ゴMB31 Pro MB31" charset="-128"/>
              </a:rPr>
              <a:t>」  「</a:t>
            </a:r>
            <a:r>
              <a:rPr kumimoji="1" lang="en-US" altLang="ja-JP" sz="1300" b="1" i="0" u="none" strike="noStrike" cap="none" normalizeH="0" baseline="0">
                <a:ln>
                  <a:noFill/>
                </a:ln>
                <a:solidFill>
                  <a:srgbClr val="FFFFFF"/>
                </a:solidFill>
                <a:effectLst/>
                <a:latin typeface="游ゴシック" panose="020B0400000000000000" pitchFamily="50" charset="-128"/>
                <a:ea typeface="游ゴシック" panose="020B0400000000000000" pitchFamily="50" charset="-128"/>
                <a:cs typeface="A-OTF 見出ゴMB31 Pro MB31" charset="-128"/>
              </a:rPr>
              <a:t>iPhone</a:t>
            </a:r>
            <a:r>
              <a:rPr kumimoji="1" lang="ja-JP" altLang="en-US" sz="1300" b="1" i="0" u="none" strike="noStrike" cap="none" normalizeH="0" baseline="0">
                <a:ln>
                  <a:noFill/>
                </a:ln>
                <a:solidFill>
                  <a:srgbClr val="FFFFFF"/>
                </a:solidFill>
                <a:effectLst/>
                <a:latin typeface="游ゴシック" panose="020B0400000000000000" pitchFamily="50" charset="-128"/>
                <a:ea typeface="游ゴシック" panose="020B0400000000000000" pitchFamily="50" charset="-128"/>
                <a:cs typeface="A-OTF 見出ゴMB31 Pro MB31" charset="-128"/>
              </a:rPr>
              <a:t>」 </a:t>
            </a:r>
            <a:endParaRPr kumimoji="1" lang="ja-JP" altLang="en-US" sz="18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p:txBody>
      </p:sp>
      <p:pic>
        <p:nvPicPr>
          <p:cNvPr id="5123" name="図 15" descr="appl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586817" y="5541581"/>
            <a:ext cx="1409502" cy="522038"/>
          </a:xfrm>
          <a:prstGeom prst="rect">
            <a:avLst/>
          </a:prstGeom>
          <a:noFill/>
          <a:extLst>
            <a:ext uri="{909E8E84-426E-40DD-AFC4-6F175D3DCCD1}">
              <a14:hiddenFill xmlns:a14="http://schemas.microsoft.com/office/drawing/2010/main">
                <a:solidFill>
                  <a:srgbClr val="FFFFFF"/>
                </a:solidFill>
              </a14:hiddenFill>
            </a:ext>
          </a:extLst>
        </p:spPr>
      </p:pic>
      <p:pic>
        <p:nvPicPr>
          <p:cNvPr id="5122" name="図 16" descr="googl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586817" y="5023992"/>
            <a:ext cx="1409502" cy="5220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5"/>
          <p:cNvSpPr>
            <a:spLocks noChangeArrowheads="1"/>
          </p:cNvSpPr>
          <p:nvPr/>
        </p:nvSpPr>
        <p:spPr bwMode="auto">
          <a:xfrm>
            <a:off x="152400" y="152400"/>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7" name="Rectangle 22"/>
          <p:cNvSpPr>
            <a:spLocks noChangeArrowheads="1"/>
          </p:cNvSpPr>
          <p:nvPr/>
        </p:nvSpPr>
        <p:spPr bwMode="auto">
          <a:xfrm>
            <a:off x="152400" y="697468"/>
            <a:ext cx="18473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1" lang="ja-JP" altLang="ja-JP" sz="6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rPr>
            </a:br>
            <a:endParaRPr kumimoji="1" lang="ja-JP" altLang="ja-JP" sz="18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ja-JP" altLang="ja-JP" sz="18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p:txBody>
      </p:sp>
      <p:sp>
        <p:nvSpPr>
          <p:cNvPr id="19" name="Rectangle 3">
            <a:extLst>
              <a:ext uri="{FF2B5EF4-FFF2-40B4-BE49-F238E27FC236}">
                <a16:creationId xmlns:a16="http://schemas.microsoft.com/office/drawing/2014/main" id="{00081B5D-461C-AE40-98DC-FBAA7B1AA818}"/>
              </a:ext>
            </a:extLst>
          </p:cNvPr>
          <p:cNvSpPr>
            <a:spLocks noChangeArrowheads="1"/>
          </p:cNvSpPr>
          <p:nvPr/>
        </p:nvSpPr>
        <p:spPr bwMode="auto">
          <a:xfrm>
            <a:off x="548836" y="493326"/>
            <a:ext cx="76319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tab pos="1136650" algn="ctr"/>
              </a:tabLst>
            </a:pPr>
            <a:r>
              <a:rPr kumimoji="1" lang="ja-JP" altLang="ja-JP" sz="18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システム概要  </a:t>
            </a:r>
            <a:r>
              <a:rPr kumimoji="1" lang="ja-JP" altLang="ja-JP" sz="16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 </a:t>
            </a:r>
            <a:r>
              <a:rPr kumimoji="1" lang="ja-JP" altLang="ja-JP"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大学情報ポータル用スマートフォンアプリケーション「</a:t>
            </a:r>
            <a:r>
              <a:rPr kumimoji="1" lang="en-US" altLang="ja-JP" sz="1300" b="1" i="0" u="none" strike="noStrike" cap="none" normalizeH="0" baseline="0" err="1">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KnowledgePortal</a:t>
            </a:r>
            <a:r>
              <a:rPr kumimoji="1" lang="ja-JP" altLang="en-US"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a:t>
            </a:r>
            <a:endParaRPr kumimoji="1" lang="ja-JP" altLang="en-US" sz="6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endParaRPr>
          </a:p>
        </p:txBody>
      </p:sp>
      <p:sp>
        <p:nvSpPr>
          <p:cNvPr id="21" name="角丸四角形 20">
            <a:extLst>
              <a:ext uri="{FF2B5EF4-FFF2-40B4-BE49-F238E27FC236}">
                <a16:creationId xmlns:a16="http://schemas.microsoft.com/office/drawing/2014/main" id="{3016E0AB-2F1F-484A-A327-B105170748C9}"/>
              </a:ext>
            </a:extLst>
          </p:cNvPr>
          <p:cNvSpPr/>
          <p:nvPr/>
        </p:nvSpPr>
        <p:spPr>
          <a:xfrm>
            <a:off x="503117" y="468551"/>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2" name="図 21">
            <a:extLst>
              <a:ext uri="{FF2B5EF4-FFF2-40B4-BE49-F238E27FC236}">
                <a16:creationId xmlns:a16="http://schemas.microsoft.com/office/drawing/2014/main" id="{7DFB08CD-2590-2540-965D-10A6E04AB98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96062" y="4794163"/>
            <a:ext cx="770259" cy="1536014"/>
          </a:xfrm>
          <a:prstGeom prst="rect">
            <a:avLst/>
          </a:prstGeom>
        </p:spPr>
      </p:pic>
      <p:sp>
        <p:nvSpPr>
          <p:cNvPr id="23" name="角丸四角形 22">
            <a:extLst>
              <a:ext uri="{FF2B5EF4-FFF2-40B4-BE49-F238E27FC236}">
                <a16:creationId xmlns:a16="http://schemas.microsoft.com/office/drawing/2014/main" id="{ECC4ED3D-E4BD-8F47-9466-0B9F9A9A01F3}"/>
              </a:ext>
            </a:extLst>
          </p:cNvPr>
          <p:cNvSpPr/>
          <p:nvPr/>
        </p:nvSpPr>
        <p:spPr>
          <a:xfrm>
            <a:off x="2943602" y="1155553"/>
            <a:ext cx="1892717" cy="2694369"/>
          </a:xfrm>
          <a:prstGeom prst="roundRect">
            <a:avLst>
              <a:gd name="adj" fmla="val 2563"/>
            </a:avLst>
          </a:prstGeom>
          <a:solidFill>
            <a:schemeClr val="accent2">
              <a:lumMod val="20000"/>
              <a:lumOff val="80000"/>
            </a:schemeClr>
          </a:solidFill>
          <a:ln w="9525">
            <a:noFill/>
          </a:ln>
        </p:spPr>
        <p:style>
          <a:lnRef idx="2">
            <a:schemeClr val="dk1"/>
          </a:lnRef>
          <a:fillRef idx="1">
            <a:schemeClr val="lt1"/>
          </a:fillRef>
          <a:effectRef idx="0">
            <a:schemeClr val="dk1"/>
          </a:effectRef>
          <a:fontRef idx="minor">
            <a:schemeClr val="dk1"/>
          </a:fontRef>
        </p:style>
        <p:txBody>
          <a:bodyPr rot="0" spcFirstLastPara="0" vert="horz" wrap="square" lIns="108000" tIns="108000" rIns="108000" bIns="108000" numCol="1" spcCol="0" rtlCol="0" fromWordArt="0" anchor="t" anchorCtr="0" forceAA="0" compatLnSpc="1">
            <a:prstTxWarp prst="textNoShape">
              <a:avLst/>
            </a:prstTxWarp>
            <a:noAutofit/>
          </a:bodyPr>
          <a:lstStyle/>
          <a:p>
            <a:pPr>
              <a:lnSpc>
                <a:spcPct val="150000"/>
              </a:lnSpc>
            </a:pPr>
            <a:r>
              <a:rPr lang="ja-JP" altLang="en-US" sz="1200" b="1" u="sng">
                <a:solidFill>
                  <a:schemeClr val="accent2">
                    <a:lumMod val="50000"/>
                  </a:schemeClr>
                </a:solidFill>
                <a:latin typeface="+mj-ea"/>
                <a:ea typeface="+mj-ea"/>
              </a:rPr>
              <a:t>広報系サービス</a:t>
            </a:r>
          </a:p>
          <a:p>
            <a:pPr marL="171450" indent="-171450">
              <a:lnSpc>
                <a:spcPct val="150000"/>
              </a:lnSpc>
              <a:buFont typeface="Arial" panose="020B0604020202020204" pitchFamily="34" charset="0"/>
              <a:buChar char="•"/>
            </a:pPr>
            <a:r>
              <a:rPr lang="ja-JP" altLang="en-US" sz="1050">
                <a:latin typeface="+mj-ea"/>
                <a:ea typeface="+mj-ea"/>
              </a:rPr>
              <a:t>お知らせ</a:t>
            </a:r>
          </a:p>
          <a:p>
            <a:pPr marL="171450" indent="-171450">
              <a:lnSpc>
                <a:spcPct val="150000"/>
              </a:lnSpc>
              <a:buFont typeface="Arial" panose="020B0604020202020204" pitchFamily="34" charset="0"/>
              <a:buChar char="•"/>
            </a:pPr>
            <a:r>
              <a:rPr lang="ja-JP" altLang="en-US" sz="1050">
                <a:latin typeface="+mj-ea"/>
                <a:ea typeface="+mj-ea"/>
              </a:rPr>
              <a:t>入試情報</a:t>
            </a:r>
          </a:p>
          <a:p>
            <a:pPr marL="171450" indent="-171450">
              <a:lnSpc>
                <a:spcPct val="150000"/>
              </a:lnSpc>
              <a:buFont typeface="Arial" panose="020B0604020202020204" pitchFamily="34" charset="0"/>
              <a:buChar char="•"/>
            </a:pPr>
            <a:r>
              <a:rPr lang="ja-JP" altLang="en-US" sz="1050">
                <a:latin typeface="+mj-ea"/>
                <a:ea typeface="+mj-ea"/>
              </a:rPr>
              <a:t>トピックス</a:t>
            </a:r>
          </a:p>
          <a:p>
            <a:pPr marL="171450" indent="-171450">
              <a:lnSpc>
                <a:spcPct val="150000"/>
              </a:lnSpc>
              <a:buFont typeface="Arial" panose="020B0604020202020204" pitchFamily="34" charset="0"/>
              <a:buChar char="•"/>
            </a:pPr>
            <a:r>
              <a:rPr lang="ja-JP" altLang="en-US" sz="1050">
                <a:latin typeface="+mj-ea"/>
                <a:ea typeface="+mj-ea"/>
              </a:rPr>
              <a:t>イベント</a:t>
            </a:r>
          </a:p>
          <a:p>
            <a:pPr marL="171450" indent="-171450">
              <a:lnSpc>
                <a:spcPct val="150000"/>
              </a:lnSpc>
              <a:buFont typeface="Arial" panose="020B0604020202020204" pitchFamily="34" charset="0"/>
              <a:buChar char="•"/>
            </a:pPr>
            <a:r>
              <a:rPr lang="en" altLang="ja-JP" sz="1050">
                <a:latin typeface="+mj-ea"/>
                <a:ea typeface="+mj-ea"/>
              </a:rPr>
              <a:t>Facebook</a:t>
            </a:r>
          </a:p>
          <a:p>
            <a:pPr marL="171450" indent="-171450">
              <a:lnSpc>
                <a:spcPct val="150000"/>
              </a:lnSpc>
              <a:buFont typeface="Arial" panose="020B0604020202020204" pitchFamily="34" charset="0"/>
              <a:buChar char="•"/>
            </a:pPr>
            <a:r>
              <a:rPr lang="en" altLang="ja-JP" sz="1050">
                <a:latin typeface="+mj-ea"/>
                <a:ea typeface="+mj-ea"/>
              </a:rPr>
              <a:t>Twitter</a:t>
            </a:r>
          </a:p>
          <a:p>
            <a:pPr>
              <a:lnSpc>
                <a:spcPct val="150000"/>
              </a:lnSpc>
            </a:pPr>
            <a:r>
              <a:rPr lang="ja-JP" altLang="en" sz="900">
                <a:latin typeface="+mj-ea"/>
                <a:ea typeface="+mj-ea"/>
              </a:rPr>
              <a:t>・・・</a:t>
            </a:r>
            <a:r>
              <a:rPr lang="ja-JP" altLang="en-US" sz="900">
                <a:latin typeface="+mj-ea"/>
                <a:ea typeface="+mj-ea"/>
              </a:rPr>
              <a:t>他</a:t>
            </a:r>
          </a:p>
          <a:p>
            <a:pPr>
              <a:lnSpc>
                <a:spcPct val="150000"/>
              </a:lnSpc>
            </a:pPr>
            <a:endParaRPr lang="ja-JP" altLang="en-US" sz="1050">
              <a:latin typeface="+mj-ea"/>
              <a:ea typeface="+mj-ea"/>
            </a:endParaRPr>
          </a:p>
        </p:txBody>
      </p:sp>
      <p:sp>
        <p:nvSpPr>
          <p:cNvPr id="24" name="角丸四角形 23">
            <a:extLst>
              <a:ext uri="{FF2B5EF4-FFF2-40B4-BE49-F238E27FC236}">
                <a16:creationId xmlns:a16="http://schemas.microsoft.com/office/drawing/2014/main" id="{123AF52B-80AB-DA48-9DFE-D870591A41FA}"/>
              </a:ext>
            </a:extLst>
          </p:cNvPr>
          <p:cNvSpPr/>
          <p:nvPr/>
        </p:nvSpPr>
        <p:spPr>
          <a:xfrm>
            <a:off x="4919963" y="1155553"/>
            <a:ext cx="1892717" cy="2694369"/>
          </a:xfrm>
          <a:prstGeom prst="roundRect">
            <a:avLst>
              <a:gd name="adj" fmla="val 2563"/>
            </a:avLst>
          </a:prstGeom>
          <a:solidFill>
            <a:schemeClr val="accent2">
              <a:lumMod val="20000"/>
              <a:lumOff val="80000"/>
            </a:schemeClr>
          </a:solidFill>
          <a:ln w="9525">
            <a:noFill/>
          </a:ln>
        </p:spPr>
        <p:style>
          <a:lnRef idx="2">
            <a:schemeClr val="dk1"/>
          </a:lnRef>
          <a:fillRef idx="1">
            <a:schemeClr val="lt1"/>
          </a:fillRef>
          <a:effectRef idx="0">
            <a:schemeClr val="dk1"/>
          </a:effectRef>
          <a:fontRef idx="minor">
            <a:schemeClr val="dk1"/>
          </a:fontRef>
        </p:style>
        <p:txBody>
          <a:bodyPr rot="0" spcFirstLastPara="0" vert="horz" wrap="square" lIns="108000" tIns="108000" rIns="108000" bIns="108000" numCol="1" spcCol="0" rtlCol="0" fromWordArt="0" anchor="t" anchorCtr="0" forceAA="0" compatLnSpc="1">
            <a:prstTxWarp prst="textNoShape">
              <a:avLst/>
            </a:prstTxWarp>
            <a:noAutofit/>
          </a:bodyPr>
          <a:lstStyle/>
          <a:p>
            <a:pPr lvl="0" fontAlgn="base">
              <a:lnSpc>
                <a:spcPct val="150000"/>
              </a:lnSpc>
              <a:spcBef>
                <a:spcPct val="0"/>
              </a:spcBef>
              <a:spcAft>
                <a:spcPct val="0"/>
              </a:spcAft>
            </a:pPr>
            <a:r>
              <a:rPr kumimoji="1" lang="ja-JP" altLang="ja-JP" sz="1200" b="1" u="sng">
                <a:solidFill>
                  <a:schemeClr val="accent2">
                    <a:lumMod val="50000"/>
                  </a:schemeClr>
                </a:solidFill>
                <a:latin typeface="+mj-ea"/>
                <a:ea typeface="+mj-ea"/>
                <a:cs typeface="Times New Roman" pitchFamily="18" charset="0"/>
              </a:rPr>
              <a:t>その他サービス</a:t>
            </a:r>
            <a:endParaRPr kumimoji="1" lang="ja-JP" altLang="ja-JP" sz="1200" b="1" u="sng">
              <a:solidFill>
                <a:schemeClr val="accent2">
                  <a:lumMod val="50000"/>
                </a:schemeClr>
              </a:solidFill>
              <a:latin typeface="+mj-ea"/>
              <a:ea typeface="+mj-ea"/>
              <a:cs typeface="ＭＳ Ｐゴシック" pitchFamily="50" charset="-128"/>
            </a:endParaRPr>
          </a:p>
          <a:p>
            <a:pPr marL="171450" lvl="0" indent="-171450" eaLnBrk="0" fontAlgn="base" hangingPunct="0">
              <a:lnSpc>
                <a:spcPct val="150000"/>
              </a:lnSpc>
              <a:spcBef>
                <a:spcPct val="0"/>
              </a:spcBef>
              <a:spcAft>
                <a:spcPct val="0"/>
              </a:spcAft>
              <a:buFont typeface="Arial" panose="020B0604020202020204" pitchFamily="34" charset="0"/>
              <a:buChar char="•"/>
            </a:pPr>
            <a:r>
              <a:rPr kumimoji="1" lang="ja-JP" altLang="en-US" sz="1050">
                <a:solidFill>
                  <a:prstClr val="black"/>
                </a:solidFill>
                <a:latin typeface="+mj-ea"/>
                <a:ea typeface="+mj-ea"/>
                <a:cs typeface="Times New Roman" pitchFamily="18" charset="0"/>
              </a:rPr>
              <a:t>図書</a:t>
            </a:r>
            <a:r>
              <a:rPr kumimoji="1" lang="en-US" altLang="ja-JP" sz="1050">
                <a:solidFill>
                  <a:prstClr val="black"/>
                </a:solidFill>
                <a:latin typeface="+mj-ea"/>
                <a:ea typeface="+mj-ea"/>
                <a:cs typeface="Times New Roman" pitchFamily="18" charset="0"/>
              </a:rPr>
              <a:t>OPAC</a:t>
            </a:r>
            <a:endParaRPr kumimoji="1" lang="en-US" altLang="ja-JP" sz="1050">
              <a:solidFill>
                <a:prstClr val="black"/>
              </a:solidFill>
              <a:latin typeface="+mj-ea"/>
              <a:ea typeface="+mj-ea"/>
              <a:cs typeface="ＭＳ Ｐゴシック" pitchFamily="50" charset="-128"/>
            </a:endParaRPr>
          </a:p>
          <a:p>
            <a:pPr marL="171450" lvl="0" indent="-171450" eaLnBrk="0" fontAlgn="base" hangingPunct="0">
              <a:lnSpc>
                <a:spcPct val="150000"/>
              </a:lnSpc>
              <a:spcBef>
                <a:spcPct val="0"/>
              </a:spcBef>
              <a:spcAft>
                <a:spcPct val="0"/>
              </a:spcAft>
              <a:buFont typeface="Arial" panose="020B0604020202020204" pitchFamily="34" charset="0"/>
              <a:buChar char="•"/>
            </a:pPr>
            <a:r>
              <a:rPr kumimoji="1" lang="ja-JP" altLang="en-US" sz="1050">
                <a:solidFill>
                  <a:prstClr val="black"/>
                </a:solidFill>
                <a:latin typeface="+mj-ea"/>
                <a:ea typeface="+mj-ea"/>
                <a:cs typeface="Times New Roman" pitchFamily="18" charset="0"/>
              </a:rPr>
              <a:t>キャンパスマップ</a:t>
            </a:r>
            <a:endParaRPr kumimoji="1" lang="ja-JP" altLang="en-US" sz="1050">
              <a:solidFill>
                <a:prstClr val="black"/>
              </a:solidFill>
              <a:latin typeface="+mj-ea"/>
              <a:ea typeface="+mj-ea"/>
              <a:cs typeface="ＭＳ Ｐゴシック" pitchFamily="50" charset="-128"/>
            </a:endParaRPr>
          </a:p>
          <a:p>
            <a:pPr marL="171450" lvl="0" indent="-171450" eaLnBrk="0" fontAlgn="base" hangingPunct="0">
              <a:lnSpc>
                <a:spcPct val="150000"/>
              </a:lnSpc>
              <a:spcBef>
                <a:spcPct val="0"/>
              </a:spcBef>
              <a:spcAft>
                <a:spcPct val="0"/>
              </a:spcAft>
              <a:buFont typeface="Arial" panose="020B0604020202020204" pitchFamily="34" charset="0"/>
              <a:buChar char="•"/>
            </a:pPr>
            <a:r>
              <a:rPr kumimoji="1" lang="ja-JP" altLang="en-US" sz="1050">
                <a:solidFill>
                  <a:prstClr val="black"/>
                </a:solidFill>
                <a:latin typeface="+mj-ea"/>
                <a:ea typeface="+mj-ea"/>
                <a:cs typeface="Times New Roman" pitchFamily="18" charset="0"/>
              </a:rPr>
              <a:t>教室利用状況</a:t>
            </a:r>
            <a:endParaRPr kumimoji="1" lang="ja-JP" altLang="en-US" sz="1050">
              <a:solidFill>
                <a:prstClr val="black"/>
              </a:solidFill>
              <a:latin typeface="+mj-ea"/>
              <a:ea typeface="+mj-ea"/>
              <a:cs typeface="ＭＳ Ｐゴシック" pitchFamily="50" charset="-128"/>
            </a:endParaRPr>
          </a:p>
          <a:p>
            <a:pPr lvl="0" eaLnBrk="0" fontAlgn="base" hangingPunct="0">
              <a:lnSpc>
                <a:spcPct val="150000"/>
              </a:lnSpc>
              <a:spcBef>
                <a:spcPct val="0"/>
              </a:spcBef>
              <a:spcAft>
                <a:spcPct val="0"/>
              </a:spcAft>
            </a:pPr>
            <a:r>
              <a:rPr kumimoji="1" lang="ja-JP" altLang="en-US" sz="900">
                <a:solidFill>
                  <a:prstClr val="black"/>
                </a:solidFill>
                <a:latin typeface="+mj-ea"/>
                <a:ea typeface="+mj-ea"/>
                <a:cs typeface="Times New Roman" pitchFamily="18" charset="0"/>
              </a:rPr>
              <a:t>・・・他</a:t>
            </a:r>
            <a:endParaRPr kumimoji="1" lang="ja-JP" altLang="en-US" sz="900">
              <a:solidFill>
                <a:prstClr val="black"/>
              </a:solidFill>
              <a:latin typeface="+mj-ea"/>
              <a:ea typeface="+mj-ea"/>
              <a:cs typeface="ＭＳ Ｐゴシック" pitchFamily="50" charset="-128"/>
            </a:endParaRPr>
          </a:p>
        </p:txBody>
      </p:sp>
      <p:sp>
        <p:nvSpPr>
          <p:cNvPr id="25" name="角丸四角形 24">
            <a:extLst>
              <a:ext uri="{FF2B5EF4-FFF2-40B4-BE49-F238E27FC236}">
                <a16:creationId xmlns:a16="http://schemas.microsoft.com/office/drawing/2014/main" id="{981688BF-6062-584B-8504-A6B6F85C2C76}"/>
              </a:ext>
            </a:extLst>
          </p:cNvPr>
          <p:cNvSpPr/>
          <p:nvPr/>
        </p:nvSpPr>
        <p:spPr>
          <a:xfrm>
            <a:off x="6896324" y="1155553"/>
            <a:ext cx="2277423" cy="2694369"/>
          </a:xfrm>
          <a:prstGeom prst="roundRect">
            <a:avLst>
              <a:gd name="adj" fmla="val 2563"/>
            </a:avLst>
          </a:prstGeom>
          <a:solidFill>
            <a:schemeClr val="accent2">
              <a:lumMod val="20000"/>
              <a:lumOff val="80000"/>
            </a:schemeClr>
          </a:solidFill>
          <a:ln w="9525">
            <a:noFill/>
          </a:ln>
        </p:spPr>
        <p:style>
          <a:lnRef idx="2">
            <a:schemeClr val="dk1"/>
          </a:lnRef>
          <a:fillRef idx="1">
            <a:schemeClr val="lt1"/>
          </a:fillRef>
          <a:effectRef idx="0">
            <a:schemeClr val="dk1"/>
          </a:effectRef>
          <a:fontRef idx="minor">
            <a:schemeClr val="dk1"/>
          </a:fontRef>
        </p:style>
        <p:txBody>
          <a:bodyPr rot="0" spcFirstLastPara="0" vert="horz" wrap="square" lIns="108000" tIns="108000" rIns="108000" bIns="108000" numCol="1" spcCol="0" rtlCol="0" fromWordArt="0" anchor="t" anchorCtr="0" forceAA="0" compatLnSpc="1">
            <a:prstTxWarp prst="textNoShape">
              <a:avLst/>
            </a:prstTxWarp>
            <a:noAutofit/>
          </a:bodyPr>
          <a:lstStyle/>
          <a:p>
            <a:pPr>
              <a:lnSpc>
                <a:spcPct val="150000"/>
              </a:lnSpc>
            </a:pPr>
            <a:r>
              <a:rPr lang="ja-JP" altLang="en-US" sz="1200" b="1" u="sng">
                <a:solidFill>
                  <a:schemeClr val="accent2">
                    <a:lumMod val="50000"/>
                  </a:schemeClr>
                </a:solidFill>
                <a:latin typeface="+mj-ea"/>
                <a:ea typeface="+mj-ea"/>
              </a:rPr>
              <a:t>学外向け提供サービス</a:t>
            </a:r>
          </a:p>
          <a:p>
            <a:pPr marL="171450" indent="-171450">
              <a:lnSpc>
                <a:spcPct val="150000"/>
              </a:lnSpc>
              <a:buFont typeface="Arial" panose="020B0604020202020204" pitchFamily="34" charset="0"/>
              <a:buChar char="•"/>
            </a:pPr>
            <a:r>
              <a:rPr lang="ja-JP" altLang="en-US" sz="1050">
                <a:latin typeface="+mj-ea"/>
                <a:ea typeface="+mj-ea"/>
              </a:rPr>
              <a:t>キャンパス内、およびキャンパス周辺マップ</a:t>
            </a:r>
          </a:p>
          <a:p>
            <a:pPr marL="171450" indent="-171450">
              <a:lnSpc>
                <a:spcPct val="150000"/>
              </a:lnSpc>
              <a:buFont typeface="Arial" panose="020B0604020202020204" pitchFamily="34" charset="0"/>
              <a:buChar char="•"/>
            </a:pPr>
            <a:r>
              <a:rPr lang="ja-JP" altLang="en-US" sz="1050">
                <a:latin typeface="+mj-ea"/>
                <a:ea typeface="+mj-ea"/>
              </a:rPr>
              <a:t>入試情報</a:t>
            </a:r>
          </a:p>
          <a:p>
            <a:pPr marL="171450" indent="-171450">
              <a:lnSpc>
                <a:spcPct val="150000"/>
              </a:lnSpc>
              <a:buFont typeface="Arial" panose="020B0604020202020204" pitchFamily="34" charset="0"/>
              <a:buChar char="•"/>
            </a:pPr>
            <a:r>
              <a:rPr lang="ja-JP" altLang="en-US" sz="1050">
                <a:latin typeface="+mj-ea"/>
                <a:ea typeface="+mj-ea"/>
              </a:rPr>
              <a:t>生協情報、食堂情報</a:t>
            </a:r>
          </a:p>
          <a:p>
            <a:pPr algn="just">
              <a:lnSpc>
                <a:spcPct val="150000"/>
              </a:lnSpc>
            </a:pPr>
            <a:r>
              <a:rPr lang="ja-JP" altLang="en-US" sz="900">
                <a:latin typeface="+mj-ea"/>
                <a:ea typeface="+mj-ea"/>
              </a:rPr>
              <a:t>・・・他</a:t>
            </a:r>
          </a:p>
        </p:txBody>
      </p:sp>
    </p:spTree>
    <p:extLst>
      <p:ext uri="{BB962C8B-B14F-4D97-AF65-F5344CB8AC3E}">
        <p14:creationId xmlns:p14="http://schemas.microsoft.com/office/powerpoint/2010/main" val="1843139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3049553675"/>
              </p:ext>
            </p:extLst>
          </p:nvPr>
        </p:nvGraphicFramePr>
        <p:xfrm>
          <a:off x="457482" y="1002228"/>
          <a:ext cx="8941577" cy="5159520"/>
        </p:xfrm>
        <a:graphic>
          <a:graphicData uri="http://schemas.openxmlformats.org/drawingml/2006/table">
            <a:tbl>
              <a:tblPr firstRow="1" firstCol="1" bandRow="1">
                <a:tableStyleId>{21E4AEA4-8DFA-4A89-87EB-49C32662AFE0}</a:tableStyleId>
              </a:tblPr>
              <a:tblGrid>
                <a:gridCol w="2290986">
                  <a:extLst>
                    <a:ext uri="{9D8B030D-6E8A-4147-A177-3AD203B41FA5}">
                      <a16:colId xmlns:a16="http://schemas.microsoft.com/office/drawing/2014/main" val="20000"/>
                    </a:ext>
                  </a:extLst>
                </a:gridCol>
                <a:gridCol w="2505872">
                  <a:extLst>
                    <a:ext uri="{9D8B030D-6E8A-4147-A177-3AD203B41FA5}">
                      <a16:colId xmlns:a16="http://schemas.microsoft.com/office/drawing/2014/main" val="20001"/>
                    </a:ext>
                  </a:extLst>
                </a:gridCol>
                <a:gridCol w="1735410">
                  <a:extLst>
                    <a:ext uri="{9D8B030D-6E8A-4147-A177-3AD203B41FA5}">
                      <a16:colId xmlns:a16="http://schemas.microsoft.com/office/drawing/2014/main" val="20002"/>
                    </a:ext>
                  </a:extLst>
                </a:gridCol>
                <a:gridCol w="2409309">
                  <a:extLst>
                    <a:ext uri="{9D8B030D-6E8A-4147-A177-3AD203B41FA5}">
                      <a16:colId xmlns:a16="http://schemas.microsoft.com/office/drawing/2014/main" val="20003"/>
                    </a:ext>
                  </a:extLst>
                </a:gridCol>
              </a:tblGrid>
              <a:tr h="360000">
                <a:tc>
                  <a:txBody>
                    <a:bodyPr/>
                    <a:lstStyle/>
                    <a:p>
                      <a:pPr algn="l">
                        <a:spcAft>
                          <a:spcPts val="0"/>
                        </a:spcAft>
                      </a:pPr>
                      <a:r>
                        <a:rPr lang="ja-JP" sz="1050" kern="100">
                          <a:effectLst/>
                          <a:latin typeface="+mj-ea"/>
                          <a:ea typeface="+mj-ea"/>
                        </a:rPr>
                        <a:t>提供サービス</a:t>
                      </a:r>
                      <a:endParaRPr lang="ja-JP" sz="105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ja-JP" sz="1050" kern="100">
                          <a:effectLst/>
                          <a:latin typeface="+mj-ea"/>
                          <a:ea typeface="+mj-ea"/>
                        </a:rPr>
                        <a:t>導入パッケージ</a:t>
                      </a:r>
                      <a:endParaRPr lang="ja-JP" sz="105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ja-JP" sz="1050" kern="100">
                          <a:effectLst/>
                          <a:latin typeface="+mj-ea"/>
                          <a:ea typeface="+mj-ea"/>
                        </a:rPr>
                        <a:t>対応端末</a:t>
                      </a:r>
                      <a:endParaRPr lang="ja-JP" sz="105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50" kern="100" err="1">
                          <a:effectLst/>
                          <a:latin typeface="+mj-ea"/>
                          <a:ea typeface="+mj-ea"/>
                        </a:rPr>
                        <a:t>KnowledgePortal</a:t>
                      </a:r>
                      <a:r>
                        <a:rPr lang="ja-JP" sz="1050" kern="100">
                          <a:effectLst/>
                          <a:latin typeface="+mj-ea"/>
                          <a:ea typeface="+mj-ea"/>
                        </a:rPr>
                        <a:t>での機能</a:t>
                      </a:r>
                      <a:endParaRPr lang="ja-JP" sz="1050" kern="100">
                        <a:solidFill>
                          <a:srgbClr val="000000"/>
                        </a:solidFill>
                        <a:effectLst/>
                        <a:latin typeface="+mj-ea"/>
                        <a:ea typeface="+mj-ea"/>
                        <a:cs typeface="Times New Roman"/>
                      </a:endParaRPr>
                    </a:p>
                  </a:txBody>
                  <a:tcPr marL="68580" marR="68580" marT="0" marB="0" anchor="ctr"/>
                </a:tc>
                <a:extLst>
                  <a:ext uri="{0D108BD9-81ED-4DB2-BD59-A6C34878D82A}">
                    <a16:rowId xmlns:a16="http://schemas.microsoft.com/office/drawing/2014/main" val="10000"/>
                  </a:ext>
                </a:extLst>
              </a:tr>
              <a:tr h="731520">
                <a:tc>
                  <a:txBody>
                    <a:bodyPr/>
                    <a:lstStyle/>
                    <a:p>
                      <a:pPr algn="l">
                        <a:spcAft>
                          <a:spcPts val="0"/>
                        </a:spcAft>
                      </a:pPr>
                      <a:r>
                        <a:rPr lang="ja-JP" sz="1050" kern="100">
                          <a:effectLst/>
                          <a:latin typeface="+mj-ea"/>
                          <a:ea typeface="+mj-ea"/>
                        </a:rPr>
                        <a:t>某大学</a:t>
                      </a:r>
                      <a:r>
                        <a:rPr lang="en-US" sz="1050" kern="100">
                          <a:effectLst/>
                          <a:latin typeface="+mj-ea"/>
                          <a:ea typeface="+mj-ea"/>
                        </a:rPr>
                        <a:t> Portal</a:t>
                      </a:r>
                      <a:endParaRPr lang="ja-JP" sz="105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ja-JP" sz="1000" kern="100">
                          <a:effectLst/>
                          <a:latin typeface="+mj-ea"/>
                          <a:ea typeface="+mj-ea"/>
                        </a:rPr>
                        <a:t>大学向けポータルシステム</a:t>
                      </a:r>
                      <a:r>
                        <a:rPr lang="en-US" sz="1000" kern="100" err="1">
                          <a:effectLst/>
                          <a:latin typeface="+mj-ea"/>
                          <a:ea typeface="+mj-ea"/>
                        </a:rPr>
                        <a:t>Uniprove</a:t>
                      </a:r>
                      <a:endParaRPr lang="ja-JP" sz="1000" kern="100">
                        <a:effectLst/>
                        <a:latin typeface="+mj-ea"/>
                        <a:ea typeface="+mj-ea"/>
                      </a:endParaRPr>
                    </a:p>
                    <a:p>
                      <a:pPr algn="l">
                        <a:spcAft>
                          <a:spcPts val="0"/>
                        </a:spcAft>
                      </a:pPr>
                      <a:r>
                        <a:rPr lang="ja-JP" sz="1000" kern="100">
                          <a:effectLst/>
                          <a:latin typeface="+mj-ea"/>
                          <a:ea typeface="+mj-ea"/>
                        </a:rPr>
                        <a:t>日立社</a:t>
                      </a:r>
                      <a:endParaRPr lang="en-US" altLang="ja-JP" sz="1000" kern="100">
                        <a:effectLst/>
                        <a:latin typeface="+mj-ea"/>
                        <a:ea typeface="+mj-ea"/>
                      </a:endParaRPr>
                    </a:p>
                    <a:p>
                      <a:pPr algn="l">
                        <a:spcAft>
                          <a:spcPts val="0"/>
                        </a:spcAft>
                      </a:pPr>
                      <a:r>
                        <a:rPr lang="ja-JP" altLang="en-US" sz="1000" kern="100">
                          <a:effectLst/>
                          <a:latin typeface="+mj-ea"/>
                          <a:ea typeface="+mj-ea"/>
                        </a:rPr>
                        <a:t>（他富士通社</a:t>
                      </a:r>
                      <a:r>
                        <a:rPr lang="en-US" altLang="ja-JP" sz="1000" kern="100" err="1">
                          <a:effectLst/>
                          <a:latin typeface="+mj-ea"/>
                          <a:ea typeface="+mj-ea"/>
                        </a:rPr>
                        <a:t>Campsumate</a:t>
                      </a:r>
                      <a:r>
                        <a:rPr lang="en-US" altLang="ja-JP" sz="1000" kern="100">
                          <a:effectLst/>
                          <a:latin typeface="+mj-ea"/>
                          <a:ea typeface="+mj-ea"/>
                        </a:rPr>
                        <a:t>-J</a:t>
                      </a:r>
                      <a:r>
                        <a:rPr lang="ja-JP" altLang="en-US" sz="1000" kern="100">
                          <a:effectLst/>
                          <a:latin typeface="+mj-ea"/>
                          <a:ea typeface="+mj-ea"/>
                        </a:rPr>
                        <a:t>、</a:t>
                      </a:r>
                      <a:r>
                        <a:rPr lang="en-US" altLang="ja-JP" sz="1000" kern="100">
                          <a:effectLst/>
                          <a:latin typeface="+mj-ea"/>
                          <a:ea typeface="+mj-ea"/>
                        </a:rPr>
                        <a:t>JAST</a:t>
                      </a:r>
                      <a:r>
                        <a:rPr lang="ja-JP" altLang="en-US" sz="1000" kern="100">
                          <a:effectLst/>
                          <a:latin typeface="+mj-ea"/>
                          <a:ea typeface="+mj-ea"/>
                        </a:rPr>
                        <a:t>社</a:t>
                      </a:r>
                      <a:r>
                        <a:rPr lang="en-US" altLang="ja-JP" sz="1000" kern="100">
                          <a:effectLst/>
                          <a:latin typeface="+mj-ea"/>
                          <a:ea typeface="+mj-ea"/>
                        </a:rPr>
                        <a:t>GAKUEN UNIPA</a:t>
                      </a:r>
                      <a:r>
                        <a:rPr lang="ja-JP" altLang="en-US" sz="1000" kern="100">
                          <a:effectLst/>
                          <a:latin typeface="+mj-ea"/>
                          <a:ea typeface="+mj-ea"/>
                        </a:rPr>
                        <a:t>、</a:t>
                      </a:r>
                      <a:r>
                        <a:rPr lang="en-US" altLang="ja-JP" sz="1000" kern="100">
                          <a:effectLst/>
                          <a:latin typeface="+mj-ea"/>
                          <a:ea typeface="+mj-ea"/>
                        </a:rPr>
                        <a:t>NEC</a:t>
                      </a:r>
                      <a:r>
                        <a:rPr lang="ja-JP" altLang="en-US" sz="1000" kern="100">
                          <a:effectLst/>
                          <a:latin typeface="+mj-ea"/>
                          <a:ea typeface="+mj-ea"/>
                        </a:rPr>
                        <a:t>社</a:t>
                      </a:r>
                      <a:r>
                        <a:rPr lang="en-US" altLang="ja-JP" sz="1000" kern="100">
                          <a:effectLst/>
                          <a:latin typeface="+mj-ea"/>
                          <a:ea typeface="+mj-ea"/>
                        </a:rPr>
                        <a:t>Active</a:t>
                      </a:r>
                      <a:r>
                        <a:rPr lang="ja-JP" altLang="en-US" sz="1000" kern="100">
                          <a:effectLst/>
                          <a:latin typeface="+mj-ea"/>
                          <a:ea typeface="+mj-ea"/>
                        </a:rPr>
                        <a:t>ｃ</a:t>
                      </a:r>
                      <a:r>
                        <a:rPr lang="en-US" altLang="ja-JP" sz="1000" kern="100" err="1">
                          <a:effectLst/>
                          <a:latin typeface="+mj-ea"/>
                          <a:ea typeface="+mj-ea"/>
                        </a:rPr>
                        <a:t>ampus</a:t>
                      </a:r>
                      <a:r>
                        <a:rPr lang="ja-JP" altLang="en-US" sz="1000" kern="100">
                          <a:effectLst/>
                          <a:latin typeface="+mj-ea"/>
                          <a:ea typeface="+mj-ea"/>
                        </a:rPr>
                        <a:t>等）</a:t>
                      </a:r>
                      <a:endParaRPr lang="ja-JP" sz="1000" kern="100">
                        <a:solidFill>
                          <a:srgbClr val="C00000"/>
                        </a:solidFill>
                        <a:effectLst/>
                        <a:latin typeface="+mj-ea"/>
                        <a:ea typeface="+mj-ea"/>
                        <a:cs typeface="Times New Roman"/>
                      </a:endParaRPr>
                    </a:p>
                  </a:txBody>
                  <a:tcPr marL="68580" marR="68580" marT="0" marB="0" anchor="ctr"/>
                </a:tc>
                <a:tc>
                  <a:txBody>
                    <a:bodyPr/>
                    <a:lstStyle/>
                    <a:p>
                      <a:pPr algn="l">
                        <a:spcAft>
                          <a:spcPts val="0"/>
                        </a:spcAft>
                      </a:pPr>
                      <a:r>
                        <a:rPr lang="en-US" sz="1000" kern="100">
                          <a:effectLst/>
                          <a:latin typeface="+mj-ea"/>
                          <a:ea typeface="+mj-ea"/>
                        </a:rPr>
                        <a:t>PC</a:t>
                      </a:r>
                      <a:r>
                        <a:rPr lang="ja-JP" sz="1000" kern="100">
                          <a:effectLst/>
                          <a:latin typeface="+mj-ea"/>
                          <a:ea typeface="+mj-ea"/>
                        </a:rPr>
                        <a:t>・携帯</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ja-JP" sz="1000" kern="100">
                          <a:effectLst/>
                          <a:latin typeface="+mj-ea"/>
                          <a:ea typeface="+mj-ea"/>
                        </a:rPr>
                        <a:t>授業・時間割照会、休講・補講情報</a:t>
                      </a:r>
                    </a:p>
                    <a:p>
                      <a:pPr algn="l">
                        <a:spcAft>
                          <a:spcPts val="0"/>
                        </a:spcAft>
                      </a:pPr>
                      <a:r>
                        <a:rPr lang="ja-JP" sz="1000" kern="100">
                          <a:effectLst/>
                          <a:latin typeface="+mj-ea"/>
                          <a:ea typeface="+mj-ea"/>
                        </a:rPr>
                        <a:t>教室変更情報、進路・就職支援、</a:t>
                      </a:r>
                      <a:endParaRPr lang="ja-JP" sz="1000" kern="100">
                        <a:solidFill>
                          <a:srgbClr val="000000"/>
                        </a:solidFill>
                        <a:effectLst/>
                        <a:latin typeface="+mj-ea"/>
                        <a:ea typeface="+mj-ea"/>
                        <a:cs typeface="Times New Roman"/>
                      </a:endParaRPr>
                    </a:p>
                  </a:txBody>
                  <a:tcPr marL="68580" marR="68580" marT="0" marB="0" anchor="ctr"/>
                </a:tc>
                <a:extLst>
                  <a:ext uri="{0D108BD9-81ED-4DB2-BD59-A6C34878D82A}">
                    <a16:rowId xmlns:a16="http://schemas.microsoft.com/office/drawing/2014/main" val="10001"/>
                  </a:ext>
                </a:extLst>
              </a:tr>
              <a:tr h="468000">
                <a:tc>
                  <a:txBody>
                    <a:bodyPr/>
                    <a:lstStyle/>
                    <a:p>
                      <a:pPr algn="l">
                        <a:spcAft>
                          <a:spcPts val="0"/>
                        </a:spcAft>
                      </a:pPr>
                      <a:r>
                        <a:rPr lang="ja-JP" sz="1050" kern="100">
                          <a:effectLst/>
                          <a:latin typeface="+mj-ea"/>
                          <a:ea typeface="+mj-ea"/>
                        </a:rPr>
                        <a:t>教育支援システム </a:t>
                      </a:r>
                      <a:r>
                        <a:rPr lang="en-US" sz="1050" kern="100" err="1">
                          <a:effectLst/>
                          <a:latin typeface="+mj-ea"/>
                          <a:ea typeface="+mj-ea"/>
                        </a:rPr>
                        <a:t>WebClass</a:t>
                      </a:r>
                      <a:endParaRPr lang="ja-JP" sz="105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00" kern="100" err="1">
                          <a:effectLst/>
                          <a:latin typeface="+mj-ea"/>
                          <a:ea typeface="+mj-ea"/>
                        </a:rPr>
                        <a:t>WebClass</a:t>
                      </a:r>
                      <a:endParaRPr lang="ja-JP" sz="1000" kern="100">
                        <a:effectLst/>
                        <a:latin typeface="+mj-ea"/>
                        <a:ea typeface="+mj-ea"/>
                      </a:endParaRPr>
                    </a:p>
                    <a:p>
                      <a:pPr algn="l">
                        <a:spcAft>
                          <a:spcPts val="0"/>
                        </a:spcAft>
                      </a:pPr>
                      <a:r>
                        <a:rPr lang="ja-JP" sz="1000" kern="100">
                          <a:effectLst/>
                          <a:latin typeface="+mj-ea"/>
                          <a:ea typeface="+mj-ea"/>
                        </a:rPr>
                        <a:t>日本データパシフィック株式会社</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00" kern="100">
                          <a:effectLst/>
                          <a:latin typeface="+mj-ea"/>
                          <a:ea typeface="+mj-ea"/>
                        </a:rPr>
                        <a:t>PC</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ja-JP" sz="1000" kern="100">
                          <a:effectLst/>
                          <a:latin typeface="+mj-ea"/>
                          <a:ea typeface="+mj-ea"/>
                        </a:rPr>
                        <a:t>成績照会、出席状況一覧</a:t>
                      </a:r>
                      <a:endParaRPr lang="ja-JP" sz="1000" kern="100">
                        <a:solidFill>
                          <a:srgbClr val="000000"/>
                        </a:solidFill>
                        <a:effectLst/>
                        <a:latin typeface="+mj-ea"/>
                        <a:ea typeface="+mj-ea"/>
                        <a:cs typeface="Times New Roman"/>
                      </a:endParaRPr>
                    </a:p>
                  </a:txBody>
                  <a:tcPr marL="68580" marR="68580" marT="0" marB="0" anchor="ctr"/>
                </a:tc>
                <a:extLst>
                  <a:ext uri="{0D108BD9-81ED-4DB2-BD59-A6C34878D82A}">
                    <a16:rowId xmlns:a16="http://schemas.microsoft.com/office/drawing/2014/main" val="10002"/>
                  </a:ext>
                </a:extLst>
              </a:tr>
              <a:tr h="468000">
                <a:tc>
                  <a:txBody>
                    <a:bodyPr/>
                    <a:lstStyle/>
                    <a:p>
                      <a:pPr algn="just">
                        <a:lnSpc>
                          <a:spcPts val="1400"/>
                        </a:lnSpc>
                        <a:spcAft>
                          <a:spcPts val="0"/>
                        </a:spcAft>
                      </a:pPr>
                      <a:r>
                        <a:rPr lang="en-US" sz="1050" kern="100">
                          <a:effectLst/>
                          <a:latin typeface="+mj-ea"/>
                          <a:ea typeface="+mj-ea"/>
                        </a:rPr>
                        <a:t>Web</a:t>
                      </a:r>
                      <a:r>
                        <a:rPr lang="ja-JP" sz="1050" kern="100">
                          <a:effectLst/>
                          <a:latin typeface="+mj-ea"/>
                          <a:ea typeface="+mj-ea"/>
                        </a:rPr>
                        <a:t>ファイルサービス「</a:t>
                      </a:r>
                      <a:r>
                        <a:rPr lang="en-US" sz="1050" kern="100" err="1">
                          <a:effectLst/>
                          <a:latin typeface="+mj-ea"/>
                          <a:ea typeface="+mj-ea"/>
                        </a:rPr>
                        <a:t>Proself</a:t>
                      </a:r>
                      <a:r>
                        <a:rPr lang="ja-JP" sz="1050" kern="100">
                          <a:effectLst/>
                          <a:latin typeface="+mj-ea"/>
                          <a:ea typeface="+mj-ea"/>
                        </a:rPr>
                        <a:t>」</a:t>
                      </a:r>
                      <a:endParaRPr lang="ja-JP" sz="105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00" kern="100" err="1">
                          <a:effectLst/>
                          <a:latin typeface="+mj-ea"/>
                          <a:ea typeface="+mj-ea"/>
                        </a:rPr>
                        <a:t>Proself</a:t>
                      </a:r>
                      <a:endParaRPr lang="ja-JP" sz="1000" kern="100">
                        <a:effectLst/>
                        <a:latin typeface="+mj-ea"/>
                        <a:ea typeface="+mj-ea"/>
                      </a:endParaRPr>
                    </a:p>
                    <a:p>
                      <a:pPr algn="l">
                        <a:spcAft>
                          <a:spcPts val="0"/>
                        </a:spcAft>
                      </a:pPr>
                      <a:r>
                        <a:rPr lang="ja-JP" sz="1000" kern="100">
                          <a:effectLst/>
                          <a:latin typeface="+mj-ea"/>
                          <a:ea typeface="+mj-ea"/>
                        </a:rPr>
                        <a:t>株式会社ノースグリッド</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00" kern="100">
                          <a:effectLst/>
                          <a:latin typeface="+mj-ea"/>
                          <a:ea typeface="+mj-ea"/>
                        </a:rPr>
                        <a:t>PC</a:t>
                      </a:r>
                      <a:r>
                        <a:rPr lang="ja-JP" sz="1000" kern="100">
                          <a:effectLst/>
                          <a:latin typeface="+mj-ea"/>
                          <a:ea typeface="+mj-ea"/>
                        </a:rPr>
                        <a:t>・スマートフォン</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ja-JP" sz="1000" kern="100">
                          <a:effectLst/>
                          <a:latin typeface="+mj-ea"/>
                          <a:ea typeface="+mj-ea"/>
                        </a:rPr>
                        <a:t>ファイル管理</a:t>
                      </a:r>
                    </a:p>
                    <a:p>
                      <a:pPr algn="l">
                        <a:spcAft>
                          <a:spcPts val="0"/>
                        </a:spcAft>
                      </a:pPr>
                      <a:r>
                        <a:rPr lang="ja-JP" sz="1000" kern="100">
                          <a:effectLst/>
                          <a:latin typeface="+mj-ea"/>
                          <a:ea typeface="+mj-ea"/>
                        </a:rPr>
                        <a:t>（ログイン）</a:t>
                      </a:r>
                      <a:endParaRPr lang="ja-JP" sz="1000" kern="100">
                        <a:solidFill>
                          <a:srgbClr val="000000"/>
                        </a:solidFill>
                        <a:effectLst/>
                        <a:latin typeface="+mj-ea"/>
                        <a:ea typeface="+mj-ea"/>
                        <a:cs typeface="Times New Roman"/>
                      </a:endParaRPr>
                    </a:p>
                  </a:txBody>
                  <a:tcPr marL="68580" marR="68580" marT="0" marB="0" anchor="ctr"/>
                </a:tc>
                <a:extLst>
                  <a:ext uri="{0D108BD9-81ED-4DB2-BD59-A6C34878D82A}">
                    <a16:rowId xmlns:a16="http://schemas.microsoft.com/office/drawing/2014/main" val="10003"/>
                  </a:ext>
                </a:extLst>
              </a:tr>
              <a:tr h="468000">
                <a:tc>
                  <a:txBody>
                    <a:bodyPr/>
                    <a:lstStyle/>
                    <a:p>
                      <a:pPr algn="just">
                        <a:lnSpc>
                          <a:spcPts val="1400"/>
                        </a:lnSpc>
                        <a:spcAft>
                          <a:spcPts val="0"/>
                        </a:spcAft>
                      </a:pPr>
                      <a:r>
                        <a:rPr lang="ja-JP" sz="1050" kern="100">
                          <a:effectLst/>
                          <a:latin typeface="+mj-ea"/>
                          <a:ea typeface="+mj-ea"/>
                        </a:rPr>
                        <a:t>シラバス照会</a:t>
                      </a:r>
                      <a:endParaRPr lang="ja-JP" sz="105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00" kern="100" err="1">
                          <a:effectLst/>
                          <a:latin typeface="+mj-ea"/>
                          <a:ea typeface="+mj-ea"/>
                        </a:rPr>
                        <a:t>Uniprove</a:t>
                      </a:r>
                      <a:endParaRPr lang="ja-JP" sz="1000" kern="100">
                        <a:effectLst/>
                        <a:latin typeface="+mj-ea"/>
                        <a:ea typeface="+mj-ea"/>
                      </a:endParaRPr>
                    </a:p>
                    <a:p>
                      <a:pPr algn="l">
                        <a:spcAft>
                          <a:spcPts val="0"/>
                        </a:spcAft>
                      </a:pPr>
                      <a:r>
                        <a:rPr lang="ja-JP" sz="1000" kern="100">
                          <a:effectLst/>
                          <a:latin typeface="+mj-ea"/>
                          <a:ea typeface="+mj-ea"/>
                        </a:rPr>
                        <a:t>日立社</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00" kern="100">
                          <a:effectLst/>
                          <a:latin typeface="+mj-ea"/>
                          <a:ea typeface="+mj-ea"/>
                        </a:rPr>
                        <a:t>PC</a:t>
                      </a:r>
                      <a:r>
                        <a:rPr lang="ja-JP" sz="1000" kern="100">
                          <a:effectLst/>
                          <a:latin typeface="+mj-ea"/>
                          <a:ea typeface="+mj-ea"/>
                        </a:rPr>
                        <a:t>・携帯</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ja-JP" sz="1000" kern="100">
                          <a:effectLst/>
                          <a:latin typeface="+mj-ea"/>
                          <a:ea typeface="+mj-ea"/>
                        </a:rPr>
                        <a:t>シラバス閲覧</a:t>
                      </a:r>
                      <a:endParaRPr lang="ja-JP" sz="1000" kern="100">
                        <a:solidFill>
                          <a:srgbClr val="000000"/>
                        </a:solidFill>
                        <a:effectLst/>
                        <a:latin typeface="+mj-ea"/>
                        <a:ea typeface="+mj-ea"/>
                        <a:cs typeface="Times New Roman"/>
                      </a:endParaRPr>
                    </a:p>
                  </a:txBody>
                  <a:tcPr marL="68580" marR="68580" marT="0" marB="0" anchor="ctr"/>
                </a:tc>
                <a:extLst>
                  <a:ext uri="{0D108BD9-81ED-4DB2-BD59-A6C34878D82A}">
                    <a16:rowId xmlns:a16="http://schemas.microsoft.com/office/drawing/2014/main" val="10004"/>
                  </a:ext>
                </a:extLst>
              </a:tr>
              <a:tr h="648000">
                <a:tc>
                  <a:txBody>
                    <a:bodyPr/>
                    <a:lstStyle/>
                    <a:p>
                      <a:pPr algn="l">
                        <a:spcAft>
                          <a:spcPts val="0"/>
                        </a:spcAft>
                      </a:pPr>
                      <a:r>
                        <a:rPr lang="en-US" altLang="ja-JP" sz="1050" kern="100">
                          <a:effectLst/>
                          <a:latin typeface="+mj-ea"/>
                          <a:ea typeface="+mj-ea"/>
                        </a:rPr>
                        <a:t>某大学 </a:t>
                      </a:r>
                      <a:r>
                        <a:rPr lang="en-US" sz="1050" kern="100">
                          <a:effectLst/>
                          <a:latin typeface="+mj-ea"/>
                          <a:ea typeface="+mj-ea"/>
                        </a:rPr>
                        <a:t>OPAC</a:t>
                      </a:r>
                      <a:endParaRPr lang="ja-JP" sz="105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ja-JP" sz="1000" kern="100">
                          <a:effectLst/>
                          <a:latin typeface="+mj-ea"/>
                          <a:ea typeface="+mj-ea"/>
                        </a:rPr>
                        <a:t>大学図書館情報システム</a:t>
                      </a:r>
                    </a:p>
                    <a:p>
                      <a:pPr algn="l">
                        <a:spcAft>
                          <a:spcPts val="0"/>
                        </a:spcAft>
                      </a:pPr>
                      <a:r>
                        <a:rPr lang="ja-JP" sz="1000" kern="100">
                          <a:effectLst/>
                          <a:latin typeface="+mj-ea"/>
                          <a:ea typeface="+mj-ea"/>
                        </a:rPr>
                        <a:t>「ネオシリウス」</a:t>
                      </a:r>
                    </a:p>
                    <a:p>
                      <a:pPr algn="l">
                        <a:spcAft>
                          <a:spcPts val="0"/>
                        </a:spcAft>
                      </a:pPr>
                      <a:r>
                        <a:rPr lang="ja-JP" sz="1000" kern="100">
                          <a:effectLst/>
                          <a:latin typeface="+mj-ea"/>
                          <a:ea typeface="+mj-ea"/>
                        </a:rPr>
                        <a:t>日本事務機株式会社</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00" kern="100">
                          <a:effectLst/>
                          <a:latin typeface="+mj-ea"/>
                          <a:ea typeface="+mj-ea"/>
                        </a:rPr>
                        <a:t>PC</a:t>
                      </a:r>
                      <a:r>
                        <a:rPr lang="ja-JP" sz="1000" kern="100">
                          <a:effectLst/>
                          <a:latin typeface="+mj-ea"/>
                          <a:ea typeface="+mj-ea"/>
                        </a:rPr>
                        <a:t>・携帯</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00" kern="100">
                          <a:effectLst/>
                          <a:latin typeface="+mj-ea"/>
                          <a:ea typeface="+mj-ea"/>
                        </a:rPr>
                        <a:t>OPAC</a:t>
                      </a:r>
                      <a:r>
                        <a:rPr lang="ja-JP" sz="1000" kern="100">
                          <a:effectLst/>
                          <a:latin typeface="+mj-ea"/>
                          <a:ea typeface="+mj-ea"/>
                        </a:rPr>
                        <a:t>蔵書検索</a:t>
                      </a:r>
                    </a:p>
                  </a:txBody>
                  <a:tcPr marL="68580" marR="68580" marT="0" marB="0" anchor="ctr"/>
                </a:tc>
                <a:extLst>
                  <a:ext uri="{0D108BD9-81ED-4DB2-BD59-A6C34878D82A}">
                    <a16:rowId xmlns:a16="http://schemas.microsoft.com/office/drawing/2014/main" val="10005"/>
                  </a:ext>
                </a:extLst>
              </a:tr>
              <a:tr h="360000">
                <a:tc>
                  <a:txBody>
                    <a:bodyPr/>
                    <a:lstStyle/>
                    <a:p>
                      <a:pPr algn="l">
                        <a:spcAft>
                          <a:spcPts val="0"/>
                        </a:spcAft>
                        <a:tabLst>
                          <a:tab pos="1136015" algn="ctr"/>
                        </a:tabLst>
                      </a:pPr>
                      <a:r>
                        <a:rPr lang="ja-JP" sz="1050" kern="100">
                          <a:effectLst/>
                          <a:latin typeface="+mj-ea"/>
                          <a:ea typeface="+mj-ea"/>
                        </a:rPr>
                        <a:t>演習室開放状況</a:t>
                      </a:r>
                      <a:endParaRPr lang="ja-JP" sz="105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ja-JP" sz="1000" kern="100">
                          <a:effectLst/>
                          <a:latin typeface="+mj-ea"/>
                          <a:ea typeface="+mj-ea"/>
                        </a:rPr>
                        <a:t>―</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00" kern="100">
                          <a:effectLst/>
                          <a:latin typeface="+mj-ea"/>
                          <a:ea typeface="+mj-ea"/>
                        </a:rPr>
                        <a:t>PC</a:t>
                      </a:r>
                      <a:r>
                        <a:rPr lang="ja-JP" sz="1000" kern="100">
                          <a:effectLst/>
                          <a:latin typeface="+mj-ea"/>
                          <a:ea typeface="+mj-ea"/>
                        </a:rPr>
                        <a:t>・携帯</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endParaRPr lang="ja-JP" sz="1000" kern="100">
                        <a:solidFill>
                          <a:srgbClr val="000000"/>
                        </a:solidFill>
                        <a:effectLst/>
                        <a:latin typeface="+mj-ea"/>
                        <a:ea typeface="+mj-ea"/>
                        <a:cs typeface="Times New Roman"/>
                      </a:endParaRPr>
                    </a:p>
                  </a:txBody>
                  <a:tcPr marL="68580" marR="68580" marT="0" marB="0" anchor="ctr"/>
                </a:tc>
                <a:extLst>
                  <a:ext uri="{0D108BD9-81ED-4DB2-BD59-A6C34878D82A}">
                    <a16:rowId xmlns:a16="http://schemas.microsoft.com/office/drawing/2014/main" val="10006"/>
                  </a:ext>
                </a:extLst>
              </a:tr>
              <a:tr h="828000">
                <a:tc>
                  <a:txBody>
                    <a:bodyPr/>
                    <a:lstStyle/>
                    <a:p>
                      <a:pPr algn="l">
                        <a:spcAft>
                          <a:spcPts val="0"/>
                        </a:spcAft>
                      </a:pPr>
                      <a:r>
                        <a:rPr lang="en-US" sz="1050" kern="100">
                          <a:effectLst/>
                          <a:latin typeface="+mj-ea"/>
                          <a:ea typeface="+mj-ea"/>
                        </a:rPr>
                        <a:t>Web</a:t>
                      </a:r>
                      <a:r>
                        <a:rPr lang="ja-JP" sz="1050" kern="100">
                          <a:effectLst/>
                          <a:latin typeface="+mj-ea"/>
                          <a:ea typeface="+mj-ea"/>
                        </a:rPr>
                        <a:t>メール</a:t>
                      </a:r>
                    </a:p>
                    <a:p>
                      <a:pPr algn="l">
                        <a:spcAft>
                          <a:spcPts val="0"/>
                        </a:spcAft>
                      </a:pPr>
                      <a:r>
                        <a:rPr lang="en-US" sz="1050" kern="100">
                          <a:effectLst/>
                          <a:latin typeface="+mj-ea"/>
                          <a:ea typeface="+mj-ea"/>
                        </a:rPr>
                        <a:t>Yahoo</a:t>
                      </a:r>
                      <a:r>
                        <a:rPr lang="ja-JP" sz="1050" kern="100">
                          <a:effectLst/>
                          <a:latin typeface="+mj-ea"/>
                          <a:ea typeface="+mj-ea"/>
                        </a:rPr>
                        <a:t>メール</a:t>
                      </a:r>
                    </a:p>
                    <a:p>
                      <a:pPr algn="l">
                        <a:spcAft>
                          <a:spcPts val="0"/>
                        </a:spcAft>
                      </a:pPr>
                      <a:r>
                        <a:rPr lang="en-US" sz="1050" kern="100">
                          <a:effectLst/>
                          <a:latin typeface="+mj-ea"/>
                          <a:ea typeface="+mj-ea"/>
                        </a:rPr>
                        <a:t>Gmail </a:t>
                      </a:r>
                      <a:r>
                        <a:rPr lang="ja-JP" sz="1050" kern="100">
                          <a:effectLst/>
                          <a:latin typeface="+mj-ea"/>
                          <a:ea typeface="+mj-ea"/>
                        </a:rPr>
                        <a:t>（</a:t>
                      </a:r>
                      <a:r>
                        <a:rPr lang="en-US" sz="1050" kern="100">
                          <a:effectLst/>
                          <a:latin typeface="+mj-ea"/>
                          <a:ea typeface="+mj-ea"/>
                        </a:rPr>
                        <a:t>2016</a:t>
                      </a:r>
                      <a:r>
                        <a:rPr lang="ja-JP" sz="1050" kern="100">
                          <a:effectLst/>
                          <a:latin typeface="+mj-ea"/>
                          <a:ea typeface="+mj-ea"/>
                        </a:rPr>
                        <a:t>年よりメインメール化）</a:t>
                      </a:r>
                    </a:p>
                    <a:p>
                      <a:pPr algn="l">
                        <a:spcAft>
                          <a:spcPts val="0"/>
                        </a:spcAft>
                      </a:pPr>
                      <a:r>
                        <a:rPr lang="en-US" sz="1050" kern="100" err="1">
                          <a:effectLst/>
                          <a:latin typeface="+mj-ea"/>
                          <a:ea typeface="+mj-ea"/>
                        </a:rPr>
                        <a:t>Xgate</a:t>
                      </a:r>
                      <a:r>
                        <a:rPr lang="en-US" sz="1050" kern="100">
                          <a:effectLst/>
                          <a:latin typeface="+mj-ea"/>
                          <a:ea typeface="+mj-ea"/>
                        </a:rPr>
                        <a:t> </a:t>
                      </a:r>
                      <a:r>
                        <a:rPr lang="ja-JP" sz="1050" kern="100">
                          <a:effectLst/>
                          <a:latin typeface="+mj-ea"/>
                          <a:ea typeface="+mj-ea"/>
                        </a:rPr>
                        <a:t>（教員用）</a:t>
                      </a:r>
                      <a:endParaRPr lang="ja-JP" sz="105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00" kern="100">
                          <a:effectLst/>
                          <a:latin typeface="+mj-ea"/>
                          <a:ea typeface="+mj-ea"/>
                        </a:rPr>
                        <a:t>Yahoo</a:t>
                      </a:r>
                      <a:endParaRPr lang="ja-JP" sz="1000" kern="100">
                        <a:effectLst/>
                        <a:latin typeface="+mj-ea"/>
                        <a:ea typeface="+mj-ea"/>
                      </a:endParaRPr>
                    </a:p>
                    <a:p>
                      <a:pPr algn="l">
                        <a:spcAft>
                          <a:spcPts val="0"/>
                        </a:spcAft>
                      </a:pPr>
                      <a:r>
                        <a:rPr lang="en-US" sz="1000" kern="100">
                          <a:effectLst/>
                          <a:latin typeface="+mj-ea"/>
                          <a:ea typeface="+mj-ea"/>
                        </a:rPr>
                        <a:t>Google</a:t>
                      </a:r>
                      <a:endParaRPr lang="ja-JP" sz="1000" kern="100">
                        <a:effectLst/>
                        <a:latin typeface="+mj-ea"/>
                        <a:ea typeface="+mj-ea"/>
                      </a:endParaRPr>
                    </a:p>
                    <a:p>
                      <a:pPr algn="l">
                        <a:spcAft>
                          <a:spcPts val="0"/>
                        </a:spcAft>
                      </a:pPr>
                      <a:r>
                        <a:rPr lang="en-US" sz="1000" kern="100" err="1">
                          <a:effectLst/>
                          <a:latin typeface="+mj-ea"/>
                          <a:ea typeface="+mj-ea"/>
                        </a:rPr>
                        <a:t>Orangesoft</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00" kern="100">
                          <a:effectLst/>
                          <a:latin typeface="+mj-ea"/>
                          <a:ea typeface="+mj-ea"/>
                        </a:rPr>
                        <a:t>PC</a:t>
                      </a:r>
                      <a:r>
                        <a:rPr lang="ja-JP" sz="1000" kern="100">
                          <a:effectLst/>
                          <a:latin typeface="+mj-ea"/>
                          <a:ea typeface="+mj-ea"/>
                        </a:rPr>
                        <a:t>・携帯・スマートフォン</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00" kern="100">
                          <a:effectLst/>
                          <a:latin typeface="+mj-ea"/>
                          <a:ea typeface="+mj-ea"/>
                        </a:rPr>
                        <a:t>Web</a:t>
                      </a:r>
                      <a:r>
                        <a:rPr lang="ja-JP" sz="1000" kern="100">
                          <a:effectLst/>
                          <a:latin typeface="+mj-ea"/>
                          <a:ea typeface="+mj-ea"/>
                        </a:rPr>
                        <a:t>メール</a:t>
                      </a:r>
                      <a:endParaRPr lang="ja-JP" sz="1000" kern="100">
                        <a:solidFill>
                          <a:srgbClr val="000000"/>
                        </a:solidFill>
                        <a:effectLst/>
                        <a:latin typeface="+mj-ea"/>
                        <a:ea typeface="+mj-ea"/>
                        <a:cs typeface="Times New Roman"/>
                      </a:endParaRPr>
                    </a:p>
                  </a:txBody>
                  <a:tcPr marL="68580" marR="68580" marT="0" marB="0" anchor="ctr"/>
                </a:tc>
                <a:extLst>
                  <a:ext uri="{0D108BD9-81ED-4DB2-BD59-A6C34878D82A}">
                    <a16:rowId xmlns:a16="http://schemas.microsoft.com/office/drawing/2014/main" val="10007"/>
                  </a:ext>
                </a:extLst>
              </a:tr>
              <a:tr h="360000">
                <a:tc>
                  <a:txBody>
                    <a:bodyPr/>
                    <a:lstStyle/>
                    <a:p>
                      <a:pPr algn="l">
                        <a:spcAft>
                          <a:spcPts val="0"/>
                        </a:spcAft>
                      </a:pPr>
                      <a:r>
                        <a:rPr lang="ja-JP" sz="1050" kern="100">
                          <a:effectLst/>
                          <a:latin typeface="+mj-ea"/>
                          <a:ea typeface="+mj-ea"/>
                        </a:rPr>
                        <a:t>各種ニュース</a:t>
                      </a:r>
                      <a:endParaRPr lang="ja-JP" sz="105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ja-JP" sz="1000" kern="100">
                          <a:effectLst/>
                          <a:latin typeface="+mj-ea"/>
                          <a:ea typeface="+mj-ea"/>
                        </a:rPr>
                        <a:t>―</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00" kern="100">
                          <a:effectLst/>
                          <a:latin typeface="+mj-ea"/>
                          <a:ea typeface="+mj-ea"/>
                        </a:rPr>
                        <a:t>PC</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ja-JP" sz="1000" kern="100">
                          <a:effectLst/>
                          <a:latin typeface="+mj-ea"/>
                          <a:ea typeface="+mj-ea"/>
                        </a:rPr>
                        <a:t>ニュースフィード　等</a:t>
                      </a:r>
                      <a:endParaRPr lang="ja-JP" sz="1000" kern="100">
                        <a:solidFill>
                          <a:srgbClr val="000000"/>
                        </a:solidFill>
                        <a:effectLst/>
                        <a:latin typeface="+mj-ea"/>
                        <a:ea typeface="+mj-ea"/>
                        <a:cs typeface="Times New Roman"/>
                      </a:endParaRPr>
                    </a:p>
                  </a:txBody>
                  <a:tcPr marL="68580" marR="68580" marT="0" marB="0" anchor="ctr"/>
                </a:tc>
                <a:extLst>
                  <a:ext uri="{0D108BD9-81ED-4DB2-BD59-A6C34878D82A}">
                    <a16:rowId xmlns:a16="http://schemas.microsoft.com/office/drawing/2014/main" val="10008"/>
                  </a:ext>
                </a:extLst>
              </a:tr>
              <a:tr h="468000">
                <a:tc>
                  <a:txBody>
                    <a:bodyPr/>
                    <a:lstStyle/>
                    <a:p>
                      <a:pPr algn="l">
                        <a:spcAft>
                          <a:spcPts val="0"/>
                        </a:spcAft>
                      </a:pPr>
                      <a:r>
                        <a:rPr lang="ja-JP" sz="1050" kern="100">
                          <a:effectLst/>
                          <a:latin typeface="+mj-ea"/>
                          <a:ea typeface="+mj-ea"/>
                        </a:rPr>
                        <a:t>大学別個別情報</a:t>
                      </a:r>
                      <a:endParaRPr lang="ja-JP" sz="105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ja-JP" sz="1000" kern="100">
                          <a:effectLst/>
                          <a:latin typeface="+mj-ea"/>
                          <a:ea typeface="+mj-ea"/>
                        </a:rPr>
                        <a:t>―</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en-US" sz="1000" kern="100">
                          <a:effectLst/>
                          <a:latin typeface="+mj-ea"/>
                          <a:ea typeface="+mj-ea"/>
                        </a:rPr>
                        <a:t>PC</a:t>
                      </a:r>
                      <a:endParaRPr lang="ja-JP" sz="1000" kern="100">
                        <a:solidFill>
                          <a:srgbClr val="000000"/>
                        </a:solidFill>
                        <a:effectLst/>
                        <a:latin typeface="+mj-ea"/>
                        <a:ea typeface="+mj-ea"/>
                        <a:cs typeface="Times New Roman"/>
                      </a:endParaRPr>
                    </a:p>
                  </a:txBody>
                  <a:tcPr marL="68580" marR="68580" marT="0" marB="0" anchor="ctr"/>
                </a:tc>
                <a:tc>
                  <a:txBody>
                    <a:bodyPr/>
                    <a:lstStyle/>
                    <a:p>
                      <a:pPr algn="l">
                        <a:spcAft>
                          <a:spcPts val="0"/>
                        </a:spcAft>
                      </a:pPr>
                      <a:r>
                        <a:rPr lang="ja-JP" sz="1000" kern="100">
                          <a:effectLst/>
                          <a:latin typeface="+mj-ea"/>
                          <a:ea typeface="+mj-ea"/>
                        </a:rPr>
                        <a:t>生協情報、構内マップ、</a:t>
                      </a:r>
                    </a:p>
                    <a:p>
                      <a:pPr algn="l">
                        <a:spcAft>
                          <a:spcPts val="0"/>
                        </a:spcAft>
                      </a:pPr>
                      <a:r>
                        <a:rPr lang="ja-JP" sz="1000" kern="100">
                          <a:effectLst/>
                          <a:latin typeface="+mj-ea"/>
                          <a:ea typeface="+mj-ea"/>
                        </a:rPr>
                        <a:t>周辺交通機関時刻表　等</a:t>
                      </a:r>
                      <a:endParaRPr lang="ja-JP" sz="1000" kern="100">
                        <a:solidFill>
                          <a:srgbClr val="000000"/>
                        </a:solidFill>
                        <a:effectLst/>
                        <a:latin typeface="+mj-ea"/>
                        <a:ea typeface="+mj-ea"/>
                        <a:cs typeface="Times New Roman"/>
                      </a:endParaRPr>
                    </a:p>
                  </a:txBody>
                  <a:tcPr marL="68580" marR="68580" marT="0" marB="0" anchor="ctr"/>
                </a:tc>
                <a:extLst>
                  <a:ext uri="{0D108BD9-81ED-4DB2-BD59-A6C34878D82A}">
                    <a16:rowId xmlns:a16="http://schemas.microsoft.com/office/drawing/2014/main" val="10009"/>
                  </a:ext>
                </a:extLst>
              </a:tr>
            </a:tbl>
          </a:graphicData>
        </a:graphic>
      </p:graphicFrame>
      <p:sp>
        <p:nvSpPr>
          <p:cNvPr id="5" name="Rectangle 2"/>
          <p:cNvSpPr>
            <a:spLocks noChangeArrowheads="1"/>
          </p:cNvSpPr>
          <p:nvPr/>
        </p:nvSpPr>
        <p:spPr bwMode="auto">
          <a:xfrm>
            <a:off x="777875" y="2039938"/>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7" name="Rectangle 3"/>
          <p:cNvSpPr>
            <a:spLocks noChangeArrowheads="1"/>
          </p:cNvSpPr>
          <p:nvPr/>
        </p:nvSpPr>
        <p:spPr bwMode="auto">
          <a:xfrm>
            <a:off x="548836" y="493326"/>
            <a:ext cx="76319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tab pos="1136650" algn="ctr"/>
              </a:tabLst>
            </a:pPr>
            <a:r>
              <a:rPr kumimoji="1" lang="ja-JP" altLang="ja-JP" sz="18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システム概要  </a:t>
            </a:r>
            <a:r>
              <a:rPr kumimoji="1" lang="ja-JP" altLang="ja-JP" sz="16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 </a:t>
            </a:r>
            <a:r>
              <a:rPr kumimoji="1" lang="ja-JP" altLang="ja-JP"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大学情報ポータル用スマートフォンアプリケーション「</a:t>
            </a:r>
            <a:r>
              <a:rPr kumimoji="1" lang="en-US" altLang="ja-JP" sz="1300" b="1" i="0" u="none" strike="noStrike" cap="none" normalizeH="0" baseline="0" err="1">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KnowledgePortal</a:t>
            </a:r>
            <a:r>
              <a:rPr kumimoji="1" lang="ja-JP" altLang="en-US"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a:t>
            </a:r>
            <a:endParaRPr kumimoji="1" lang="ja-JP" altLang="en-US" sz="6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endParaRPr>
          </a:p>
        </p:txBody>
      </p:sp>
      <p:sp>
        <p:nvSpPr>
          <p:cNvPr id="8" name="Rectangle 3"/>
          <p:cNvSpPr>
            <a:spLocks noChangeArrowheads="1"/>
          </p:cNvSpPr>
          <p:nvPr/>
        </p:nvSpPr>
        <p:spPr bwMode="auto">
          <a:xfrm>
            <a:off x="374652" y="6172269"/>
            <a:ext cx="924348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0" fontAlgn="base" latinLnBrk="0" hangingPunct="0">
              <a:lnSpc>
                <a:spcPct val="100000"/>
              </a:lnSpc>
              <a:spcBef>
                <a:spcPct val="0"/>
              </a:spcBef>
              <a:spcAft>
                <a:spcPct val="0"/>
              </a:spcAft>
              <a:buClrTx/>
              <a:buSzTx/>
              <a:tabLst>
                <a:tab pos="1136650" algn="ctr"/>
              </a:tabLst>
            </a:pPr>
            <a:r>
              <a:rPr kumimoji="1" lang="ja-JP" altLang="en-US" sz="800" b="0" i="0" u="none" strike="noStrike" cap="none" normalizeH="0" baseline="0">
                <a:ln>
                  <a:noFill/>
                </a:ln>
                <a:solidFill>
                  <a:schemeClr val="tx1"/>
                </a:solidFill>
                <a:effectLst/>
                <a:latin typeface="+mj-ea"/>
                <a:ea typeface="+mj-ea"/>
                <a:cs typeface="Times New Roman" pitchFamily="18" charset="0"/>
              </a:rPr>
              <a:t>スマートフォンに対応していないものに関しては、情報が見やすくなるよう、</a:t>
            </a:r>
            <a:r>
              <a:rPr kumimoji="1" lang="en-US" altLang="ja-JP" sz="800" b="0" i="0" u="none" strike="noStrike" cap="none" normalizeH="0" baseline="0" err="1">
                <a:ln>
                  <a:noFill/>
                </a:ln>
                <a:solidFill>
                  <a:schemeClr val="tx1"/>
                </a:solidFill>
                <a:effectLst/>
                <a:latin typeface="+mj-ea"/>
                <a:ea typeface="+mj-ea"/>
                <a:cs typeface="Times New Roman" pitchFamily="18" charset="0"/>
              </a:rPr>
              <a:t>KnowledgePortal</a:t>
            </a:r>
            <a:r>
              <a:rPr kumimoji="1" lang="ja-JP" altLang="en-US" sz="800" b="0" i="0" u="none" strike="noStrike" cap="none" normalizeH="0" baseline="0">
                <a:ln>
                  <a:noFill/>
                </a:ln>
                <a:solidFill>
                  <a:schemeClr val="tx1"/>
                </a:solidFill>
                <a:effectLst/>
                <a:latin typeface="+mj-ea"/>
                <a:ea typeface="+mj-ea"/>
                <a:cs typeface="Times New Roman" pitchFamily="18" charset="0"/>
              </a:rPr>
              <a:t>アプリケーション内でネイティブ</a:t>
            </a:r>
            <a:r>
              <a:rPr kumimoji="1" lang="en-US" altLang="ja-JP" sz="800" b="0" i="0" u="none" strike="noStrike" cap="none" normalizeH="0" baseline="0">
                <a:ln>
                  <a:noFill/>
                </a:ln>
                <a:solidFill>
                  <a:schemeClr val="tx1"/>
                </a:solidFill>
                <a:effectLst/>
                <a:latin typeface="+mj-ea"/>
                <a:ea typeface="+mj-ea"/>
                <a:cs typeface="Times New Roman" pitchFamily="18" charset="0"/>
              </a:rPr>
              <a:t>UI</a:t>
            </a:r>
            <a:r>
              <a:rPr kumimoji="1" lang="ja-JP" altLang="en-US" sz="800" b="0" i="0" u="none" strike="noStrike" cap="none" normalizeH="0" baseline="0">
                <a:ln>
                  <a:noFill/>
                </a:ln>
                <a:solidFill>
                  <a:schemeClr val="tx1"/>
                </a:solidFill>
                <a:effectLst/>
                <a:latin typeface="+mj-ea"/>
                <a:ea typeface="+mj-ea"/>
                <a:cs typeface="Times New Roman" pitchFamily="18" charset="0"/>
              </a:rPr>
              <a:t>を用いて描画します。</a:t>
            </a:r>
          </a:p>
          <a:p>
            <a:pPr marL="0" marR="0" lvl="0" indent="0" algn="l" defTabSz="914400" rtl="0" eaLnBrk="0" fontAlgn="base" latinLnBrk="0" hangingPunct="0">
              <a:lnSpc>
                <a:spcPct val="100000"/>
              </a:lnSpc>
              <a:spcBef>
                <a:spcPct val="0"/>
              </a:spcBef>
              <a:spcAft>
                <a:spcPct val="0"/>
              </a:spcAft>
              <a:buClrTx/>
              <a:buSzTx/>
              <a:buFontTx/>
              <a:buNone/>
              <a:tabLst>
                <a:tab pos="1136650" algn="ctr"/>
              </a:tabLst>
            </a:pPr>
            <a:r>
              <a:rPr kumimoji="1" lang="ja-JP" altLang="en-US" sz="800" b="0" i="0" u="none" strike="noStrike" cap="none" normalizeH="0" baseline="0">
                <a:ln>
                  <a:noFill/>
                </a:ln>
                <a:solidFill>
                  <a:schemeClr val="tx1"/>
                </a:solidFill>
                <a:effectLst/>
                <a:latin typeface="+mj-ea"/>
                <a:ea typeface="+mj-ea"/>
                <a:cs typeface="Times New Roman" pitchFamily="18" charset="0"/>
              </a:rPr>
              <a:t>また、スマートフォン対応のものに関しては、アプリケーション内の認証情報を利用して、新たにログイン</a:t>
            </a:r>
            <a:r>
              <a:rPr kumimoji="1" lang="en-US" altLang="ja-JP" sz="800" b="0" i="0" u="none" strike="noStrike" cap="none" normalizeH="0" baseline="0">
                <a:ln>
                  <a:noFill/>
                </a:ln>
                <a:solidFill>
                  <a:schemeClr val="tx1"/>
                </a:solidFill>
                <a:effectLst/>
                <a:latin typeface="+mj-ea"/>
                <a:ea typeface="+mj-ea"/>
                <a:cs typeface="Times New Roman" pitchFamily="18" charset="0"/>
              </a:rPr>
              <a:t>ID</a:t>
            </a:r>
            <a:r>
              <a:rPr kumimoji="1" lang="ja-JP" altLang="en-US" sz="800" b="0" i="0" u="none" strike="noStrike" cap="none" normalizeH="0" baseline="0">
                <a:ln>
                  <a:noFill/>
                </a:ln>
                <a:solidFill>
                  <a:schemeClr val="tx1"/>
                </a:solidFill>
                <a:effectLst/>
                <a:latin typeface="+mj-ea"/>
                <a:ea typeface="+mj-ea"/>
                <a:cs typeface="Times New Roman" pitchFamily="18" charset="0"/>
              </a:rPr>
              <a:t>パスワード等の入力を行うことなくシームレスに見たい情報へアクセスすることを可能にします。</a:t>
            </a:r>
            <a:endParaRPr kumimoji="1" lang="ja-JP" altLang="en-US" sz="800" b="0" i="0" u="none" strike="noStrike" cap="none" normalizeH="0" baseline="0">
              <a:ln>
                <a:noFill/>
              </a:ln>
              <a:solidFill>
                <a:schemeClr val="tx1"/>
              </a:solidFill>
              <a:effectLst/>
              <a:latin typeface="+mj-ea"/>
              <a:ea typeface="+mj-ea"/>
            </a:endParaRPr>
          </a:p>
        </p:txBody>
      </p:sp>
      <p:sp>
        <p:nvSpPr>
          <p:cNvPr id="10" name="角丸四角形 9">
            <a:extLst>
              <a:ext uri="{FF2B5EF4-FFF2-40B4-BE49-F238E27FC236}">
                <a16:creationId xmlns:a16="http://schemas.microsoft.com/office/drawing/2014/main" id="{C8B1595C-45F2-2149-9771-B9D265045722}"/>
              </a:ext>
            </a:extLst>
          </p:cNvPr>
          <p:cNvSpPr/>
          <p:nvPr/>
        </p:nvSpPr>
        <p:spPr>
          <a:xfrm>
            <a:off x="503117" y="468551"/>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51208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四角形吹き出し 5"/>
          <p:cNvSpPr/>
          <p:nvPr/>
        </p:nvSpPr>
        <p:spPr>
          <a:xfrm>
            <a:off x="237951" y="1190661"/>
            <a:ext cx="3330000" cy="1134499"/>
          </a:xfrm>
          <a:prstGeom prst="wedgeRectCallout">
            <a:avLst>
              <a:gd name="adj1" fmla="val 38819"/>
              <a:gd name="adj2" fmla="val 67705"/>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640080" eaLnBrk="1" fontAlgn="auto" latinLnBrk="0" hangingPunct="1">
              <a:lnSpc>
                <a:spcPct val="100000"/>
              </a:lnSpc>
              <a:spcBef>
                <a:spcPts val="0"/>
              </a:spcBef>
              <a:spcAft>
                <a:spcPts val="0"/>
              </a:spcAft>
              <a:buClrTx/>
              <a:buSzTx/>
              <a:buFontTx/>
              <a:buNone/>
              <a:tabLst/>
              <a:defRPr/>
            </a:pPr>
            <a:endParaRPr kumimoji="0" lang="ja-JP" altLang="en-US" sz="3600" b="0"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endParaRPr>
          </a:p>
        </p:txBody>
      </p:sp>
      <p:sp>
        <p:nvSpPr>
          <p:cNvPr id="7" name="テキスト ボックス 6"/>
          <p:cNvSpPr txBox="1"/>
          <p:nvPr/>
        </p:nvSpPr>
        <p:spPr>
          <a:xfrm>
            <a:off x="383751" y="1295074"/>
            <a:ext cx="3038400" cy="276999"/>
          </a:xfrm>
          <a:prstGeom prst="rect">
            <a:avLst/>
          </a:prstGeom>
          <a:solidFill>
            <a:schemeClr val="accent2"/>
          </a:solidFill>
        </p:spPr>
        <p:txBody>
          <a:bodyPr wrap="square" rtlCol="0">
            <a:noAutofit/>
          </a:bodyPr>
          <a:lstStyle/>
          <a:p>
            <a:pPr marL="0" marR="0" lvl="0" indent="0" algn="ctr" defTabSz="64008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rPr>
              <a:t>ホーム画面</a:t>
            </a:r>
            <a:r>
              <a:rPr kumimoji="0" lang="en-US" altLang="ja-JP" sz="1200" b="1"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rPr>
              <a:t>(</a:t>
            </a:r>
            <a:r>
              <a:rPr kumimoji="0" lang="ja-JP" altLang="en-US" sz="1200" b="1"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rPr>
              <a:t>時間割</a:t>
            </a:r>
            <a:r>
              <a:rPr kumimoji="0" lang="en-US" altLang="ja-JP" sz="1200" b="1"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rPr>
              <a:t>)</a:t>
            </a:r>
            <a:r>
              <a:rPr kumimoji="0" lang="ja-JP" altLang="en-US" sz="1200" b="1"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rPr>
              <a:t> </a:t>
            </a:r>
            <a:endParaRPr kumimoji="0" lang="ja-JP" altLang="en-US" sz="1200" b="0"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endParaRPr>
          </a:p>
        </p:txBody>
      </p:sp>
      <p:sp>
        <p:nvSpPr>
          <p:cNvPr id="8" name="正方形/長方形 7"/>
          <p:cNvSpPr/>
          <p:nvPr/>
        </p:nvSpPr>
        <p:spPr>
          <a:xfrm>
            <a:off x="390951" y="1582893"/>
            <a:ext cx="3024000" cy="643309"/>
          </a:xfrm>
          <a:prstGeom prst="rect">
            <a:avLst/>
          </a:prstGeom>
        </p:spPr>
        <p:txBody>
          <a:bodyPr wrap="square" lIns="36000" tIns="36000" rIns="36000" bIns="36000">
            <a:noAutofit/>
          </a:bodyPr>
          <a:lstStyle/>
          <a:p>
            <a:pPr marL="0" marR="0" lvl="0" indent="0" defTabSz="640080" eaLnBrk="1" fontAlgn="auto" latinLnBrk="0" hangingPunct="1">
              <a:lnSpc>
                <a:spcPct val="120000"/>
              </a:lnSpc>
              <a:spcBef>
                <a:spcPts val="0"/>
              </a:spcBef>
              <a:spcAft>
                <a:spcPts val="0"/>
              </a:spcAft>
              <a:buClrTx/>
              <a:buSzTx/>
              <a:buFontTx/>
              <a:buNone/>
              <a:tabLst/>
              <a:defRPr/>
            </a:pPr>
            <a:r>
              <a:rPr kumimoji="0" lang="ja-JP" altLang="en-US" sz="1050" b="0" i="0" u="none" strike="noStrike" kern="0" cap="none" spc="0" normalizeH="0" baseline="0" noProof="0">
                <a:ln>
                  <a:noFill/>
                </a:ln>
                <a:solidFill>
                  <a:schemeClr val="accent2">
                    <a:lumMod val="75000"/>
                  </a:schemeClr>
                </a:solidFill>
                <a:effectLst/>
                <a:uLnTx/>
                <a:uFillTx/>
                <a:latin typeface="游ゴシック Light" panose="020B0300000000000000" pitchFamily="50" charset="-128"/>
                <a:ea typeface="游ゴシック Light" panose="020B0300000000000000" pitchFamily="50" charset="-128"/>
              </a:rPr>
              <a:t>ログイン後、まずはじめに各個人の一週間の時間割が表示されます。また、時間割をカスタマイズする事も可能です</a:t>
            </a:r>
            <a:r>
              <a:rPr kumimoji="0" lang="ja-JP" altLang="en-US" sz="1000" b="0" i="0" u="none" strike="noStrike" kern="0" cap="none" spc="0" normalizeH="0" baseline="0" noProof="0">
                <a:ln>
                  <a:noFill/>
                </a:ln>
                <a:solidFill>
                  <a:schemeClr val="accent2">
                    <a:lumMod val="75000"/>
                  </a:schemeClr>
                </a:solidFill>
                <a:effectLst/>
                <a:uLnTx/>
                <a:uFillTx/>
                <a:latin typeface="游ゴシック Light" panose="020B0300000000000000" pitchFamily="50" charset="-128"/>
                <a:ea typeface="游ゴシック Light" panose="020B0300000000000000" pitchFamily="50" charset="-128"/>
              </a:rPr>
              <a:t>。</a:t>
            </a:r>
          </a:p>
        </p:txBody>
      </p:sp>
      <p:sp>
        <p:nvSpPr>
          <p:cNvPr id="10" name="四角形吹き出し 9"/>
          <p:cNvSpPr/>
          <p:nvPr/>
        </p:nvSpPr>
        <p:spPr>
          <a:xfrm>
            <a:off x="237951" y="2727440"/>
            <a:ext cx="3330000" cy="1169434"/>
          </a:xfrm>
          <a:prstGeom prst="wedgeRectCallout">
            <a:avLst>
              <a:gd name="adj1" fmla="val 38302"/>
              <a:gd name="adj2" fmla="val 77880"/>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640080" eaLnBrk="1" fontAlgn="auto" latinLnBrk="0" hangingPunct="1">
              <a:lnSpc>
                <a:spcPct val="100000"/>
              </a:lnSpc>
              <a:spcBef>
                <a:spcPts val="0"/>
              </a:spcBef>
              <a:spcAft>
                <a:spcPts val="0"/>
              </a:spcAft>
              <a:buClrTx/>
              <a:buSzTx/>
              <a:buFontTx/>
              <a:buNone/>
              <a:tabLst/>
              <a:defRPr/>
            </a:pPr>
            <a:endParaRPr kumimoji="0" lang="ja-JP" altLang="en-US" sz="3600" b="0"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endParaRPr>
          </a:p>
        </p:txBody>
      </p:sp>
      <p:sp>
        <p:nvSpPr>
          <p:cNvPr id="11" name="テキスト ボックス 10"/>
          <p:cNvSpPr txBox="1"/>
          <p:nvPr/>
        </p:nvSpPr>
        <p:spPr>
          <a:xfrm>
            <a:off x="383751" y="2826543"/>
            <a:ext cx="3038400" cy="276999"/>
          </a:xfrm>
          <a:prstGeom prst="rect">
            <a:avLst/>
          </a:prstGeom>
          <a:solidFill>
            <a:schemeClr val="accent2"/>
          </a:solidFill>
        </p:spPr>
        <p:txBody>
          <a:bodyPr wrap="square" rtlCol="0">
            <a:noAutofit/>
          </a:bodyPr>
          <a:lstStyle/>
          <a:p>
            <a:pPr marL="0" marR="0" lvl="0" indent="0" algn="ctr" defTabSz="64008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rPr>
              <a:t>講義情報 </a:t>
            </a:r>
          </a:p>
        </p:txBody>
      </p:sp>
      <p:sp>
        <p:nvSpPr>
          <p:cNvPr id="12" name="正方形/長方形 11"/>
          <p:cNvSpPr/>
          <p:nvPr/>
        </p:nvSpPr>
        <p:spPr>
          <a:xfrm>
            <a:off x="390951" y="3099720"/>
            <a:ext cx="3024000" cy="643309"/>
          </a:xfrm>
          <a:prstGeom prst="rect">
            <a:avLst/>
          </a:prstGeom>
        </p:spPr>
        <p:txBody>
          <a:bodyPr wrap="square" lIns="36000" tIns="36000" rIns="36000" bIns="36000">
            <a:noAutofit/>
          </a:bodyPr>
          <a:lstStyle/>
          <a:p>
            <a:pPr marL="0" marR="0" lvl="0" indent="0" defTabSz="640080" eaLnBrk="1" fontAlgn="auto" latinLnBrk="0" hangingPunct="1">
              <a:lnSpc>
                <a:spcPct val="120000"/>
              </a:lnSpc>
              <a:spcBef>
                <a:spcPts val="0"/>
              </a:spcBef>
              <a:spcAft>
                <a:spcPts val="0"/>
              </a:spcAft>
              <a:buClrTx/>
              <a:buSzTx/>
              <a:buFontTx/>
              <a:buNone/>
              <a:tabLst/>
              <a:defRPr/>
            </a:pPr>
            <a:r>
              <a:rPr kumimoji="0" lang="ja-JP" altLang="en-US" sz="1050" b="0" i="0" u="none" strike="noStrike" kern="0" cap="none" spc="0" normalizeH="0" baseline="0" noProof="0">
                <a:ln>
                  <a:noFill/>
                </a:ln>
                <a:solidFill>
                  <a:schemeClr val="accent2">
                    <a:lumMod val="75000"/>
                  </a:schemeClr>
                </a:solidFill>
                <a:effectLst/>
                <a:uLnTx/>
                <a:uFillTx/>
                <a:latin typeface="游ゴシック Light" panose="020B0300000000000000" pitchFamily="50" charset="-128"/>
                <a:ea typeface="游ゴシック Light" panose="020B0300000000000000" pitchFamily="50" charset="-128"/>
              </a:rPr>
              <a:t>休講情報、補講情報、教室変更情報、また、シラバスから講義を検索し、講義情報を確認する事ができます。</a:t>
            </a:r>
          </a:p>
        </p:txBody>
      </p:sp>
      <p:sp>
        <p:nvSpPr>
          <p:cNvPr id="14" name="四角形吹き出し 13"/>
          <p:cNvSpPr/>
          <p:nvPr/>
        </p:nvSpPr>
        <p:spPr>
          <a:xfrm>
            <a:off x="237951" y="4357384"/>
            <a:ext cx="3330000" cy="1510498"/>
          </a:xfrm>
          <a:prstGeom prst="wedgeRectCallout">
            <a:avLst>
              <a:gd name="adj1" fmla="val 40550"/>
              <a:gd name="adj2" fmla="val 70983"/>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640080" eaLnBrk="1" fontAlgn="auto" latinLnBrk="0" hangingPunct="1">
              <a:lnSpc>
                <a:spcPct val="100000"/>
              </a:lnSpc>
              <a:spcBef>
                <a:spcPts val="0"/>
              </a:spcBef>
              <a:spcAft>
                <a:spcPts val="0"/>
              </a:spcAft>
              <a:buClrTx/>
              <a:buSzTx/>
              <a:buFontTx/>
              <a:buNone/>
              <a:tabLst/>
              <a:defRPr/>
            </a:pPr>
            <a:endParaRPr kumimoji="0" lang="ja-JP" altLang="en-US" sz="3600" b="0"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endParaRPr>
          </a:p>
        </p:txBody>
      </p:sp>
      <p:sp>
        <p:nvSpPr>
          <p:cNvPr id="15" name="テキスト ボックス 14"/>
          <p:cNvSpPr txBox="1"/>
          <p:nvPr/>
        </p:nvSpPr>
        <p:spPr>
          <a:xfrm>
            <a:off x="383751" y="4475950"/>
            <a:ext cx="3038400" cy="276999"/>
          </a:xfrm>
          <a:prstGeom prst="rect">
            <a:avLst/>
          </a:prstGeom>
          <a:solidFill>
            <a:schemeClr val="accent2"/>
          </a:solidFill>
        </p:spPr>
        <p:txBody>
          <a:bodyPr wrap="square" rtlCol="0">
            <a:noAutofit/>
          </a:bodyPr>
          <a:lstStyle/>
          <a:p>
            <a:pPr marL="0" marR="0" lvl="0" indent="0" algn="ctr" defTabSz="640080" eaLnBrk="1" fontAlgn="auto" latinLnBrk="0" hangingPunct="1">
              <a:lnSpc>
                <a:spcPct val="100000"/>
              </a:lnSpc>
              <a:spcBef>
                <a:spcPts val="0"/>
              </a:spcBef>
              <a:spcAft>
                <a:spcPts val="0"/>
              </a:spcAft>
              <a:buClrTx/>
              <a:buSzTx/>
              <a:buFontTx/>
              <a:buNone/>
              <a:tabLst/>
              <a:defRPr/>
            </a:pPr>
            <a:r>
              <a:rPr kumimoji="0" lang="en-US" altLang="ja-JP" sz="1200" b="1" i="0" u="none" strike="noStrike" kern="0" cap="none" spc="0" normalizeH="0" baseline="0" noProof="0" err="1">
                <a:ln>
                  <a:noFill/>
                </a:ln>
                <a:solidFill>
                  <a:prstClr val="white"/>
                </a:solidFill>
                <a:effectLst/>
                <a:uLnTx/>
                <a:uFillTx/>
                <a:latin typeface="游ゴシック Light" panose="020B0300000000000000" pitchFamily="50" charset="-128"/>
                <a:ea typeface="游ゴシック Light" panose="020B0300000000000000" pitchFamily="50" charset="-128"/>
              </a:rPr>
              <a:t>NewsFeed</a:t>
            </a:r>
            <a:r>
              <a:rPr kumimoji="0" lang="en-US" altLang="ja-JP" sz="1200" b="1"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rPr>
              <a:t> </a:t>
            </a:r>
            <a:endParaRPr kumimoji="0" lang="ja-JP" altLang="en-US" sz="1200" b="0"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endParaRPr>
          </a:p>
        </p:txBody>
      </p:sp>
      <p:sp>
        <p:nvSpPr>
          <p:cNvPr id="16" name="正方形/長方形 15"/>
          <p:cNvSpPr/>
          <p:nvPr/>
        </p:nvSpPr>
        <p:spPr>
          <a:xfrm>
            <a:off x="390951" y="4802780"/>
            <a:ext cx="3024000" cy="837208"/>
          </a:xfrm>
          <a:prstGeom prst="rect">
            <a:avLst/>
          </a:prstGeom>
        </p:spPr>
        <p:txBody>
          <a:bodyPr wrap="square" lIns="36000" tIns="36000" rIns="36000" bIns="36000">
            <a:noAutofit/>
          </a:bodyPr>
          <a:lstStyle/>
          <a:p>
            <a:pPr marL="0" marR="0" lvl="0" indent="0" defTabSz="640080" eaLnBrk="1" fontAlgn="auto" latinLnBrk="0" hangingPunct="1">
              <a:lnSpc>
                <a:spcPct val="120000"/>
              </a:lnSpc>
              <a:spcBef>
                <a:spcPts val="0"/>
              </a:spcBef>
              <a:spcAft>
                <a:spcPts val="0"/>
              </a:spcAft>
              <a:buClrTx/>
              <a:buSzTx/>
              <a:buFontTx/>
              <a:buNone/>
              <a:tabLst/>
              <a:defRPr/>
            </a:pPr>
            <a:r>
              <a:rPr kumimoji="0" lang="ja-JP" altLang="en-US" sz="1050" b="0" i="0" u="none" strike="noStrike" kern="0" cap="none" spc="0" normalizeH="0" baseline="0" noProof="0">
                <a:ln>
                  <a:noFill/>
                </a:ln>
                <a:solidFill>
                  <a:schemeClr val="accent2">
                    <a:lumMod val="75000"/>
                  </a:schemeClr>
                </a:solidFill>
                <a:effectLst/>
                <a:uLnTx/>
                <a:uFillTx/>
                <a:latin typeface="游ゴシック Light" panose="020B0300000000000000" pitchFamily="50" charset="-128"/>
                <a:ea typeface="游ゴシック Light" panose="020B0300000000000000" pitchFamily="50" charset="-128"/>
              </a:rPr>
              <a:t>ニュース、イベント情報等の任意の</a:t>
            </a:r>
            <a:r>
              <a:rPr kumimoji="0" lang="en-US" altLang="ja-JP" sz="1050" b="0" i="0" u="none" strike="noStrike" kern="0" cap="none" spc="0" normalizeH="0" baseline="0" noProof="0">
                <a:ln>
                  <a:noFill/>
                </a:ln>
                <a:solidFill>
                  <a:schemeClr val="accent2">
                    <a:lumMod val="75000"/>
                  </a:schemeClr>
                </a:solidFill>
                <a:effectLst/>
                <a:uLnTx/>
                <a:uFillTx/>
                <a:latin typeface="游ゴシック Light" panose="020B0300000000000000" pitchFamily="50" charset="-128"/>
                <a:ea typeface="游ゴシック Light" panose="020B0300000000000000" pitchFamily="50" charset="-128"/>
              </a:rPr>
              <a:t>RSS</a:t>
            </a:r>
            <a:r>
              <a:rPr kumimoji="0" lang="ja-JP" altLang="en-US" sz="1050" b="0" i="0" u="none" strike="noStrike" kern="0" cap="none" spc="0" normalizeH="0" baseline="0" noProof="0" err="1">
                <a:ln>
                  <a:noFill/>
                </a:ln>
                <a:solidFill>
                  <a:schemeClr val="accent2">
                    <a:lumMod val="75000"/>
                  </a:schemeClr>
                </a:solidFill>
                <a:effectLst/>
                <a:uLnTx/>
                <a:uFillTx/>
                <a:latin typeface="游ゴシック Light" panose="020B0300000000000000" pitchFamily="50" charset="-128"/>
                <a:ea typeface="游ゴシック Light" panose="020B0300000000000000" pitchFamily="50" charset="-128"/>
              </a:rPr>
              <a:t>、</a:t>
            </a:r>
            <a:r>
              <a:rPr kumimoji="0" lang="ja-JP" altLang="en-US" sz="1050" kern="0">
                <a:solidFill>
                  <a:schemeClr val="accent2">
                    <a:lumMod val="75000"/>
                  </a:schemeClr>
                </a:solidFill>
                <a:latin typeface="游ゴシック Light" panose="020B0300000000000000" pitchFamily="50" charset="-128"/>
                <a:ea typeface="游ゴシック Light" panose="020B0300000000000000" pitchFamily="50" charset="-128"/>
              </a:rPr>
              <a:t>教務情報システム</a:t>
            </a:r>
            <a:r>
              <a:rPr kumimoji="0" lang="ja-JP" altLang="en-US" sz="1050" b="0" i="0" u="none" strike="noStrike" kern="0" cap="none" spc="0" normalizeH="0" baseline="0" noProof="0">
                <a:ln>
                  <a:noFill/>
                </a:ln>
                <a:solidFill>
                  <a:schemeClr val="accent2">
                    <a:lumMod val="75000"/>
                  </a:schemeClr>
                </a:solidFill>
                <a:effectLst/>
                <a:uLnTx/>
                <a:uFillTx/>
                <a:latin typeface="游ゴシック Light" panose="020B0300000000000000" pitchFamily="50" charset="-128"/>
                <a:ea typeface="游ゴシック Light" panose="020B0300000000000000" pitchFamily="50" charset="-128"/>
              </a:rPr>
              <a:t>からのお知らせ等のニュース情報はもちろんのこと、学部別、サークル別の</a:t>
            </a:r>
            <a:r>
              <a:rPr kumimoji="0" lang="en-US" altLang="ja-JP" sz="1050" b="0" i="0" u="none" strike="noStrike" kern="0" cap="none" spc="0" normalizeH="0" baseline="0" noProof="0">
                <a:ln>
                  <a:noFill/>
                </a:ln>
                <a:solidFill>
                  <a:schemeClr val="accent2">
                    <a:lumMod val="75000"/>
                  </a:schemeClr>
                </a:solidFill>
                <a:effectLst/>
                <a:uLnTx/>
                <a:uFillTx/>
                <a:latin typeface="游ゴシック Light" panose="020B0300000000000000" pitchFamily="50" charset="-128"/>
                <a:ea typeface="游ゴシック Light" panose="020B0300000000000000" pitchFamily="50" charset="-128"/>
              </a:rPr>
              <a:t>SNS</a:t>
            </a:r>
            <a:r>
              <a:rPr kumimoji="0" lang="ja-JP" altLang="en-US" sz="1050" b="0" i="0" u="none" strike="noStrike" kern="0" cap="none" spc="0" normalizeH="0" baseline="0" noProof="0">
                <a:ln>
                  <a:noFill/>
                </a:ln>
                <a:solidFill>
                  <a:schemeClr val="accent2">
                    <a:lumMod val="75000"/>
                  </a:schemeClr>
                </a:solidFill>
                <a:effectLst/>
                <a:uLnTx/>
                <a:uFillTx/>
                <a:latin typeface="游ゴシック Light" panose="020B0300000000000000" pitchFamily="50" charset="-128"/>
                <a:ea typeface="游ゴシック Light" panose="020B0300000000000000" pitchFamily="50" charset="-128"/>
              </a:rPr>
              <a:t>や、ブログなどの新着情報を確認する事ができます</a:t>
            </a:r>
            <a:r>
              <a:rPr kumimoji="0" lang="ja-JP" altLang="en-US" sz="1000" b="0" i="0" u="none" strike="noStrike" kern="0" cap="none" spc="0" normalizeH="0" baseline="0" noProof="0">
                <a:ln>
                  <a:noFill/>
                </a:ln>
                <a:solidFill>
                  <a:schemeClr val="accent2">
                    <a:lumMod val="75000"/>
                  </a:schemeClr>
                </a:solidFill>
                <a:effectLst/>
                <a:uLnTx/>
                <a:uFillTx/>
                <a:latin typeface="游ゴシック Light" panose="020B0300000000000000" pitchFamily="50" charset="-128"/>
                <a:ea typeface="游ゴシック Light" panose="020B0300000000000000" pitchFamily="50" charset="-128"/>
              </a:rPr>
              <a:t>。</a:t>
            </a:r>
          </a:p>
        </p:txBody>
      </p:sp>
      <p:sp>
        <p:nvSpPr>
          <p:cNvPr id="18" name="四角形吹き出し 17"/>
          <p:cNvSpPr/>
          <p:nvPr/>
        </p:nvSpPr>
        <p:spPr>
          <a:xfrm>
            <a:off x="6320569" y="1190661"/>
            <a:ext cx="3330000" cy="1065699"/>
          </a:xfrm>
          <a:prstGeom prst="wedgeRectCallout">
            <a:avLst>
              <a:gd name="adj1" fmla="val -44224"/>
              <a:gd name="adj2" fmla="val 74262"/>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640080" eaLnBrk="1" fontAlgn="auto" latinLnBrk="0" hangingPunct="1">
              <a:lnSpc>
                <a:spcPct val="100000"/>
              </a:lnSpc>
              <a:spcBef>
                <a:spcPts val="0"/>
              </a:spcBef>
              <a:spcAft>
                <a:spcPts val="0"/>
              </a:spcAft>
              <a:buClrTx/>
              <a:buSzTx/>
              <a:buFontTx/>
              <a:buNone/>
              <a:tabLst/>
              <a:defRPr/>
            </a:pPr>
            <a:endParaRPr kumimoji="0" lang="ja-JP" altLang="en-US" sz="3600" b="0"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endParaRPr>
          </a:p>
        </p:txBody>
      </p:sp>
      <p:sp>
        <p:nvSpPr>
          <p:cNvPr id="19" name="テキスト ボックス 18"/>
          <p:cNvSpPr txBox="1"/>
          <p:nvPr/>
        </p:nvSpPr>
        <p:spPr>
          <a:xfrm>
            <a:off x="6466369" y="1310394"/>
            <a:ext cx="3038400" cy="276999"/>
          </a:xfrm>
          <a:prstGeom prst="rect">
            <a:avLst/>
          </a:prstGeom>
          <a:solidFill>
            <a:schemeClr val="accent2"/>
          </a:solidFill>
        </p:spPr>
        <p:txBody>
          <a:bodyPr wrap="square" rtlCol="0" anchor="ctr">
            <a:noAutofit/>
          </a:bodyPr>
          <a:lstStyle/>
          <a:p>
            <a:pPr marL="0" marR="0" lvl="0" indent="0" algn="ctr" defTabSz="640080" eaLnBrk="1" fontAlgn="auto" latinLnBrk="0" hangingPunct="1">
              <a:lnSpc>
                <a:spcPct val="100000"/>
              </a:lnSpc>
              <a:spcBef>
                <a:spcPts val="0"/>
              </a:spcBef>
              <a:spcAft>
                <a:spcPts val="0"/>
              </a:spcAft>
              <a:buClrTx/>
              <a:buSzTx/>
              <a:buFontTx/>
              <a:buNone/>
              <a:tabLst/>
              <a:defRPr/>
            </a:pPr>
            <a:r>
              <a:rPr kumimoji="0" lang="ja-JP" altLang="en-US" sz="1050" b="1" i="0" u="none" strike="noStrike" kern="0" cap="none" spc="0" normalizeH="0" baseline="0" noProof="0">
                <a:ln>
                  <a:noFill/>
                </a:ln>
                <a:solidFill>
                  <a:prstClr val="white"/>
                </a:solidFill>
                <a:effectLst/>
                <a:uLnTx/>
                <a:uFillTx/>
                <a:latin typeface="+mj-ea"/>
                <a:ea typeface="+mj-ea"/>
              </a:rPr>
              <a:t>時刻表 </a:t>
            </a:r>
          </a:p>
        </p:txBody>
      </p:sp>
      <p:sp>
        <p:nvSpPr>
          <p:cNvPr id="20" name="正方形/長方形 19"/>
          <p:cNvSpPr/>
          <p:nvPr/>
        </p:nvSpPr>
        <p:spPr>
          <a:xfrm>
            <a:off x="6473569" y="1623507"/>
            <a:ext cx="3024000" cy="478968"/>
          </a:xfrm>
          <a:prstGeom prst="rect">
            <a:avLst/>
          </a:prstGeom>
        </p:spPr>
        <p:txBody>
          <a:bodyPr wrap="square" lIns="36000" tIns="36000" rIns="36000" bIns="36000">
            <a:noAutofit/>
          </a:bodyPr>
          <a:lstStyle/>
          <a:p>
            <a:pPr marL="0" marR="0" lvl="0" indent="0" defTabSz="640080" eaLnBrk="1" fontAlgn="auto" latinLnBrk="0" hangingPunct="1">
              <a:lnSpc>
                <a:spcPct val="120000"/>
              </a:lnSpc>
              <a:spcBef>
                <a:spcPts val="0"/>
              </a:spcBef>
              <a:spcAft>
                <a:spcPts val="0"/>
              </a:spcAft>
              <a:buClrTx/>
              <a:buSzTx/>
              <a:buFontTx/>
              <a:buNone/>
              <a:tabLst/>
              <a:defRPr/>
            </a:pPr>
            <a:r>
              <a:rPr kumimoji="0" lang="ja-JP" altLang="en-US" sz="1050" i="0" u="none" strike="noStrike" kern="0" cap="none" spc="0" normalizeH="0" baseline="0" noProof="0">
                <a:ln>
                  <a:noFill/>
                </a:ln>
                <a:solidFill>
                  <a:schemeClr val="accent2">
                    <a:lumMod val="50000"/>
                  </a:schemeClr>
                </a:solidFill>
                <a:effectLst/>
                <a:uLnTx/>
                <a:uFillTx/>
                <a:latin typeface="游ゴシック Light" panose="020B0300000000000000" pitchFamily="50" charset="-128"/>
                <a:ea typeface="游ゴシック Light" panose="020B0300000000000000" pitchFamily="50" charset="-128"/>
              </a:rPr>
              <a:t>学校運営のシャトルバス主要都市駅から大学最寄り駅までの時刻表を表示します。</a:t>
            </a:r>
          </a:p>
        </p:txBody>
      </p:sp>
      <p:sp>
        <p:nvSpPr>
          <p:cNvPr id="22" name="四角形吹き出し 21"/>
          <p:cNvSpPr/>
          <p:nvPr/>
        </p:nvSpPr>
        <p:spPr>
          <a:xfrm>
            <a:off x="6320569" y="2703619"/>
            <a:ext cx="3330000" cy="1373972"/>
          </a:xfrm>
          <a:prstGeom prst="wedgeRectCallout">
            <a:avLst>
              <a:gd name="adj1" fmla="val -45089"/>
              <a:gd name="adj2" fmla="val 67765"/>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640080" eaLnBrk="1" fontAlgn="auto" latinLnBrk="0" hangingPunct="1">
              <a:lnSpc>
                <a:spcPct val="100000"/>
              </a:lnSpc>
              <a:spcBef>
                <a:spcPts val="0"/>
              </a:spcBef>
              <a:spcAft>
                <a:spcPts val="0"/>
              </a:spcAft>
              <a:buClrTx/>
              <a:buSzTx/>
              <a:buFontTx/>
              <a:buNone/>
              <a:tabLst/>
              <a:defRPr/>
            </a:pPr>
            <a:endParaRPr kumimoji="0" lang="ja-JP" altLang="en-US" sz="3600" b="0"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endParaRPr>
          </a:p>
        </p:txBody>
      </p:sp>
      <p:sp>
        <p:nvSpPr>
          <p:cNvPr id="23" name="テキスト ボックス 22"/>
          <p:cNvSpPr txBox="1"/>
          <p:nvPr/>
        </p:nvSpPr>
        <p:spPr>
          <a:xfrm>
            <a:off x="6466369" y="2825745"/>
            <a:ext cx="3038400" cy="276999"/>
          </a:xfrm>
          <a:prstGeom prst="rect">
            <a:avLst/>
          </a:prstGeom>
          <a:solidFill>
            <a:schemeClr val="accent2"/>
          </a:solidFill>
        </p:spPr>
        <p:txBody>
          <a:bodyPr wrap="square" rtlCol="0" anchor="ctr">
            <a:noAutofit/>
          </a:bodyPr>
          <a:lstStyle/>
          <a:p>
            <a:pPr marL="0" marR="0" lvl="0" indent="0" algn="ctr" defTabSz="640080" eaLnBrk="1" fontAlgn="auto" latinLnBrk="0" hangingPunct="1">
              <a:lnSpc>
                <a:spcPct val="100000"/>
              </a:lnSpc>
              <a:spcBef>
                <a:spcPts val="0"/>
              </a:spcBef>
              <a:spcAft>
                <a:spcPts val="0"/>
              </a:spcAft>
              <a:buClrTx/>
              <a:buSzTx/>
              <a:buFontTx/>
              <a:buNone/>
              <a:tabLst/>
              <a:defRPr/>
            </a:pPr>
            <a:r>
              <a:rPr lang="ja-JP" altLang="en-US" sz="1050" b="1" kern="0">
                <a:solidFill>
                  <a:prstClr val="white"/>
                </a:solidFill>
                <a:latin typeface="+mj-ea"/>
                <a:ea typeface="+mj-ea"/>
              </a:rPr>
              <a:t>リンク</a:t>
            </a:r>
            <a:r>
              <a:rPr kumimoji="0" lang="ja-JP" altLang="en-US" sz="1050" b="1" i="0" u="none" strike="noStrike" kern="0" cap="none" spc="0" normalizeH="0" baseline="0" noProof="0">
                <a:ln>
                  <a:noFill/>
                </a:ln>
                <a:solidFill>
                  <a:prstClr val="white"/>
                </a:solidFill>
                <a:effectLst/>
                <a:uLnTx/>
                <a:uFillTx/>
                <a:latin typeface="+mj-ea"/>
                <a:ea typeface="+mj-ea"/>
              </a:rPr>
              <a:t>機能 </a:t>
            </a:r>
          </a:p>
        </p:txBody>
      </p:sp>
      <p:sp>
        <p:nvSpPr>
          <p:cNvPr id="24" name="正方形/長方形 23"/>
          <p:cNvSpPr/>
          <p:nvPr/>
        </p:nvSpPr>
        <p:spPr>
          <a:xfrm>
            <a:off x="6473569" y="3145457"/>
            <a:ext cx="3024000" cy="885233"/>
          </a:xfrm>
          <a:prstGeom prst="rect">
            <a:avLst/>
          </a:prstGeom>
        </p:spPr>
        <p:txBody>
          <a:bodyPr wrap="square" lIns="36000" tIns="36000" rIns="36000" bIns="36000">
            <a:noAutofit/>
          </a:bodyPr>
          <a:lstStyle/>
          <a:p>
            <a:pPr marL="0" marR="0" lvl="0" indent="0" defTabSz="640080" eaLnBrk="1" fontAlgn="auto" latinLnBrk="0" hangingPunct="1">
              <a:lnSpc>
                <a:spcPct val="120000"/>
              </a:lnSpc>
              <a:spcBef>
                <a:spcPts val="0"/>
              </a:spcBef>
              <a:spcAft>
                <a:spcPts val="0"/>
              </a:spcAft>
              <a:buClrTx/>
              <a:buSzTx/>
              <a:buFontTx/>
              <a:buNone/>
              <a:tabLst/>
              <a:defRPr/>
            </a:pPr>
            <a:r>
              <a:rPr kumimoji="0" lang="ja-JP" altLang="en-US" sz="1050" i="0" u="none" strike="noStrike" kern="0" cap="none" spc="0" normalizeH="0" baseline="0" noProof="0">
                <a:ln>
                  <a:noFill/>
                </a:ln>
                <a:solidFill>
                  <a:schemeClr val="accent2">
                    <a:lumMod val="50000"/>
                  </a:schemeClr>
                </a:solidFill>
                <a:effectLst/>
                <a:uLnTx/>
                <a:uFillTx/>
                <a:latin typeface="游ゴシック Light" panose="020B0300000000000000" pitchFamily="50" charset="-128"/>
                <a:ea typeface="游ゴシック Light" panose="020B0300000000000000" pitchFamily="50" charset="-128"/>
              </a:rPr>
              <a:t>学内に点在している各種システムへのリンク集を確認し、接続できます。</a:t>
            </a:r>
            <a:endParaRPr kumimoji="0" lang="en-US" altLang="ja-JP" sz="1050" i="0" u="none" strike="noStrike" kern="0" cap="none" spc="0" normalizeH="0" baseline="0" noProof="0">
              <a:ln>
                <a:noFill/>
              </a:ln>
              <a:solidFill>
                <a:schemeClr val="accent2">
                  <a:lumMod val="50000"/>
                </a:schemeClr>
              </a:solidFill>
              <a:effectLst/>
              <a:uLnTx/>
              <a:uFillTx/>
              <a:latin typeface="游ゴシック Light" panose="020B0300000000000000" pitchFamily="50" charset="-128"/>
              <a:ea typeface="游ゴシック Light" panose="020B0300000000000000" pitchFamily="50" charset="-128"/>
            </a:endParaRPr>
          </a:p>
          <a:p>
            <a:pPr marL="0" marR="0" lvl="0" indent="0" defTabSz="640080" eaLnBrk="1" fontAlgn="auto" latinLnBrk="0" hangingPunct="1">
              <a:lnSpc>
                <a:spcPct val="120000"/>
              </a:lnSpc>
              <a:spcBef>
                <a:spcPts val="0"/>
              </a:spcBef>
              <a:spcAft>
                <a:spcPts val="0"/>
              </a:spcAft>
              <a:buClrTx/>
              <a:buSzTx/>
              <a:buFontTx/>
              <a:buNone/>
              <a:tabLst/>
              <a:defRPr/>
            </a:pPr>
            <a:r>
              <a:rPr kumimoji="0" lang="en-US" altLang="ja-JP" sz="1050" i="0" u="none" strike="noStrike" kern="0" cap="none" spc="0" normalizeH="0" baseline="0" noProof="0">
                <a:ln>
                  <a:noFill/>
                </a:ln>
                <a:solidFill>
                  <a:schemeClr val="accent2">
                    <a:lumMod val="50000"/>
                  </a:schemeClr>
                </a:solidFill>
                <a:effectLst/>
                <a:uLnTx/>
                <a:uFillTx/>
                <a:latin typeface="游ゴシック Light" panose="020B0300000000000000" pitchFamily="50" charset="-128"/>
                <a:ea typeface="游ゴシック Light" panose="020B0300000000000000" pitchFamily="50" charset="-128"/>
              </a:rPr>
              <a:t>SSO</a:t>
            </a:r>
            <a:r>
              <a:rPr kumimoji="0" lang="ja-JP" altLang="en-US" sz="1050" i="0" u="none" strike="noStrike" kern="0" cap="none" spc="0" normalizeH="0" baseline="0" noProof="0">
                <a:ln>
                  <a:noFill/>
                </a:ln>
                <a:solidFill>
                  <a:schemeClr val="accent2">
                    <a:lumMod val="50000"/>
                  </a:schemeClr>
                </a:solidFill>
                <a:effectLst/>
                <a:uLnTx/>
                <a:uFillTx/>
                <a:latin typeface="游ゴシック Light" panose="020B0300000000000000" pitchFamily="50" charset="-128"/>
                <a:ea typeface="游ゴシック Light" panose="020B0300000000000000" pitchFamily="50" charset="-128"/>
              </a:rPr>
              <a:t>基盤との認証連携も可能で、すべての入り口としてアプリを利用します。</a:t>
            </a:r>
          </a:p>
        </p:txBody>
      </p:sp>
      <p:sp>
        <p:nvSpPr>
          <p:cNvPr id="26" name="四角形吹き出し 25"/>
          <p:cNvSpPr/>
          <p:nvPr/>
        </p:nvSpPr>
        <p:spPr>
          <a:xfrm>
            <a:off x="6320569" y="4497898"/>
            <a:ext cx="3330000" cy="1244176"/>
          </a:xfrm>
          <a:prstGeom prst="wedgeRectCallout">
            <a:avLst>
              <a:gd name="adj1" fmla="val -46242"/>
              <a:gd name="adj2" fmla="val 79305"/>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640080" eaLnBrk="1" fontAlgn="auto" latinLnBrk="0" hangingPunct="1">
              <a:lnSpc>
                <a:spcPct val="100000"/>
              </a:lnSpc>
              <a:spcBef>
                <a:spcPts val="0"/>
              </a:spcBef>
              <a:spcAft>
                <a:spcPts val="0"/>
              </a:spcAft>
              <a:buClrTx/>
              <a:buSzTx/>
              <a:buFontTx/>
              <a:buNone/>
              <a:tabLst/>
              <a:defRPr/>
            </a:pPr>
            <a:endParaRPr kumimoji="0" lang="ja-JP" altLang="en-US" sz="3600" b="0" i="0" u="none" strike="noStrike" kern="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endParaRPr>
          </a:p>
        </p:txBody>
      </p:sp>
      <p:sp>
        <p:nvSpPr>
          <p:cNvPr id="27" name="テキスト ボックス 26"/>
          <p:cNvSpPr txBox="1"/>
          <p:nvPr/>
        </p:nvSpPr>
        <p:spPr>
          <a:xfrm>
            <a:off x="6466369" y="4620488"/>
            <a:ext cx="3038400" cy="307777"/>
          </a:xfrm>
          <a:prstGeom prst="rect">
            <a:avLst/>
          </a:prstGeom>
          <a:solidFill>
            <a:schemeClr val="accent2"/>
          </a:solidFill>
        </p:spPr>
        <p:txBody>
          <a:bodyPr wrap="square" rtlCol="0" anchor="ctr">
            <a:noAutofit/>
          </a:bodyPr>
          <a:lstStyle/>
          <a:p>
            <a:pPr marL="0" marR="0" lvl="0" indent="0" algn="ctr" defTabSz="64008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prstClr val="white"/>
                </a:solidFill>
                <a:effectLst/>
                <a:uLnTx/>
                <a:uFillTx/>
                <a:latin typeface="+mj-ea"/>
                <a:ea typeface="+mj-ea"/>
              </a:rPr>
              <a:t>キャンパスマップ</a:t>
            </a:r>
            <a:r>
              <a:rPr kumimoji="0" lang="en-US" altLang="ja-JP" sz="1100" b="1" i="0" u="none" strike="noStrike" kern="0" cap="none" spc="0" normalizeH="0" baseline="0" noProof="0">
                <a:ln>
                  <a:noFill/>
                </a:ln>
                <a:solidFill>
                  <a:prstClr val="white"/>
                </a:solidFill>
                <a:effectLst/>
                <a:uLnTx/>
                <a:uFillTx/>
                <a:latin typeface="+mj-ea"/>
                <a:ea typeface="+mj-ea"/>
              </a:rPr>
              <a:t>(MAP)</a:t>
            </a:r>
            <a:r>
              <a:rPr kumimoji="0" lang="ja-JP" altLang="en-US" sz="1050" b="1" i="0" u="none" strike="noStrike" kern="0" cap="none" spc="0" normalizeH="0" baseline="0" noProof="0">
                <a:ln>
                  <a:noFill/>
                </a:ln>
                <a:solidFill>
                  <a:prstClr val="white"/>
                </a:solidFill>
                <a:effectLst/>
                <a:uLnTx/>
                <a:uFillTx/>
                <a:latin typeface="+mj-ea"/>
                <a:ea typeface="+mj-ea"/>
              </a:rPr>
              <a:t>  </a:t>
            </a:r>
            <a:endParaRPr kumimoji="0" lang="ja-JP" altLang="en-US" sz="1100" b="1" i="0" u="none" strike="noStrike" kern="0" cap="none" spc="0" normalizeH="0" baseline="0" noProof="0">
              <a:ln>
                <a:noFill/>
              </a:ln>
              <a:solidFill>
                <a:prstClr val="white"/>
              </a:solidFill>
              <a:effectLst/>
              <a:uLnTx/>
              <a:uFillTx/>
              <a:latin typeface="+mj-ea"/>
              <a:ea typeface="+mj-ea"/>
            </a:endParaRPr>
          </a:p>
        </p:txBody>
      </p:sp>
      <p:sp>
        <p:nvSpPr>
          <p:cNvPr id="28" name="正方形/長方形 27"/>
          <p:cNvSpPr/>
          <p:nvPr/>
        </p:nvSpPr>
        <p:spPr>
          <a:xfrm>
            <a:off x="6473569" y="4958416"/>
            <a:ext cx="3024000" cy="682101"/>
          </a:xfrm>
          <a:prstGeom prst="rect">
            <a:avLst/>
          </a:prstGeom>
        </p:spPr>
        <p:txBody>
          <a:bodyPr wrap="square" lIns="36000" tIns="36000" rIns="36000" bIns="36000">
            <a:noAutofit/>
          </a:bodyPr>
          <a:lstStyle/>
          <a:p>
            <a:pPr marL="0" marR="0" lvl="0" indent="0" defTabSz="640080" eaLnBrk="1" fontAlgn="auto" latinLnBrk="0" hangingPunct="1">
              <a:lnSpc>
                <a:spcPct val="120000"/>
              </a:lnSpc>
              <a:spcBef>
                <a:spcPts val="0"/>
              </a:spcBef>
              <a:spcAft>
                <a:spcPts val="0"/>
              </a:spcAft>
              <a:buClrTx/>
              <a:buSzTx/>
              <a:buFontTx/>
              <a:buNone/>
              <a:tabLst/>
              <a:defRPr/>
            </a:pPr>
            <a:r>
              <a:rPr kumimoji="0" lang="ja-JP" altLang="en-US" sz="1050" i="0" u="none" strike="noStrike" kern="0" cap="none" spc="0" normalizeH="0" baseline="0" noProof="0">
                <a:ln>
                  <a:noFill/>
                </a:ln>
                <a:solidFill>
                  <a:schemeClr val="accent2">
                    <a:lumMod val="50000"/>
                  </a:schemeClr>
                </a:solidFill>
                <a:effectLst/>
                <a:uLnTx/>
                <a:uFillTx/>
                <a:latin typeface="游ゴシック Light" panose="020B0300000000000000" pitchFamily="50" charset="-128"/>
                <a:ea typeface="游ゴシック Light" panose="020B0300000000000000" pitchFamily="50" charset="-128"/>
              </a:rPr>
              <a:t>各キャンパスにおいて、生協情報</a:t>
            </a:r>
            <a:r>
              <a:rPr kumimoji="0" lang="en-US" altLang="ja-JP" sz="1050" i="0" u="none" strike="noStrike" kern="0" cap="none" spc="0" normalizeH="0" baseline="0" noProof="0">
                <a:ln>
                  <a:noFill/>
                </a:ln>
                <a:solidFill>
                  <a:schemeClr val="accent2">
                    <a:lumMod val="50000"/>
                  </a:schemeClr>
                </a:solidFill>
                <a:effectLst/>
                <a:uLnTx/>
                <a:uFillTx/>
                <a:latin typeface="游ゴシック Light" panose="020B0300000000000000" pitchFamily="50" charset="-128"/>
                <a:ea typeface="游ゴシック Light" panose="020B0300000000000000" pitchFamily="50" charset="-128"/>
              </a:rPr>
              <a:t>/</a:t>
            </a:r>
            <a:r>
              <a:rPr kumimoji="0" lang="ja-JP" altLang="en-US" sz="1050" i="0" u="none" strike="noStrike" kern="0" cap="none" spc="0" normalizeH="0" baseline="0" noProof="0">
                <a:ln>
                  <a:noFill/>
                </a:ln>
                <a:solidFill>
                  <a:schemeClr val="accent2">
                    <a:lumMod val="50000"/>
                  </a:schemeClr>
                </a:solidFill>
                <a:effectLst/>
                <a:uLnTx/>
                <a:uFillTx/>
                <a:latin typeface="游ゴシック Light" panose="020B0300000000000000" pitchFamily="50" charset="-128"/>
                <a:ea typeface="游ゴシック Light" panose="020B0300000000000000" pitchFamily="50" charset="-128"/>
              </a:rPr>
              <a:t>駐輪場</a:t>
            </a:r>
            <a:r>
              <a:rPr kumimoji="0" lang="en-US" altLang="ja-JP" sz="1050" i="0" u="none" strike="noStrike" kern="0" cap="none" spc="0" normalizeH="0" baseline="0" noProof="0">
                <a:ln>
                  <a:noFill/>
                </a:ln>
                <a:solidFill>
                  <a:schemeClr val="accent2">
                    <a:lumMod val="50000"/>
                  </a:schemeClr>
                </a:solidFill>
                <a:effectLst/>
                <a:uLnTx/>
                <a:uFillTx/>
                <a:latin typeface="游ゴシック Light" panose="020B0300000000000000" pitchFamily="50" charset="-128"/>
                <a:ea typeface="游ゴシック Light" panose="020B0300000000000000" pitchFamily="50" charset="-128"/>
              </a:rPr>
              <a:t>/AED</a:t>
            </a:r>
            <a:r>
              <a:rPr kumimoji="0" lang="ja-JP" altLang="en-US" sz="1050" i="0" u="none" strike="noStrike" kern="0" cap="none" spc="0" normalizeH="0" baseline="0" noProof="0">
                <a:ln>
                  <a:noFill/>
                </a:ln>
                <a:solidFill>
                  <a:schemeClr val="accent2">
                    <a:lumMod val="50000"/>
                  </a:schemeClr>
                </a:solidFill>
                <a:effectLst/>
                <a:uLnTx/>
                <a:uFillTx/>
                <a:latin typeface="游ゴシック Light" panose="020B0300000000000000" pitchFamily="50" charset="-128"/>
                <a:ea typeface="游ゴシック Light" panose="020B0300000000000000" pitchFamily="50" charset="-128"/>
              </a:rPr>
              <a:t>等学校生活に欠かせない情報を詰め込んだキャンパスマップを確認する事ができます。</a:t>
            </a:r>
          </a:p>
        </p:txBody>
      </p:sp>
      <p:sp>
        <p:nvSpPr>
          <p:cNvPr id="30" name="Rectangle 3">
            <a:extLst>
              <a:ext uri="{FF2B5EF4-FFF2-40B4-BE49-F238E27FC236}">
                <a16:creationId xmlns:a16="http://schemas.microsoft.com/office/drawing/2014/main" id="{58145E5D-2D7D-4845-99E7-C0918C1C89FF}"/>
              </a:ext>
            </a:extLst>
          </p:cNvPr>
          <p:cNvSpPr>
            <a:spLocks noChangeArrowheads="1"/>
          </p:cNvSpPr>
          <p:nvPr/>
        </p:nvSpPr>
        <p:spPr bwMode="auto">
          <a:xfrm>
            <a:off x="548836" y="493326"/>
            <a:ext cx="76319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tab pos="1136650" algn="ctr"/>
              </a:tabLst>
            </a:pPr>
            <a:r>
              <a:rPr kumimoji="1" lang="ja-JP" altLang="ja-JP" sz="18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システム概要  </a:t>
            </a:r>
            <a:r>
              <a:rPr kumimoji="1" lang="ja-JP" altLang="ja-JP" sz="16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 </a:t>
            </a:r>
            <a:r>
              <a:rPr kumimoji="1" lang="ja-JP" altLang="ja-JP"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a:t>
            </a:r>
            <a:r>
              <a:rPr kumimoji="1" lang="en-US" altLang="ja-JP" sz="1300" b="1" i="0" u="none" strike="noStrike" cap="none" normalizeH="0" baseline="0" err="1">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KnowledgePortal</a:t>
            </a:r>
            <a:r>
              <a:rPr kumimoji="1" lang="ja-JP" altLang="en-US"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」標準機能紹介</a:t>
            </a:r>
            <a:endParaRPr kumimoji="1" lang="ja-JP" altLang="en-US" sz="6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endParaRPr>
          </a:p>
        </p:txBody>
      </p:sp>
      <p:sp>
        <p:nvSpPr>
          <p:cNvPr id="32" name="角丸四角形 31">
            <a:extLst>
              <a:ext uri="{FF2B5EF4-FFF2-40B4-BE49-F238E27FC236}">
                <a16:creationId xmlns:a16="http://schemas.microsoft.com/office/drawing/2014/main" id="{498E1826-4B47-EC4E-837F-69DB401905D9}"/>
              </a:ext>
            </a:extLst>
          </p:cNvPr>
          <p:cNvSpPr/>
          <p:nvPr/>
        </p:nvSpPr>
        <p:spPr>
          <a:xfrm>
            <a:off x="503117" y="468551"/>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図 32">
            <a:extLst>
              <a:ext uri="{FF2B5EF4-FFF2-40B4-BE49-F238E27FC236}">
                <a16:creationId xmlns:a16="http://schemas.microsoft.com/office/drawing/2014/main" id="{980DFF54-B1B2-C64A-824C-D94F094190C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763796" y="1552362"/>
            <a:ext cx="2354714" cy="4695658"/>
          </a:xfrm>
          <a:prstGeom prst="rect">
            <a:avLst/>
          </a:prstGeom>
        </p:spPr>
      </p:pic>
    </p:spTree>
    <p:extLst>
      <p:ext uri="{BB962C8B-B14F-4D97-AF65-F5344CB8AC3E}">
        <p14:creationId xmlns:p14="http://schemas.microsoft.com/office/powerpoint/2010/main" val="1946049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54347" y="1019175"/>
            <a:ext cx="4313986" cy="2648883"/>
          </a:xfrm>
          <a:prstGeom prst="rect">
            <a:avLst/>
          </a:prstGeom>
          <a:solidFill>
            <a:schemeClr val="accent2">
              <a:lumMod val="20000"/>
              <a:lumOff val="80000"/>
            </a:schemeClr>
          </a:solidFill>
          <a:ln w="9525">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latin typeface="游ゴシック" panose="020B0400000000000000" pitchFamily="50" charset="-128"/>
              <a:ea typeface="游ゴシック" panose="020B0400000000000000" pitchFamily="50" charset="-128"/>
            </a:endParaRPr>
          </a:p>
        </p:txBody>
      </p:sp>
      <p:sp>
        <p:nvSpPr>
          <p:cNvPr id="22" name="正方形/長方形 21">
            <a:extLst>
              <a:ext uri="{FF2B5EF4-FFF2-40B4-BE49-F238E27FC236}">
                <a16:creationId xmlns:a16="http://schemas.microsoft.com/office/drawing/2014/main" id="{D3D0437E-F3E9-4A49-87C5-256B25A0E342}"/>
              </a:ext>
            </a:extLst>
          </p:cNvPr>
          <p:cNvSpPr/>
          <p:nvPr/>
        </p:nvSpPr>
        <p:spPr>
          <a:xfrm>
            <a:off x="4969452" y="1013336"/>
            <a:ext cx="4313986" cy="2648883"/>
          </a:xfrm>
          <a:prstGeom prst="rect">
            <a:avLst/>
          </a:prstGeom>
          <a:solidFill>
            <a:schemeClr val="accent2">
              <a:lumMod val="20000"/>
              <a:lumOff val="80000"/>
            </a:schemeClr>
          </a:solidFill>
          <a:ln w="9525">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latin typeface="游ゴシック" panose="020B0400000000000000" pitchFamily="50" charset="-128"/>
              <a:ea typeface="游ゴシック" panose="020B0400000000000000" pitchFamily="50" charset="-128"/>
            </a:endParaRPr>
          </a:p>
        </p:txBody>
      </p:sp>
      <p:sp>
        <p:nvSpPr>
          <p:cNvPr id="23" name="正方形/長方形 22">
            <a:extLst>
              <a:ext uri="{FF2B5EF4-FFF2-40B4-BE49-F238E27FC236}">
                <a16:creationId xmlns:a16="http://schemas.microsoft.com/office/drawing/2014/main" id="{1513AF28-FE71-784F-9ADC-A8B84A8250B6}"/>
              </a:ext>
            </a:extLst>
          </p:cNvPr>
          <p:cNvSpPr/>
          <p:nvPr/>
        </p:nvSpPr>
        <p:spPr>
          <a:xfrm>
            <a:off x="554347" y="3778943"/>
            <a:ext cx="4313986" cy="2648883"/>
          </a:xfrm>
          <a:prstGeom prst="rect">
            <a:avLst/>
          </a:prstGeom>
          <a:solidFill>
            <a:schemeClr val="accent2">
              <a:lumMod val="20000"/>
              <a:lumOff val="80000"/>
            </a:schemeClr>
          </a:solidFill>
          <a:ln w="9525">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latin typeface="游ゴシック" panose="020B0400000000000000" pitchFamily="50" charset="-128"/>
              <a:ea typeface="游ゴシック" panose="020B0400000000000000" pitchFamily="50" charset="-128"/>
            </a:endParaRPr>
          </a:p>
        </p:txBody>
      </p:sp>
      <p:sp>
        <p:nvSpPr>
          <p:cNvPr id="24" name="正方形/長方形 23">
            <a:extLst>
              <a:ext uri="{FF2B5EF4-FFF2-40B4-BE49-F238E27FC236}">
                <a16:creationId xmlns:a16="http://schemas.microsoft.com/office/drawing/2014/main" id="{F27FC042-9B40-C64F-B997-84018084A040}"/>
              </a:ext>
            </a:extLst>
          </p:cNvPr>
          <p:cNvSpPr/>
          <p:nvPr/>
        </p:nvSpPr>
        <p:spPr>
          <a:xfrm>
            <a:off x="4969452" y="3773104"/>
            <a:ext cx="4313986" cy="2648883"/>
          </a:xfrm>
          <a:prstGeom prst="rect">
            <a:avLst/>
          </a:prstGeom>
          <a:solidFill>
            <a:schemeClr val="accent2">
              <a:lumMod val="20000"/>
              <a:lumOff val="80000"/>
            </a:schemeClr>
          </a:solidFill>
          <a:ln w="9525">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latin typeface="游ゴシック" panose="020B0400000000000000" pitchFamily="50" charset="-128"/>
              <a:ea typeface="游ゴシック" panose="020B0400000000000000" pitchFamily="50" charset="-128"/>
            </a:endParaRPr>
          </a:p>
        </p:txBody>
      </p:sp>
      <p:sp>
        <p:nvSpPr>
          <p:cNvPr id="9" name="テキスト ボックス 2"/>
          <p:cNvSpPr txBox="1">
            <a:spLocks noChangeArrowheads="1"/>
          </p:cNvSpPr>
          <p:nvPr/>
        </p:nvSpPr>
        <p:spPr bwMode="auto">
          <a:xfrm>
            <a:off x="2254774" y="1496641"/>
            <a:ext cx="2500510" cy="1844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ja-JP"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起動画面のイメージとなります。</a:t>
            </a:r>
            <a:endParaRPr kumimoji="1" lang="ja-JP" altLang="ja-JP" sz="7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ja-JP"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初回起動時に、ログイン処理を行うか、あるいはログインせずに利用するかを選択します。</a:t>
            </a:r>
            <a:endParaRPr kumimoji="1" lang="ja-JP" altLang="ja-JP" sz="7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ja-JP"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ログインして利用する際は、左図のようにユーザの名前、履修している講義情報、お知らせ等の情報を表示します。</a:t>
            </a:r>
            <a:endParaRPr kumimoji="1" lang="ja-JP" altLang="ja-JP" sz="7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ja-JP"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左図右のメニューから、大阪産業大学に関する様々な</a:t>
            </a:r>
            <a:r>
              <a:rPr kumimoji="1" lang="en-US" altLang="ja-JP"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Web</a:t>
            </a:r>
            <a:r>
              <a:rPr kumimoji="1" lang="ja-JP" altLang="en-US"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サービスを利用できます。</a:t>
            </a:r>
            <a:endParaRPr kumimoji="1" lang="ja-JP" altLang="en-US" sz="20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p:txBody>
      </p:sp>
      <p:sp>
        <p:nvSpPr>
          <p:cNvPr id="10" name="Text Box 8"/>
          <p:cNvSpPr txBox="1">
            <a:spLocks noChangeArrowheads="1"/>
          </p:cNvSpPr>
          <p:nvPr/>
        </p:nvSpPr>
        <p:spPr bwMode="auto">
          <a:xfrm>
            <a:off x="6707976" y="1496641"/>
            <a:ext cx="2471962" cy="205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ja-JP"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ニュースフィードのイメージとなります。</a:t>
            </a:r>
            <a:endParaRPr kumimoji="1" lang="ja-JP" altLang="ja-JP" sz="7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ja-JP"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ニュース、イベント情報等の任意の</a:t>
            </a:r>
            <a:r>
              <a:rPr kumimoji="1" lang="en-US" altLang="ja-JP"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RSS</a:t>
            </a:r>
            <a:r>
              <a:rPr kumimoji="1" lang="ja-JP" altLang="en-US"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ニュース、</a:t>
            </a:r>
            <a:r>
              <a:rPr kumimoji="1" lang="en-US" altLang="ja-JP" sz="900" b="0" i="0" u="none" strike="noStrike" cap="none" normalizeH="0" baseline="0" err="1">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Uniprove</a:t>
            </a:r>
            <a:r>
              <a:rPr kumimoji="1" lang="ja-JP" altLang="en-US"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からのお知らせ等のニュース情報はもちろんのこと、学部別、サークル別の、</a:t>
            </a:r>
            <a:r>
              <a:rPr kumimoji="1" lang="en-US" altLang="ja-JP"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SNS</a:t>
            </a:r>
            <a:r>
              <a:rPr kumimoji="1" lang="ja-JP" altLang="en-US"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やブログなどの新着情報を、ユーザが設定により任意に好きな情報を取捨選択することが可能になります。</a:t>
            </a:r>
            <a:endParaRPr kumimoji="1" lang="ja-JP" altLang="en-US" sz="7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今まであまり見られなかった、最新のニュースを分かりやすく取得、閲覧することができます。</a:t>
            </a:r>
            <a:endParaRPr kumimoji="1" lang="ja-JP" altLang="en-US" sz="7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ja-JP" altLang="en-US" sz="20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p:txBody>
      </p:sp>
      <p:sp>
        <p:nvSpPr>
          <p:cNvPr id="11" name="Text Box 2"/>
          <p:cNvSpPr txBox="1">
            <a:spLocks noChangeArrowheads="1"/>
          </p:cNvSpPr>
          <p:nvPr/>
        </p:nvSpPr>
        <p:spPr bwMode="auto">
          <a:xfrm>
            <a:off x="2238349" y="4294955"/>
            <a:ext cx="2473814" cy="164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ja-JP"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補講情報のイメージとなります。</a:t>
            </a:r>
            <a:endParaRPr kumimoji="1" lang="ja-JP" altLang="ja-JP" sz="7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ja-JP"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学生の講義に関するあらゆる情報を取得します。</a:t>
            </a:r>
            <a:endParaRPr kumimoji="1" lang="ja-JP" altLang="ja-JP" sz="7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ja-JP"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休講情報はもちろんのこと、補講情報、教室変更情報などを取得することができる為、学生は常に自分のスマートフォンで自分の講義に関する最新の情報を取得、閲覧することがより安易になります。</a:t>
            </a:r>
            <a:endParaRPr kumimoji="1" lang="ja-JP" altLang="ja-JP" sz="20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p:txBody>
      </p:sp>
      <p:sp>
        <p:nvSpPr>
          <p:cNvPr id="12" name="Text Box 7"/>
          <p:cNvSpPr txBox="1">
            <a:spLocks noChangeArrowheads="1"/>
          </p:cNvSpPr>
          <p:nvPr/>
        </p:nvSpPr>
        <p:spPr bwMode="auto">
          <a:xfrm>
            <a:off x="6665247" y="4309340"/>
            <a:ext cx="2500510" cy="144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ja-JP"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その他にもオプションとして、大学内キャンパスマップ、大学付近の公共機関、およびキャンパス間のシャトルバス等の、学生および利用者に便利な機能を個別にアプリケーションに盛り込むことが可能です。</a:t>
            </a:r>
            <a:endParaRPr kumimoji="1" lang="ja-JP" altLang="ja-JP" sz="7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ja-JP" sz="9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お気軽にお申し付けください。</a:t>
            </a:r>
            <a:endParaRPr kumimoji="1" lang="ja-JP" altLang="ja-JP" sz="7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ja-JP" altLang="ja-JP" sz="20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ＭＳ Ｐゴシック" pitchFamily="50" charset="-128"/>
            </a:endParaRPr>
          </a:p>
        </p:txBody>
      </p:sp>
      <p:pic>
        <p:nvPicPr>
          <p:cNvPr id="7180" name="図 2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17542" y="669951"/>
            <a:ext cx="1722807" cy="3522994"/>
          </a:xfrm>
          <a:prstGeom prst="rect">
            <a:avLst/>
          </a:prstGeom>
          <a:noFill/>
          <a:extLst>
            <a:ext uri="{909E8E84-426E-40DD-AFC4-6F175D3DCCD1}">
              <a14:hiddenFill xmlns:a14="http://schemas.microsoft.com/office/drawing/2010/main">
                <a:solidFill>
                  <a:srgbClr val="FFFFFF"/>
                </a:solidFill>
              </a14:hiddenFill>
            </a:ext>
          </a:extLst>
        </p:spPr>
      </p:pic>
      <p:pic>
        <p:nvPicPr>
          <p:cNvPr id="7181" name="図 2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973490" y="778722"/>
            <a:ext cx="1734486" cy="3305451"/>
          </a:xfrm>
          <a:prstGeom prst="rect">
            <a:avLst/>
          </a:prstGeom>
          <a:noFill/>
          <a:extLst>
            <a:ext uri="{909E8E84-426E-40DD-AFC4-6F175D3DCCD1}">
              <a14:hiddenFill xmlns:a14="http://schemas.microsoft.com/office/drawing/2010/main">
                <a:solidFill>
                  <a:srgbClr val="FFFFFF"/>
                </a:solidFill>
              </a14:hiddenFill>
            </a:ext>
          </a:extLst>
        </p:spPr>
      </p:pic>
      <p:pic>
        <p:nvPicPr>
          <p:cNvPr id="7169" name="図 23"/>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b="10649"/>
          <a:stretch/>
        </p:blipFill>
        <p:spPr bwMode="auto">
          <a:xfrm>
            <a:off x="512622" y="3550603"/>
            <a:ext cx="1725727" cy="2939120"/>
          </a:xfrm>
          <a:prstGeom prst="rect">
            <a:avLst/>
          </a:prstGeom>
          <a:noFill/>
          <a:extLst>
            <a:ext uri="{909E8E84-426E-40DD-AFC4-6F175D3DCCD1}">
              <a14:hiddenFill xmlns:a14="http://schemas.microsoft.com/office/drawing/2010/main">
                <a:solidFill>
                  <a:srgbClr val="FFFFFF"/>
                </a:solidFill>
              </a14:hiddenFill>
            </a:ext>
          </a:extLst>
        </p:spPr>
      </p:pic>
      <p:pic>
        <p:nvPicPr>
          <p:cNvPr id="7174" name="図 7"/>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986539" y="3473532"/>
            <a:ext cx="1722807" cy="352299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4"/>
          <p:cNvSpPr>
            <a:spLocks noChangeArrowheads="1"/>
          </p:cNvSpPr>
          <p:nvPr/>
        </p:nvSpPr>
        <p:spPr bwMode="auto">
          <a:xfrm>
            <a:off x="0" y="0"/>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8" name="Rectangle 3">
            <a:extLst>
              <a:ext uri="{FF2B5EF4-FFF2-40B4-BE49-F238E27FC236}">
                <a16:creationId xmlns:a16="http://schemas.microsoft.com/office/drawing/2014/main" id="{2EDC40B9-BC45-0C47-AAAF-F261A9278A08}"/>
              </a:ext>
            </a:extLst>
          </p:cNvPr>
          <p:cNvSpPr>
            <a:spLocks noChangeArrowheads="1"/>
          </p:cNvSpPr>
          <p:nvPr/>
        </p:nvSpPr>
        <p:spPr bwMode="auto">
          <a:xfrm>
            <a:off x="548836" y="442524"/>
            <a:ext cx="76319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tab pos="1136650" algn="ctr"/>
              </a:tabLst>
            </a:pPr>
            <a:r>
              <a:rPr kumimoji="1" lang="ja-JP" altLang="ja-JP" sz="18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システム概要  </a:t>
            </a:r>
            <a:r>
              <a:rPr kumimoji="1" lang="ja-JP" altLang="ja-JP" sz="16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 </a:t>
            </a:r>
            <a:r>
              <a:rPr kumimoji="1" lang="ja-JP" altLang="ja-JP"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a:t>
            </a:r>
            <a:r>
              <a:rPr kumimoji="1" lang="en-US" altLang="ja-JP" sz="1300" b="1" i="0" u="none" strike="noStrike" cap="none" normalizeH="0" baseline="0" err="1">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KnowledgePortal</a:t>
            </a:r>
            <a:r>
              <a:rPr kumimoji="1" lang="ja-JP" altLang="en-US"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」利用画面イメージ</a:t>
            </a:r>
            <a:endParaRPr kumimoji="1" lang="ja-JP" altLang="en-US" sz="6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endParaRPr>
          </a:p>
        </p:txBody>
      </p:sp>
      <p:sp>
        <p:nvSpPr>
          <p:cNvPr id="20" name="角丸四角形 19">
            <a:extLst>
              <a:ext uri="{FF2B5EF4-FFF2-40B4-BE49-F238E27FC236}">
                <a16:creationId xmlns:a16="http://schemas.microsoft.com/office/drawing/2014/main" id="{6FE5A19E-9C65-CD4A-916E-48CBBF496E72}"/>
              </a:ext>
            </a:extLst>
          </p:cNvPr>
          <p:cNvSpPr/>
          <p:nvPr/>
        </p:nvSpPr>
        <p:spPr>
          <a:xfrm>
            <a:off x="503117" y="417749"/>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76C8E7CE-5AB6-3B4F-BC0A-87717C9094BE}"/>
              </a:ext>
            </a:extLst>
          </p:cNvPr>
          <p:cNvSpPr txBox="1"/>
          <p:nvPr/>
        </p:nvSpPr>
        <p:spPr>
          <a:xfrm>
            <a:off x="2245269" y="1145105"/>
            <a:ext cx="2500510" cy="240651"/>
          </a:xfrm>
          <a:prstGeom prst="rect">
            <a:avLst/>
          </a:prstGeom>
          <a:solidFill>
            <a:schemeClr val="accent2"/>
          </a:solidFill>
        </p:spPr>
        <p:txBody>
          <a:bodyPr wrap="square" rtlCol="0" anchor="ctr">
            <a:noAutofit/>
          </a:bodyPr>
          <a:lstStyle/>
          <a:p>
            <a:pPr marL="0" marR="0" lvl="0" indent="0" algn="ctr" defTabSz="640080" eaLnBrk="1" fontAlgn="auto" latinLnBrk="0" hangingPunct="1">
              <a:lnSpc>
                <a:spcPct val="100000"/>
              </a:lnSpc>
              <a:spcBef>
                <a:spcPts val="0"/>
              </a:spcBef>
              <a:spcAft>
                <a:spcPts val="0"/>
              </a:spcAft>
              <a:buClrTx/>
              <a:buSzTx/>
              <a:buFontTx/>
              <a:buNone/>
              <a:tabLst/>
              <a:defRPr/>
            </a:pPr>
            <a:r>
              <a:rPr lang="ja-JP" altLang="en-US" sz="1050" kern="0">
                <a:solidFill>
                  <a:prstClr val="white"/>
                </a:solidFill>
                <a:latin typeface="Yu Gothic" panose="020B0400000000000000" pitchFamily="34" charset="-128"/>
                <a:ea typeface="Yu Gothic" panose="020B0400000000000000" pitchFamily="34" charset="-128"/>
              </a:rPr>
              <a:t>アプリケーショントップ</a:t>
            </a:r>
            <a:endParaRPr kumimoji="0" lang="ja-JP" altLang="en-US" sz="1050" u="none" strike="noStrike" kern="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endParaRPr>
          </a:p>
        </p:txBody>
      </p:sp>
      <p:sp>
        <p:nvSpPr>
          <p:cNvPr id="25" name="テキスト ボックス 24">
            <a:extLst>
              <a:ext uri="{FF2B5EF4-FFF2-40B4-BE49-F238E27FC236}">
                <a16:creationId xmlns:a16="http://schemas.microsoft.com/office/drawing/2014/main" id="{575AD829-CF13-AA4A-8B77-1A1BF1285E42}"/>
              </a:ext>
            </a:extLst>
          </p:cNvPr>
          <p:cNvSpPr txBox="1"/>
          <p:nvPr/>
        </p:nvSpPr>
        <p:spPr>
          <a:xfrm>
            <a:off x="2245269" y="3950001"/>
            <a:ext cx="2500510" cy="240651"/>
          </a:xfrm>
          <a:prstGeom prst="rect">
            <a:avLst/>
          </a:prstGeom>
          <a:solidFill>
            <a:schemeClr val="accent2"/>
          </a:solidFill>
        </p:spPr>
        <p:txBody>
          <a:bodyPr wrap="square" rtlCol="0" anchor="ctr">
            <a:noAutofit/>
          </a:bodyPr>
          <a:lstStyle/>
          <a:p>
            <a:pPr lvl="0" algn="ctr" defTabSz="640080">
              <a:defRPr/>
            </a:pPr>
            <a:r>
              <a:rPr lang="ja-JP" altLang="en-US" sz="1050" kern="0">
                <a:solidFill>
                  <a:prstClr val="white"/>
                </a:solidFill>
                <a:latin typeface="Yu Gothic" panose="020B0400000000000000" pitchFamily="34" charset="-128"/>
                <a:ea typeface="Yu Gothic" panose="020B0400000000000000" pitchFamily="34" charset="-128"/>
              </a:rPr>
              <a:t>補講情報・休講情報　等</a:t>
            </a:r>
          </a:p>
        </p:txBody>
      </p:sp>
      <p:sp>
        <p:nvSpPr>
          <p:cNvPr id="26" name="テキスト ボックス 25">
            <a:extLst>
              <a:ext uri="{FF2B5EF4-FFF2-40B4-BE49-F238E27FC236}">
                <a16:creationId xmlns:a16="http://schemas.microsoft.com/office/drawing/2014/main" id="{65FCCD3D-66FA-4446-8AF3-2B7398EE8161}"/>
              </a:ext>
            </a:extLst>
          </p:cNvPr>
          <p:cNvSpPr txBox="1"/>
          <p:nvPr/>
        </p:nvSpPr>
        <p:spPr>
          <a:xfrm>
            <a:off x="6665247" y="1145105"/>
            <a:ext cx="2500510" cy="240651"/>
          </a:xfrm>
          <a:prstGeom prst="rect">
            <a:avLst/>
          </a:prstGeom>
          <a:solidFill>
            <a:schemeClr val="accent2"/>
          </a:solidFill>
        </p:spPr>
        <p:txBody>
          <a:bodyPr wrap="square" rtlCol="0" anchor="ctr">
            <a:noAutofit/>
          </a:bodyPr>
          <a:lstStyle/>
          <a:p>
            <a:pPr lvl="0" algn="ctr" defTabSz="640080">
              <a:defRPr/>
            </a:pPr>
            <a:r>
              <a:rPr lang="ja-JP" altLang="en-US" sz="1050" kern="0">
                <a:solidFill>
                  <a:prstClr val="white"/>
                </a:solidFill>
                <a:latin typeface="Yu Gothic" panose="020B0400000000000000" pitchFamily="34" charset="-128"/>
                <a:ea typeface="Yu Gothic" panose="020B0400000000000000" pitchFamily="34" charset="-128"/>
              </a:rPr>
              <a:t>ニュースフィード</a:t>
            </a:r>
          </a:p>
        </p:txBody>
      </p:sp>
      <p:sp>
        <p:nvSpPr>
          <p:cNvPr id="27" name="テキスト ボックス 26">
            <a:extLst>
              <a:ext uri="{FF2B5EF4-FFF2-40B4-BE49-F238E27FC236}">
                <a16:creationId xmlns:a16="http://schemas.microsoft.com/office/drawing/2014/main" id="{5B105DB1-639C-1644-B68D-44C61D7D1284}"/>
              </a:ext>
            </a:extLst>
          </p:cNvPr>
          <p:cNvSpPr txBox="1"/>
          <p:nvPr/>
        </p:nvSpPr>
        <p:spPr>
          <a:xfrm>
            <a:off x="6665247" y="3946743"/>
            <a:ext cx="2500510" cy="240651"/>
          </a:xfrm>
          <a:prstGeom prst="rect">
            <a:avLst/>
          </a:prstGeom>
          <a:solidFill>
            <a:schemeClr val="accent2"/>
          </a:solidFill>
        </p:spPr>
        <p:txBody>
          <a:bodyPr wrap="square" rtlCol="0" anchor="ctr">
            <a:noAutofit/>
          </a:bodyPr>
          <a:lstStyle/>
          <a:p>
            <a:pPr lvl="0" algn="ctr" fontAlgn="base">
              <a:spcBef>
                <a:spcPct val="0"/>
              </a:spcBef>
              <a:spcAft>
                <a:spcPct val="0"/>
              </a:spcAft>
            </a:pPr>
            <a:r>
              <a:rPr kumimoji="1" lang="ja-JP" altLang="ja-JP" sz="1050">
                <a:solidFill>
                  <a:schemeClr val="bg1"/>
                </a:solidFill>
                <a:latin typeface="Yu Gothic" panose="020B0400000000000000" pitchFamily="34" charset="-128"/>
                <a:ea typeface="Yu Gothic" panose="020B0400000000000000" pitchFamily="34" charset="-128"/>
                <a:cs typeface="Times New Roman" pitchFamily="18" charset="0"/>
              </a:rPr>
              <a:t>その他大学別の個別機能　等</a:t>
            </a:r>
            <a:endParaRPr kumimoji="1" lang="ja-JP" altLang="ja-JP" sz="800">
              <a:solidFill>
                <a:schemeClr val="bg1"/>
              </a:solidFill>
              <a:latin typeface="Yu Gothic" panose="020B0400000000000000" pitchFamily="34" charset="-128"/>
              <a:ea typeface="Yu Gothic" panose="020B0400000000000000" pitchFamily="34" charset="-128"/>
              <a:cs typeface="ＭＳ Ｐゴシック" pitchFamily="50" charset="-128"/>
            </a:endParaRPr>
          </a:p>
        </p:txBody>
      </p:sp>
    </p:spTree>
    <p:extLst>
      <p:ext uri="{BB962C8B-B14F-4D97-AF65-F5344CB8AC3E}">
        <p14:creationId xmlns:p14="http://schemas.microsoft.com/office/powerpoint/2010/main" val="1376474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p:cNvGraphicFramePr>
            <a:graphicFrameLocks noChangeAspect="1"/>
          </p:cNvGraphicFramePr>
          <p:nvPr>
            <p:extLst>
              <p:ext uri="{D42A27DB-BD31-4B8C-83A1-F6EECF244321}">
                <p14:modId xmlns:p14="http://schemas.microsoft.com/office/powerpoint/2010/main" val="3598036123"/>
              </p:ext>
            </p:extLst>
          </p:nvPr>
        </p:nvGraphicFramePr>
        <p:xfrm>
          <a:off x="457482" y="1111306"/>
          <a:ext cx="8939246" cy="5103221"/>
        </p:xfrm>
        <a:graphic>
          <a:graphicData uri="http://schemas.openxmlformats.org/presentationml/2006/ole">
            <mc:AlternateContent xmlns:mc="http://schemas.openxmlformats.org/markup-compatibility/2006">
              <mc:Choice xmlns:v="urn:schemas-microsoft-com:vml" Requires="v">
                <p:oleObj spid="_x0000_s40968" name="文書" r:id="rId3" imgW="9054479" imgH="5160566" progId="Word.OpenDocumentText.12">
                  <p:embed/>
                </p:oleObj>
              </mc:Choice>
              <mc:Fallback>
                <p:oleObj name="文書" r:id="rId3" imgW="9054479" imgH="5160566" progId="Word.OpenDocumentText.12">
                  <p:embed/>
                  <p:pic>
                    <p:nvPicPr>
                      <p:cNvPr id="4" name="オブジェクト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482" y="1111306"/>
                        <a:ext cx="8939246" cy="5103221"/>
                      </a:xfrm>
                      <a:prstGeom prst="rect">
                        <a:avLst/>
                      </a:prstGeom>
                      <a:noFill/>
                    </p:spPr>
                  </p:pic>
                </p:oleObj>
              </mc:Fallback>
            </mc:AlternateContent>
          </a:graphicData>
        </a:graphic>
      </p:graphicFrame>
      <p:sp>
        <p:nvSpPr>
          <p:cNvPr id="7" name="Rectangle 4"/>
          <p:cNvSpPr>
            <a:spLocks noChangeArrowheads="1"/>
          </p:cNvSpPr>
          <p:nvPr/>
        </p:nvSpPr>
        <p:spPr bwMode="auto">
          <a:xfrm>
            <a:off x="0" y="457200"/>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 name="Rectangle 3">
            <a:extLst>
              <a:ext uri="{FF2B5EF4-FFF2-40B4-BE49-F238E27FC236}">
                <a16:creationId xmlns:a16="http://schemas.microsoft.com/office/drawing/2014/main" id="{36AC1DBD-F414-684F-9CEB-331DB3BA5C03}"/>
              </a:ext>
            </a:extLst>
          </p:cNvPr>
          <p:cNvSpPr>
            <a:spLocks noChangeArrowheads="1"/>
          </p:cNvSpPr>
          <p:nvPr/>
        </p:nvSpPr>
        <p:spPr bwMode="auto">
          <a:xfrm>
            <a:off x="548836" y="493326"/>
            <a:ext cx="76319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lvl="0"/>
            <a:r>
              <a:rPr lang="ja-JP" altLang="en-US" b="1">
                <a:latin typeface="游ゴシック" panose="020B0400000000000000" pitchFamily="50" charset="-128"/>
                <a:ea typeface="游ゴシック" panose="020B0400000000000000" pitchFamily="50" charset="-128"/>
                <a:cs typeface="A-OTF 見出ゴMB31 Pro MB31" charset="-128"/>
              </a:rPr>
              <a:t>導入システム全体の構成図　</a:t>
            </a:r>
          </a:p>
        </p:txBody>
      </p:sp>
      <p:sp>
        <p:nvSpPr>
          <p:cNvPr id="10" name="角丸四角形 9">
            <a:extLst>
              <a:ext uri="{FF2B5EF4-FFF2-40B4-BE49-F238E27FC236}">
                <a16:creationId xmlns:a16="http://schemas.microsoft.com/office/drawing/2014/main" id="{E6F0BCD7-3A96-854C-AF11-746E18B9971F}"/>
              </a:ext>
            </a:extLst>
          </p:cNvPr>
          <p:cNvSpPr/>
          <p:nvPr/>
        </p:nvSpPr>
        <p:spPr>
          <a:xfrm>
            <a:off x="503117" y="468551"/>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70006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線コネクタ 10">
            <a:extLst>
              <a:ext uri="{FF2B5EF4-FFF2-40B4-BE49-F238E27FC236}">
                <a16:creationId xmlns:a16="http://schemas.microsoft.com/office/drawing/2014/main" id="{BFCC1446-4DF7-1B4C-B172-323C89EF7918}"/>
              </a:ext>
            </a:extLst>
          </p:cNvPr>
          <p:cNvCxnSpPr>
            <a:cxnSpLocks/>
          </p:cNvCxnSpPr>
          <p:nvPr/>
        </p:nvCxnSpPr>
        <p:spPr>
          <a:xfrm>
            <a:off x="439870" y="4702174"/>
            <a:ext cx="9219805"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46686BDD-7CDB-9148-A3C2-6E28346EC818}"/>
              </a:ext>
            </a:extLst>
          </p:cNvPr>
          <p:cNvSpPr txBox="1"/>
          <p:nvPr/>
        </p:nvSpPr>
        <p:spPr>
          <a:xfrm>
            <a:off x="150018" y="839333"/>
            <a:ext cx="9185640" cy="891078"/>
          </a:xfrm>
          <a:prstGeom prst="rect">
            <a:avLst/>
          </a:prstGeom>
          <a:noFill/>
        </p:spPr>
        <p:txBody>
          <a:bodyPr wrap="square" lIns="52896" tIns="26448" rIns="52896" bIns="26448" rtlCol="0">
            <a:spAutoFit/>
          </a:bodyPr>
          <a:lstStyle/>
          <a:p>
            <a:pPr>
              <a:lnSpc>
                <a:spcPct val="150000"/>
              </a:lnSpc>
            </a:pPr>
            <a:r>
              <a:rPr lang="en-US" altLang="ja-JP" sz="907" err="1">
                <a:latin typeface="游ゴシック" panose="020B0400000000000000" pitchFamily="50" charset="-128"/>
                <a:ea typeface="游ゴシック" panose="020B0400000000000000" pitchFamily="50" charset="-128"/>
                <a:cs typeface="Meiryo UI" panose="020B0604030504040204" pitchFamily="50" charset="-128"/>
              </a:rPr>
              <a:t>KnowledgePortal</a:t>
            </a: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大阪産業大学様モデル</a:t>
            </a:r>
            <a:r>
              <a:rPr lang="ja-JP" altLang="en-US" sz="907" b="1">
                <a:latin typeface="游ゴシック" panose="020B0400000000000000" pitchFamily="50" charset="-128"/>
                <a:ea typeface="游ゴシック" panose="020B0400000000000000" pitchFamily="50" charset="-128"/>
                <a:cs typeface="Meiryo UI" panose="020B0604030504040204" pitchFamily="50" charset="-128"/>
              </a:rPr>
              <a:t>「産大モバイル」</a:t>
            </a: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を</a:t>
            </a:r>
            <a:r>
              <a:rPr lang="en-US" altLang="ja-JP" sz="907">
                <a:latin typeface="游ゴシック" panose="020B0400000000000000" pitchFamily="50" charset="-128"/>
                <a:ea typeface="游ゴシック" panose="020B0400000000000000" pitchFamily="50" charset="-128"/>
                <a:cs typeface="Meiryo UI" panose="020B0604030504040204" pitchFamily="50" charset="-128"/>
              </a:rPr>
              <a:t>2017</a:t>
            </a: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年</a:t>
            </a:r>
            <a:r>
              <a:rPr lang="en-US" altLang="ja-JP" sz="907">
                <a:latin typeface="游ゴシック" panose="020B0400000000000000" pitchFamily="50" charset="-128"/>
                <a:ea typeface="游ゴシック" panose="020B0400000000000000" pitchFamily="50" charset="-128"/>
                <a:cs typeface="Meiryo UI" panose="020B0604030504040204" pitchFamily="50" charset="-128"/>
              </a:rPr>
              <a:t>4</a:t>
            </a: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月から提供開始しております。</a:t>
            </a:r>
            <a:endParaRPr lang="en-US" altLang="ja-JP" sz="907">
              <a:latin typeface="游ゴシック" panose="020B0400000000000000" pitchFamily="50" charset="-128"/>
              <a:ea typeface="游ゴシック" panose="020B0400000000000000" pitchFamily="50" charset="-128"/>
              <a:cs typeface="Meiryo UI" panose="020B0604030504040204" pitchFamily="50" charset="-128"/>
            </a:endParaRPr>
          </a:p>
          <a:p>
            <a:pPr>
              <a:lnSpc>
                <a:spcPct val="150000"/>
              </a:lnSpc>
            </a:pPr>
            <a:r>
              <a:rPr lang="ja-JP" altLang="en-US" sz="907" b="1" u="sng">
                <a:latin typeface="游ゴシック" panose="020B0400000000000000" pitchFamily="50" charset="-128"/>
                <a:ea typeface="游ゴシック" panose="020B0400000000000000" pitchFamily="50" charset="-128"/>
                <a:cs typeface="Meiryo UI" panose="020B0604030504040204" pitchFamily="50" charset="-128"/>
              </a:rPr>
              <a:t>既存教務システムへの改修を必要としないデータ自動連携機能</a:t>
            </a: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や、</a:t>
            </a:r>
            <a:r>
              <a:rPr lang="ja-JP" altLang="en-US" sz="907" b="1" u="sng">
                <a:latin typeface="游ゴシック" panose="020B0400000000000000" pitchFamily="50" charset="-128"/>
                <a:ea typeface="游ゴシック" panose="020B0400000000000000" pitchFamily="50" charset="-128"/>
                <a:cs typeface="Meiryo UI" panose="020B0604030504040204" pitchFamily="50" charset="-128"/>
              </a:rPr>
              <a:t>学内ネットワーク環境に負担をかけない</a:t>
            </a: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アクセス緩和機能やトラフィック低減処理を開発。</a:t>
            </a:r>
            <a:endParaRPr lang="en-US" altLang="ja-JP" sz="907">
              <a:latin typeface="游ゴシック" panose="020B0400000000000000" pitchFamily="50" charset="-128"/>
              <a:ea typeface="游ゴシック" panose="020B0400000000000000" pitchFamily="50" charset="-128"/>
              <a:cs typeface="Meiryo UI" panose="020B0604030504040204" pitchFamily="50" charset="-128"/>
            </a:endParaRPr>
          </a:p>
          <a:p>
            <a:pPr>
              <a:lnSpc>
                <a:spcPct val="150000"/>
              </a:lnSpc>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高い利用率ながら、インフラ増強の必要なく</a:t>
            </a:r>
            <a:r>
              <a:rPr lang="ja-JP" altLang="en-US" sz="907" b="1" u="sng">
                <a:latin typeface="游ゴシック" panose="020B0400000000000000" pitchFamily="50" charset="-128"/>
                <a:ea typeface="游ゴシック" panose="020B0400000000000000" pitchFamily="50" charset="-128"/>
                <a:cs typeface="Meiryo UI" panose="020B0604030504040204" pitchFamily="50" charset="-128"/>
              </a:rPr>
              <a:t>安定運用を実現</a:t>
            </a: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しています。</a:t>
            </a:r>
            <a:endParaRPr lang="en-US" altLang="ja-JP" sz="907">
              <a:latin typeface="游ゴシック" panose="020B0400000000000000" pitchFamily="50" charset="-128"/>
              <a:ea typeface="游ゴシック" panose="020B0400000000000000" pitchFamily="50" charset="-128"/>
              <a:cs typeface="Meiryo UI" panose="020B0604030504040204" pitchFamily="50" charset="-128"/>
            </a:endParaRPr>
          </a:p>
          <a:p>
            <a:pPr>
              <a:lnSpc>
                <a:spcPct val="150000"/>
              </a:lnSpc>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また、部屋名検索機能を追加したオリジナル大学マップを提供するなど、大学様のご要望に合わせた独自機能を実施しています。</a:t>
            </a:r>
            <a:endParaRPr lang="en-US" altLang="ja-JP" sz="907">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26" name="正方形/長方形 25">
            <a:extLst>
              <a:ext uri="{FF2B5EF4-FFF2-40B4-BE49-F238E27FC236}">
                <a16:creationId xmlns:a16="http://schemas.microsoft.com/office/drawing/2014/main" id="{31A53FD7-4B40-EF4E-A771-D2E538EB030E}"/>
              </a:ext>
            </a:extLst>
          </p:cNvPr>
          <p:cNvSpPr/>
          <p:nvPr/>
        </p:nvSpPr>
        <p:spPr>
          <a:xfrm>
            <a:off x="194536" y="2769247"/>
            <a:ext cx="1907005" cy="362935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2896" tIns="26448" rIns="52896" bIns="26448" rtlCol="0" anchor="ctr"/>
          <a:lstStyle/>
          <a:p>
            <a:pPr algn="ctr"/>
            <a:endParaRPr lang="ja-JP" altLang="en-US" sz="1633">
              <a:latin typeface="游ゴシック" panose="020B0400000000000000" pitchFamily="50" charset="-128"/>
              <a:ea typeface="游ゴシック" panose="020B0400000000000000" pitchFamily="50" charset="-128"/>
            </a:endParaRPr>
          </a:p>
        </p:txBody>
      </p:sp>
      <p:sp>
        <p:nvSpPr>
          <p:cNvPr id="27" name="テキスト ボックス 26">
            <a:extLst>
              <a:ext uri="{FF2B5EF4-FFF2-40B4-BE49-F238E27FC236}">
                <a16:creationId xmlns:a16="http://schemas.microsoft.com/office/drawing/2014/main" id="{281F8009-F63A-A244-A4CD-E4095238CF81}"/>
              </a:ext>
            </a:extLst>
          </p:cNvPr>
          <p:cNvSpPr txBox="1"/>
          <p:nvPr/>
        </p:nvSpPr>
        <p:spPr>
          <a:xfrm>
            <a:off x="194535" y="2769249"/>
            <a:ext cx="756679" cy="193003"/>
          </a:xfrm>
          <a:prstGeom prst="rect">
            <a:avLst/>
          </a:prstGeom>
          <a:solidFill>
            <a:schemeClr val="tx1"/>
          </a:solidFill>
        </p:spPr>
        <p:txBody>
          <a:bodyPr wrap="square" lIns="42301" tIns="26448" rIns="52896" bIns="26448" rtlCol="0" anchor="ctr" anchorCtr="0">
            <a:spAutoFit/>
          </a:bodyPr>
          <a:lstStyle/>
          <a:p>
            <a:pPr algn="ctr"/>
            <a:r>
              <a:rPr lang="ja-JP" altLang="en-US" sz="907" b="1">
                <a:solidFill>
                  <a:schemeClr val="bg1"/>
                </a:solidFill>
                <a:latin typeface="游ゴシック" panose="020B0400000000000000" pitchFamily="50" charset="-128"/>
                <a:ea typeface="游ゴシック" panose="020B0400000000000000" pitchFamily="50" charset="-128"/>
              </a:rPr>
              <a:t>機能構成例</a:t>
            </a:r>
          </a:p>
        </p:txBody>
      </p:sp>
      <p:sp>
        <p:nvSpPr>
          <p:cNvPr id="28" name="テキスト ボックス 27">
            <a:extLst>
              <a:ext uri="{FF2B5EF4-FFF2-40B4-BE49-F238E27FC236}">
                <a16:creationId xmlns:a16="http://schemas.microsoft.com/office/drawing/2014/main" id="{AB064A97-3EFE-B44A-B2FF-DC73FA56DA66}"/>
              </a:ext>
            </a:extLst>
          </p:cNvPr>
          <p:cNvSpPr txBox="1"/>
          <p:nvPr/>
        </p:nvSpPr>
        <p:spPr>
          <a:xfrm>
            <a:off x="300720" y="3027629"/>
            <a:ext cx="1432609" cy="3613490"/>
          </a:xfrm>
          <a:prstGeom prst="rect">
            <a:avLst/>
          </a:prstGeom>
          <a:noFill/>
        </p:spPr>
        <p:txBody>
          <a:bodyPr wrap="square" lIns="52896" tIns="26448" rIns="52896" bIns="26448" rtlCol="0">
            <a:spAutoFit/>
          </a:bodyPr>
          <a:lstStyle/>
          <a:p>
            <a:pPr marL="105604" indent="-105604">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授業・時間割照会</a:t>
            </a:r>
          </a:p>
          <a:p>
            <a:pPr marL="105604" indent="-105604">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シラバス照会</a:t>
            </a:r>
          </a:p>
          <a:p>
            <a:pPr marL="105604" indent="-105604">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休講情報照会</a:t>
            </a:r>
          </a:p>
          <a:p>
            <a:pPr marL="105604" indent="-105604">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補講情報照会</a:t>
            </a:r>
          </a:p>
          <a:p>
            <a:pPr marL="105604" indent="-105604">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教室教員変更照会</a:t>
            </a:r>
          </a:p>
          <a:p>
            <a:pPr marL="105604" indent="-105604">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シャトルバス時刻表</a:t>
            </a:r>
          </a:p>
          <a:p>
            <a:pPr marL="105604" indent="-105604">
              <a:lnSpc>
                <a:spcPct val="150000"/>
              </a:lnSpc>
              <a:buFont typeface="Arial" panose="020B0604020202020204" pitchFamily="34" charset="0"/>
              <a:buChar char="•"/>
            </a:pPr>
            <a:r>
              <a:rPr lang="en" altLang="ja-JP" sz="907">
                <a:latin typeface="游ゴシック" panose="020B0400000000000000" pitchFamily="50" charset="-128"/>
                <a:ea typeface="游ゴシック" panose="020B0400000000000000" pitchFamily="50" charset="-128"/>
                <a:cs typeface="Meiryo UI" panose="020B0604030504040204" pitchFamily="50" charset="-128"/>
              </a:rPr>
              <a:t>Web</a:t>
            </a: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メール（</a:t>
            </a:r>
            <a:r>
              <a:rPr lang="en" altLang="ja-JP" sz="907">
                <a:latin typeface="游ゴシック" panose="020B0400000000000000" pitchFamily="50" charset="-128"/>
                <a:ea typeface="游ゴシック" panose="020B0400000000000000" pitchFamily="50" charset="-128"/>
                <a:cs typeface="Meiryo UI" panose="020B0604030504040204" pitchFamily="50" charset="-128"/>
              </a:rPr>
              <a:t>Gmail)</a:t>
            </a:r>
          </a:p>
          <a:p>
            <a:pPr marL="105604" indent="-105604">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キャンパスマップ</a:t>
            </a:r>
          </a:p>
          <a:p>
            <a:pPr marL="105604" indent="-105604">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演習室利用状況</a:t>
            </a:r>
          </a:p>
          <a:p>
            <a:pPr marL="105604" indent="-105604">
              <a:lnSpc>
                <a:spcPct val="150000"/>
              </a:lnSpc>
              <a:buFont typeface="Arial" panose="020B0604020202020204" pitchFamily="34" charset="0"/>
              <a:buChar char="•"/>
            </a:pPr>
            <a:endParaRPr lang="ja-JP" altLang="en-US" sz="907">
              <a:latin typeface="游ゴシック" panose="020B0400000000000000" pitchFamily="50" charset="-128"/>
              <a:ea typeface="游ゴシック" panose="020B0400000000000000" pitchFamily="50" charset="-128"/>
              <a:cs typeface="Meiryo UI" panose="020B0604030504040204" pitchFamily="50" charset="-128"/>
            </a:endParaRPr>
          </a:p>
          <a:p>
            <a:pPr marL="105604" indent="-105604">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求人検索</a:t>
            </a:r>
            <a:r>
              <a:rPr lang="ja-JP" altLang="en" sz="907">
                <a:latin typeface="游ゴシック" panose="020B0400000000000000" pitchFamily="50" charset="-128"/>
                <a:ea typeface="游ゴシック" panose="020B0400000000000000" pitchFamily="50" charset="-128"/>
                <a:cs typeface="Meiryo UI" panose="020B0604030504040204" pitchFamily="50" charset="-128"/>
              </a:rPr>
              <a:t>ＮＡＶＩ</a:t>
            </a: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連携（株式会社ジェイネット提供）</a:t>
            </a:r>
          </a:p>
          <a:p>
            <a:pPr>
              <a:lnSpc>
                <a:spcPct val="150000"/>
              </a:lnSpc>
            </a:pPr>
            <a:endParaRPr lang="ja-JP" altLang="en-US" sz="907">
              <a:latin typeface="游ゴシック" panose="020B0400000000000000" pitchFamily="50" charset="-128"/>
              <a:ea typeface="游ゴシック" panose="020B0400000000000000" pitchFamily="50" charset="-128"/>
              <a:cs typeface="Meiryo UI" panose="020B0604030504040204" pitchFamily="50" charset="-128"/>
            </a:endParaRPr>
          </a:p>
          <a:p>
            <a:pPr marL="105604" indent="-105604">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蔵書図書情報検索サービス</a:t>
            </a:r>
            <a:r>
              <a:rPr lang="ja-JP" altLang="en" sz="907">
                <a:latin typeface="游ゴシック" panose="020B0400000000000000" pitchFamily="50" charset="-128"/>
                <a:ea typeface="游ゴシック" panose="020B0400000000000000" pitchFamily="50" charset="-128"/>
                <a:cs typeface="Meiryo UI" panose="020B0604030504040204" pitchFamily="50" charset="-128"/>
              </a:rPr>
              <a:t>ＯＰＡＣ</a:t>
            </a: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連携</a:t>
            </a:r>
          </a:p>
          <a:p>
            <a:pPr marL="105604" indent="-105604">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など</a:t>
            </a:r>
          </a:p>
        </p:txBody>
      </p:sp>
      <p:sp>
        <p:nvSpPr>
          <p:cNvPr id="24" name="角丸四角形 23">
            <a:extLst>
              <a:ext uri="{FF2B5EF4-FFF2-40B4-BE49-F238E27FC236}">
                <a16:creationId xmlns:a16="http://schemas.microsoft.com/office/drawing/2014/main" id="{109F4A58-E757-6442-93FE-86BDEF9FF95A}"/>
              </a:ext>
            </a:extLst>
          </p:cNvPr>
          <p:cNvSpPr/>
          <p:nvPr/>
        </p:nvSpPr>
        <p:spPr>
          <a:xfrm>
            <a:off x="194536" y="1862862"/>
            <a:ext cx="1907005" cy="799968"/>
          </a:xfrm>
          <a:prstGeom prst="roundRect">
            <a:avLst>
              <a:gd name="adj" fmla="val 5261"/>
            </a:avLst>
          </a:prstGeom>
          <a:solidFill>
            <a:srgbClr val="EF7C33"/>
          </a:solidFill>
          <a:ln>
            <a:noFill/>
          </a:ln>
        </p:spPr>
        <p:style>
          <a:lnRef idx="2">
            <a:schemeClr val="accent2"/>
          </a:lnRef>
          <a:fillRef idx="1">
            <a:schemeClr val="lt1"/>
          </a:fillRef>
          <a:effectRef idx="0">
            <a:schemeClr val="accent2"/>
          </a:effectRef>
          <a:fontRef idx="minor">
            <a:schemeClr val="dk1"/>
          </a:fontRef>
        </p:style>
        <p:txBody>
          <a:bodyPr lIns="52896" tIns="26448" rIns="52896" bIns="26448" rtlCol="0" anchor="ctr" anchorCtr="0"/>
          <a:lstStyle/>
          <a:p>
            <a:pPr algn="ctr"/>
            <a:r>
              <a:rPr lang="ja-JP" altLang="en-US" sz="998">
                <a:solidFill>
                  <a:schemeClr val="bg1"/>
                </a:solidFill>
                <a:latin typeface="游ゴシック" panose="020B0400000000000000" pitchFamily="50" charset="-128"/>
                <a:ea typeface="游ゴシック" panose="020B0400000000000000" pitchFamily="50" charset="-128"/>
              </a:rPr>
              <a:t>累計ダウンロード数</a:t>
            </a:r>
            <a:endParaRPr lang="en-US" altLang="ja-JP" sz="998">
              <a:solidFill>
                <a:schemeClr val="bg1"/>
              </a:solidFill>
              <a:latin typeface="游ゴシック" panose="020B0400000000000000" pitchFamily="50" charset="-128"/>
              <a:ea typeface="游ゴシック" panose="020B0400000000000000" pitchFamily="50" charset="-128"/>
            </a:endParaRPr>
          </a:p>
          <a:p>
            <a:pPr algn="ctr"/>
            <a:r>
              <a:rPr lang="en-US" altLang="ja-JP" sz="2177" b="1">
                <a:solidFill>
                  <a:schemeClr val="bg1"/>
                </a:solidFill>
                <a:latin typeface="游ゴシック" panose="020B0400000000000000" pitchFamily="50" charset="-128"/>
                <a:ea typeface="游ゴシック" panose="020B0400000000000000" pitchFamily="50" charset="-128"/>
              </a:rPr>
              <a:t>13,651</a:t>
            </a:r>
            <a:r>
              <a:rPr lang="en-US" altLang="ja-JP" sz="2177">
                <a:solidFill>
                  <a:schemeClr val="bg1"/>
                </a:solidFill>
                <a:latin typeface="游ゴシック" panose="020B0400000000000000" pitchFamily="50" charset="-128"/>
                <a:ea typeface="游ゴシック" panose="020B0400000000000000" pitchFamily="50" charset="-128"/>
              </a:rPr>
              <a:t> </a:t>
            </a:r>
            <a:r>
              <a:rPr lang="ja-JP" altLang="en-US" sz="998">
                <a:solidFill>
                  <a:schemeClr val="bg1"/>
                </a:solidFill>
                <a:latin typeface="游ゴシック" panose="020B0400000000000000" pitchFamily="50" charset="-128"/>
                <a:ea typeface="游ゴシック" panose="020B0400000000000000" pitchFamily="50" charset="-128"/>
              </a:rPr>
              <a:t>ダウンロード</a:t>
            </a:r>
            <a:endParaRPr lang="en-US" altLang="ja-JP" sz="998">
              <a:solidFill>
                <a:schemeClr val="bg1"/>
              </a:solidFill>
              <a:latin typeface="游ゴシック" panose="020B0400000000000000" pitchFamily="50" charset="-128"/>
              <a:ea typeface="游ゴシック" panose="020B0400000000000000" pitchFamily="50" charset="-128"/>
            </a:endParaRPr>
          </a:p>
          <a:p>
            <a:pPr algn="ctr"/>
            <a:r>
              <a:rPr lang="ja-JP" altLang="en-US" sz="816">
                <a:solidFill>
                  <a:schemeClr val="bg1"/>
                </a:solidFill>
                <a:latin typeface="游ゴシック" panose="020B0400000000000000" pitchFamily="50" charset="-128"/>
                <a:ea typeface="游ゴシック" panose="020B0400000000000000" pitchFamily="50" charset="-128"/>
              </a:rPr>
              <a:t>（</a:t>
            </a:r>
            <a:r>
              <a:rPr lang="en-US" altLang="ja-JP" sz="816">
                <a:solidFill>
                  <a:schemeClr val="bg1"/>
                </a:solidFill>
                <a:latin typeface="游ゴシック" panose="020B0400000000000000" pitchFamily="50" charset="-128"/>
                <a:ea typeface="游ゴシック" panose="020B0400000000000000" pitchFamily="50" charset="-128"/>
              </a:rPr>
              <a:t>2017</a:t>
            </a:r>
            <a:r>
              <a:rPr lang="ja-JP" altLang="en-US" sz="816">
                <a:solidFill>
                  <a:schemeClr val="bg1"/>
                </a:solidFill>
                <a:latin typeface="游ゴシック" panose="020B0400000000000000" pitchFamily="50" charset="-128"/>
                <a:ea typeface="游ゴシック" panose="020B0400000000000000" pitchFamily="50" charset="-128"/>
              </a:rPr>
              <a:t>年</a:t>
            </a:r>
            <a:r>
              <a:rPr lang="en-US" altLang="ja-JP" sz="816">
                <a:solidFill>
                  <a:schemeClr val="bg1"/>
                </a:solidFill>
                <a:latin typeface="游ゴシック" panose="020B0400000000000000" pitchFamily="50" charset="-128"/>
                <a:ea typeface="游ゴシック" panose="020B0400000000000000" pitchFamily="50" charset="-128"/>
              </a:rPr>
              <a:t>4</a:t>
            </a:r>
            <a:r>
              <a:rPr lang="ja-JP" altLang="en-US" sz="816">
                <a:solidFill>
                  <a:schemeClr val="bg1"/>
                </a:solidFill>
                <a:latin typeface="游ゴシック" panose="020B0400000000000000" pitchFamily="50" charset="-128"/>
                <a:ea typeface="游ゴシック" panose="020B0400000000000000" pitchFamily="50" charset="-128"/>
              </a:rPr>
              <a:t>月～ </a:t>
            </a:r>
            <a:r>
              <a:rPr lang="en-US" altLang="ja-JP" sz="816">
                <a:solidFill>
                  <a:schemeClr val="bg1"/>
                </a:solidFill>
                <a:latin typeface="游ゴシック" panose="020B0400000000000000" pitchFamily="50" charset="-128"/>
                <a:ea typeface="游ゴシック" panose="020B0400000000000000" pitchFamily="50" charset="-128"/>
              </a:rPr>
              <a:t>2019</a:t>
            </a:r>
            <a:r>
              <a:rPr lang="ja-JP" altLang="en-US" sz="816">
                <a:solidFill>
                  <a:schemeClr val="bg1"/>
                </a:solidFill>
                <a:latin typeface="游ゴシック" panose="020B0400000000000000" pitchFamily="50" charset="-128"/>
                <a:ea typeface="游ゴシック" panose="020B0400000000000000" pitchFamily="50" charset="-128"/>
              </a:rPr>
              <a:t>年</a:t>
            </a:r>
            <a:r>
              <a:rPr lang="en-US" altLang="ja-JP" sz="816">
                <a:solidFill>
                  <a:schemeClr val="bg1"/>
                </a:solidFill>
                <a:latin typeface="游ゴシック" panose="020B0400000000000000" pitchFamily="50" charset="-128"/>
                <a:ea typeface="游ゴシック" panose="020B0400000000000000" pitchFamily="50" charset="-128"/>
              </a:rPr>
              <a:t>8</a:t>
            </a:r>
            <a:r>
              <a:rPr lang="ja-JP" altLang="en-US" sz="816">
                <a:solidFill>
                  <a:schemeClr val="bg1"/>
                </a:solidFill>
                <a:latin typeface="游ゴシック" panose="020B0400000000000000" pitchFamily="50" charset="-128"/>
                <a:ea typeface="游ゴシック" panose="020B0400000000000000" pitchFamily="50" charset="-128"/>
              </a:rPr>
              <a:t>月）</a:t>
            </a:r>
            <a:endParaRPr lang="en-US" altLang="ja-JP" sz="816">
              <a:solidFill>
                <a:schemeClr val="bg1"/>
              </a:solidFill>
              <a:latin typeface="游ゴシック" panose="020B0400000000000000" pitchFamily="50" charset="-128"/>
              <a:ea typeface="游ゴシック" panose="020B0400000000000000" pitchFamily="50" charset="-128"/>
            </a:endParaRPr>
          </a:p>
        </p:txBody>
      </p:sp>
      <p:pic>
        <p:nvPicPr>
          <p:cNvPr id="25" name="図 24">
            <a:extLst>
              <a:ext uri="{FF2B5EF4-FFF2-40B4-BE49-F238E27FC236}">
                <a16:creationId xmlns:a16="http://schemas.microsoft.com/office/drawing/2014/main" id="{6B88DD41-F80C-434F-8DB2-75C30E84E74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77532" y="2102241"/>
            <a:ext cx="2419787" cy="4296358"/>
          </a:xfrm>
          <a:prstGeom prst="rect">
            <a:avLst/>
          </a:prstGeom>
        </p:spPr>
      </p:pic>
      <p:pic>
        <p:nvPicPr>
          <p:cNvPr id="30" name="図 29">
            <a:extLst>
              <a:ext uri="{FF2B5EF4-FFF2-40B4-BE49-F238E27FC236}">
                <a16:creationId xmlns:a16="http://schemas.microsoft.com/office/drawing/2014/main" id="{E3365407-493B-7241-87DF-62FE8EED5DC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65531" y="2102241"/>
            <a:ext cx="2419787" cy="4296358"/>
          </a:xfrm>
          <a:prstGeom prst="rect">
            <a:avLst/>
          </a:prstGeom>
        </p:spPr>
      </p:pic>
      <p:pic>
        <p:nvPicPr>
          <p:cNvPr id="31" name="図 30">
            <a:extLst>
              <a:ext uri="{FF2B5EF4-FFF2-40B4-BE49-F238E27FC236}">
                <a16:creationId xmlns:a16="http://schemas.microsoft.com/office/drawing/2014/main" id="{E3E1BA22-3359-8B47-BE2A-296BC66DF62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250188" y="2102240"/>
            <a:ext cx="2419787" cy="4296361"/>
          </a:xfrm>
          <a:prstGeom prst="rect">
            <a:avLst/>
          </a:prstGeom>
        </p:spPr>
      </p:pic>
      <p:sp>
        <p:nvSpPr>
          <p:cNvPr id="14" name="テキスト ボックス 13">
            <a:extLst>
              <a:ext uri="{FF2B5EF4-FFF2-40B4-BE49-F238E27FC236}">
                <a16:creationId xmlns:a16="http://schemas.microsoft.com/office/drawing/2014/main" id="{2D93BEEC-B760-574C-9014-DC26BBB442CE}"/>
              </a:ext>
            </a:extLst>
          </p:cNvPr>
          <p:cNvSpPr txBox="1"/>
          <p:nvPr/>
        </p:nvSpPr>
        <p:spPr>
          <a:xfrm>
            <a:off x="1104900" y="86635"/>
            <a:ext cx="4692014" cy="712759"/>
          </a:xfrm>
          <a:prstGeom prst="rect">
            <a:avLst/>
          </a:prstGeom>
          <a:noFill/>
        </p:spPr>
        <p:txBody>
          <a:bodyPr wrap="square" rtlCol="0" anchor="t">
            <a:spAutoFit/>
          </a:bodyPr>
          <a:lstStyle/>
          <a:p>
            <a:pPr>
              <a:lnSpc>
                <a:spcPct val="150000"/>
              </a:lnSpc>
            </a:pPr>
            <a:r>
              <a:rPr lang="en-US" altLang="ja-JP" sz="1600" b="1" err="1">
                <a:latin typeface="ＭＳ Ｐゴシック"/>
                <a:ea typeface="ＭＳ Ｐゴシック"/>
              </a:rPr>
              <a:t>KnowledgePortal</a:t>
            </a:r>
            <a:endParaRPr lang="ja-JP" altLang="en-US" sz="1600" b="1" err="1">
              <a:latin typeface="ＭＳ Ｐゴシック"/>
              <a:ea typeface="ＭＳ Ｐゴシック"/>
            </a:endParaRPr>
          </a:p>
          <a:p>
            <a:pPr>
              <a:lnSpc>
                <a:spcPct val="150000"/>
              </a:lnSpc>
            </a:pPr>
            <a:r>
              <a:rPr lang="ja-JP" altLang="en-US" sz="1200">
                <a:latin typeface="+mj-ea"/>
                <a:ea typeface="+mj-ea"/>
              </a:rPr>
              <a:t>大阪産業大学様　産大モバイル （２０１７年４月～）</a:t>
            </a:r>
          </a:p>
        </p:txBody>
      </p:sp>
      <p:cxnSp>
        <p:nvCxnSpPr>
          <p:cNvPr id="15" name="直線コネクタ 14">
            <a:extLst>
              <a:ext uri="{FF2B5EF4-FFF2-40B4-BE49-F238E27FC236}">
                <a16:creationId xmlns:a16="http://schemas.microsoft.com/office/drawing/2014/main" id="{E4BF20EA-E017-2C46-9CB1-DB11CC361A51}"/>
              </a:ext>
            </a:extLst>
          </p:cNvPr>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E92E70C1-ADE0-C84E-87B5-E32C968AD399}"/>
              </a:ext>
            </a:extLst>
          </p:cNvPr>
          <p:cNvSpPr txBox="1"/>
          <p:nvPr/>
        </p:nvSpPr>
        <p:spPr>
          <a:xfrm>
            <a:off x="150018" y="260067"/>
            <a:ext cx="916781" cy="463833"/>
          </a:xfrm>
          <a:prstGeom prst="rect">
            <a:avLst/>
          </a:prstGeom>
          <a:solidFill>
            <a:srgbClr val="EF7C33"/>
          </a:solidFill>
        </p:spPr>
        <p:txBody>
          <a:bodyPr wrap="square" lIns="73125" rtlCol="0" anchor="ctr" anchorCtr="0">
            <a:noAutofit/>
          </a:bodyPr>
          <a:lstStyle/>
          <a:p>
            <a:pPr algn="ctr"/>
            <a:r>
              <a:rPr lang="ja-JP" altLang="en-US" sz="1400">
                <a:solidFill>
                  <a:schemeClr val="bg1"/>
                </a:solidFill>
                <a:latin typeface="MS UI Gothic" panose="020B0600070205080204" pitchFamily="50" charset="-128"/>
                <a:ea typeface="MS UI Gothic" panose="020B0600070205080204" pitchFamily="50" charset="-128"/>
              </a:rPr>
              <a:t>事例紹介</a:t>
            </a:r>
          </a:p>
        </p:txBody>
      </p:sp>
    </p:spTree>
    <p:extLst>
      <p:ext uri="{BB962C8B-B14F-4D97-AF65-F5344CB8AC3E}">
        <p14:creationId xmlns:p14="http://schemas.microsoft.com/office/powerpoint/2010/main" val="3391634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a:extLst>
              <a:ext uri="{FF2B5EF4-FFF2-40B4-BE49-F238E27FC236}">
                <a16:creationId xmlns:a16="http://schemas.microsoft.com/office/drawing/2014/main" id="{46686BDD-7CDB-9148-A3C2-6E28346EC818}"/>
              </a:ext>
            </a:extLst>
          </p:cNvPr>
          <p:cNvSpPr txBox="1"/>
          <p:nvPr/>
        </p:nvSpPr>
        <p:spPr>
          <a:xfrm>
            <a:off x="150018" y="845131"/>
            <a:ext cx="8945355" cy="472245"/>
          </a:xfrm>
          <a:prstGeom prst="rect">
            <a:avLst/>
          </a:prstGeom>
          <a:noFill/>
        </p:spPr>
        <p:txBody>
          <a:bodyPr wrap="square" lIns="52896" tIns="26448" rIns="52896" bIns="26448" rtlCol="0" anchor="t">
            <a:spAutoFit/>
          </a:bodyPr>
          <a:lstStyle/>
          <a:p>
            <a:pPr>
              <a:lnSpc>
                <a:spcPct val="150000"/>
              </a:lnSpc>
            </a:pPr>
            <a:r>
              <a:rPr lang="en-US" altLang="ja-JP" sz="907" err="1">
                <a:latin typeface="游ゴシック" panose="020B0400000000000000" pitchFamily="50" charset="-128"/>
                <a:ea typeface="游ゴシック" panose="020B0400000000000000" pitchFamily="50" charset="-128"/>
                <a:cs typeface="+mn-lt"/>
              </a:rPr>
              <a:t>KnowledgePortal</a:t>
            </a:r>
            <a:r>
              <a:rPr lang="ja-JP" altLang="en-US" sz="907">
                <a:latin typeface="游ゴシック" panose="020B0400000000000000" pitchFamily="50" charset="-128"/>
                <a:ea typeface="游ゴシック" panose="020B0400000000000000" pitchFamily="50" charset="-128"/>
                <a:cs typeface="+mn-lt"/>
              </a:rPr>
              <a:t>龍谷大学様モデル</a:t>
            </a:r>
            <a:r>
              <a:rPr lang="ja-JP" altLang="en-US" sz="907" b="1">
                <a:latin typeface="游ゴシック" panose="020B0400000000000000" pitchFamily="50" charset="-128"/>
                <a:ea typeface="游ゴシック" panose="020B0400000000000000" pitchFamily="50" charset="-128"/>
                <a:cs typeface="+mn-lt"/>
              </a:rPr>
              <a:t>「龍谷大学ポータルサイトアプリ」</a:t>
            </a:r>
            <a:r>
              <a:rPr lang="ja-JP" altLang="en-US" sz="907">
                <a:latin typeface="游ゴシック" panose="020B0400000000000000" pitchFamily="50" charset="-128"/>
                <a:ea typeface="游ゴシック" panose="020B0400000000000000" pitchFamily="50" charset="-128"/>
                <a:cs typeface="+mn-lt"/>
              </a:rPr>
              <a:t>を</a:t>
            </a:r>
            <a:r>
              <a:rPr lang="en-US" altLang="ja-JP" sz="907">
                <a:latin typeface="游ゴシック" panose="020B0400000000000000" pitchFamily="50" charset="-128"/>
                <a:ea typeface="游ゴシック" panose="020B0400000000000000" pitchFamily="50" charset="-128"/>
                <a:cs typeface="+mn-lt"/>
              </a:rPr>
              <a:t>2017</a:t>
            </a:r>
            <a:r>
              <a:rPr lang="ja-JP" altLang="en-US" sz="907">
                <a:latin typeface="游ゴシック" panose="020B0400000000000000" pitchFamily="50" charset="-128"/>
                <a:ea typeface="游ゴシック" panose="020B0400000000000000" pitchFamily="50" charset="-128"/>
                <a:cs typeface="+mn-lt"/>
              </a:rPr>
              <a:t>年</a:t>
            </a:r>
            <a:r>
              <a:rPr lang="en-US" altLang="ja-JP" sz="907">
                <a:latin typeface="游ゴシック" panose="020B0400000000000000" pitchFamily="50" charset="-128"/>
                <a:ea typeface="游ゴシック" panose="020B0400000000000000" pitchFamily="50" charset="-128"/>
                <a:cs typeface="+mn-lt"/>
              </a:rPr>
              <a:t>11</a:t>
            </a:r>
            <a:r>
              <a:rPr lang="ja-JP" altLang="en-US" sz="907">
                <a:latin typeface="游ゴシック" panose="020B0400000000000000" pitchFamily="50" charset="-128"/>
                <a:ea typeface="游ゴシック" panose="020B0400000000000000" pitchFamily="50" charset="-128"/>
                <a:cs typeface="+mn-lt"/>
              </a:rPr>
              <a:t>月から提供開始しております。</a:t>
            </a:r>
            <a:endParaRPr lang="en-US" altLang="en-US" sz="907">
              <a:latin typeface="游ゴシック" panose="020B0400000000000000" pitchFamily="50" charset="-128"/>
              <a:ea typeface="游ゴシック" panose="020B0400000000000000" pitchFamily="50" charset="-128"/>
              <a:cs typeface="+mn-lt"/>
            </a:endParaRPr>
          </a:p>
          <a:p>
            <a:pPr>
              <a:lnSpc>
                <a:spcPct val="150000"/>
              </a:lnSpc>
            </a:pPr>
            <a:r>
              <a:rPr lang="ja-JP" altLang="en-US" sz="907">
                <a:latin typeface="游ゴシック" panose="020B0400000000000000" pitchFamily="50" charset="-128"/>
                <a:ea typeface="游ゴシック" panose="020B0400000000000000" pitchFamily="50" charset="-128"/>
                <a:cs typeface="+mn-lt"/>
              </a:rPr>
              <a:t>個⼈の時間割・休講・教室等が⼀目で確認でき、その他にも大学からのお知らせや、キャンパスマップ、バスの時刻表など便利な機能を多数搭載しています。</a:t>
            </a:r>
            <a:endParaRPr lang="en-US" sz="1633">
              <a:latin typeface="游ゴシック" panose="020B0400000000000000" pitchFamily="50" charset="-128"/>
              <a:ea typeface="游ゴシック" panose="020B0400000000000000" pitchFamily="50" charset="-128"/>
              <a:cs typeface="+mn-lt"/>
            </a:endParaRPr>
          </a:p>
        </p:txBody>
      </p:sp>
      <p:sp>
        <p:nvSpPr>
          <p:cNvPr id="26" name="正方形/長方形 25">
            <a:extLst>
              <a:ext uri="{FF2B5EF4-FFF2-40B4-BE49-F238E27FC236}">
                <a16:creationId xmlns:a16="http://schemas.microsoft.com/office/drawing/2014/main" id="{31A53FD7-4B40-EF4E-A771-D2E538EB030E}"/>
              </a:ext>
            </a:extLst>
          </p:cNvPr>
          <p:cNvSpPr/>
          <p:nvPr/>
        </p:nvSpPr>
        <p:spPr>
          <a:xfrm>
            <a:off x="160672" y="2769247"/>
            <a:ext cx="1907005" cy="362935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2896" tIns="26448" rIns="52896" bIns="26448" rtlCol="0" anchor="ctr"/>
          <a:lstStyle/>
          <a:p>
            <a:pPr algn="ctr"/>
            <a:endParaRPr lang="ja-JP" altLang="en-US" sz="1633">
              <a:latin typeface="游ゴシック" panose="020B0400000000000000" pitchFamily="50" charset="-128"/>
              <a:ea typeface="游ゴシック" panose="020B0400000000000000" pitchFamily="50" charset="-128"/>
            </a:endParaRPr>
          </a:p>
        </p:txBody>
      </p:sp>
      <p:sp>
        <p:nvSpPr>
          <p:cNvPr id="27" name="テキスト ボックス 26">
            <a:extLst>
              <a:ext uri="{FF2B5EF4-FFF2-40B4-BE49-F238E27FC236}">
                <a16:creationId xmlns:a16="http://schemas.microsoft.com/office/drawing/2014/main" id="{281F8009-F63A-A244-A4CD-E4095238CF81}"/>
              </a:ext>
            </a:extLst>
          </p:cNvPr>
          <p:cNvSpPr txBox="1"/>
          <p:nvPr/>
        </p:nvSpPr>
        <p:spPr>
          <a:xfrm>
            <a:off x="160671" y="2769249"/>
            <a:ext cx="756679" cy="193003"/>
          </a:xfrm>
          <a:prstGeom prst="rect">
            <a:avLst/>
          </a:prstGeom>
          <a:solidFill>
            <a:schemeClr val="tx1"/>
          </a:solidFill>
        </p:spPr>
        <p:txBody>
          <a:bodyPr wrap="square" lIns="42301" tIns="26448" rIns="52896" bIns="26448" rtlCol="0" anchor="ctr" anchorCtr="0">
            <a:spAutoFit/>
          </a:bodyPr>
          <a:lstStyle/>
          <a:p>
            <a:pPr algn="ctr"/>
            <a:r>
              <a:rPr lang="ja-JP" altLang="en-US" sz="907" b="1">
                <a:solidFill>
                  <a:schemeClr val="bg1"/>
                </a:solidFill>
                <a:latin typeface="游ゴシック" panose="020B0400000000000000" pitchFamily="50" charset="-128"/>
                <a:ea typeface="游ゴシック" panose="020B0400000000000000" pitchFamily="50" charset="-128"/>
              </a:rPr>
              <a:t>機能構成例</a:t>
            </a:r>
          </a:p>
        </p:txBody>
      </p:sp>
      <p:sp>
        <p:nvSpPr>
          <p:cNvPr id="28" name="テキスト ボックス 27">
            <a:extLst>
              <a:ext uri="{FF2B5EF4-FFF2-40B4-BE49-F238E27FC236}">
                <a16:creationId xmlns:a16="http://schemas.microsoft.com/office/drawing/2014/main" id="{AB064A97-3EFE-B44A-B2FF-DC73FA56DA66}"/>
              </a:ext>
            </a:extLst>
          </p:cNvPr>
          <p:cNvSpPr txBox="1"/>
          <p:nvPr/>
        </p:nvSpPr>
        <p:spPr>
          <a:xfrm>
            <a:off x="266856" y="3027628"/>
            <a:ext cx="1432609" cy="2985241"/>
          </a:xfrm>
          <a:prstGeom prst="rect">
            <a:avLst/>
          </a:prstGeom>
          <a:noFill/>
        </p:spPr>
        <p:txBody>
          <a:bodyPr wrap="square" lIns="52896" tIns="26448" rIns="52896" bIns="26448" rtlCol="0" anchor="t">
            <a:spAutoFit/>
          </a:bodyPr>
          <a:lstStyle/>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授業・時間割照会</a:t>
            </a:r>
            <a:endParaRPr lang="ja-JP" altLang="en-US" sz="1633">
              <a:latin typeface="游ゴシック" panose="020B0400000000000000" pitchFamily="50" charset="-128"/>
              <a:ea typeface="游ゴシック" panose="020B0400000000000000" pitchFamily="50" charset="-128"/>
            </a:endParaRP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シラバス照会</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休講情報照会</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補講情報照会</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教室教員変更照会</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バス時刻表</a:t>
            </a:r>
          </a:p>
          <a:p>
            <a:pPr marL="105409" indent="-105409">
              <a:lnSpc>
                <a:spcPct val="150000"/>
              </a:lnSpc>
              <a:buFont typeface="Arial" panose="020B0604020202020204" pitchFamily="34" charset="0"/>
              <a:buChar char="•"/>
            </a:pPr>
            <a:r>
              <a:rPr lang="en" altLang="ja-JP" sz="907">
                <a:latin typeface="游ゴシック" panose="020B0400000000000000" pitchFamily="50" charset="-128"/>
                <a:ea typeface="游ゴシック" panose="020B0400000000000000" pitchFamily="50" charset="-128"/>
                <a:cs typeface="Meiryo UI" panose="020B0604030504040204" pitchFamily="50" charset="-128"/>
              </a:rPr>
              <a:t>Web</a:t>
            </a: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メール（</a:t>
            </a:r>
            <a:r>
              <a:rPr lang="en" altLang="ja-JP" sz="907">
                <a:latin typeface="游ゴシック" panose="020B0400000000000000" pitchFamily="50" charset="-128"/>
                <a:ea typeface="游ゴシック" panose="020B0400000000000000" pitchFamily="50" charset="-128"/>
                <a:cs typeface="Meiryo UI" panose="020B0604030504040204" pitchFamily="50" charset="-128"/>
              </a:rPr>
              <a:t>Gmail)</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キャンパスマップ</a:t>
            </a:r>
            <a:endParaRPr lang="en-US" altLang="ja-JP" sz="907">
              <a:latin typeface="游ゴシック" panose="020B0400000000000000" pitchFamily="50" charset="-128"/>
              <a:ea typeface="游ゴシック" panose="020B0400000000000000" pitchFamily="50" charset="-128"/>
              <a:cs typeface="Meiryo UI" panose="020B0604030504040204" pitchFamily="50" charset="-128"/>
            </a:endParaRP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学年暦</a:t>
            </a:r>
            <a:endParaRPr lang="en-US" altLang="ja-JP" sz="907">
              <a:latin typeface="游ゴシック" panose="020B0400000000000000" pitchFamily="50" charset="-128"/>
              <a:ea typeface="游ゴシック" panose="020B0400000000000000" pitchFamily="50" charset="-128"/>
              <a:cs typeface="Meiryo UI" panose="020B0604030504040204" pitchFamily="50" charset="-128"/>
            </a:endParaRPr>
          </a:p>
          <a:p>
            <a:pPr marL="105409" indent="-105409">
              <a:lnSpc>
                <a:spcPct val="150000"/>
              </a:lnSpc>
              <a:buFont typeface="Arial" panose="020B0604020202020204" pitchFamily="34" charset="0"/>
              <a:buChar char="•"/>
            </a:pPr>
            <a:r>
              <a:rPr lang="en-US" altLang="ja-JP" sz="907" err="1">
                <a:latin typeface="游ゴシック" panose="020B0400000000000000" pitchFamily="50" charset="-128"/>
                <a:ea typeface="游ゴシック" panose="020B0400000000000000" pitchFamily="50" charset="-128"/>
                <a:cs typeface="Meiryo UI" panose="020B0604030504040204" pitchFamily="50" charset="-128"/>
              </a:rPr>
              <a:t>manaba</a:t>
            </a:r>
            <a:r>
              <a:rPr lang="en-US" altLang="ja-JP" sz="907">
                <a:latin typeface="游ゴシック" panose="020B0400000000000000" pitchFamily="50" charset="-128"/>
                <a:ea typeface="游ゴシック" panose="020B0400000000000000" pitchFamily="50" charset="-128"/>
                <a:cs typeface="Meiryo UI" panose="020B0604030504040204" pitchFamily="50" charset="-128"/>
              </a:rPr>
              <a:t> course</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アンケート</a:t>
            </a:r>
            <a:endParaRPr lang="en-US" altLang="ja-JP" sz="907">
              <a:latin typeface="游ゴシック" panose="020B0400000000000000" pitchFamily="50" charset="-128"/>
              <a:ea typeface="游ゴシック" panose="020B0400000000000000" pitchFamily="50" charset="-128"/>
              <a:cs typeface="Meiryo UI" panose="020B0604030504040204" pitchFamily="50" charset="-128"/>
            </a:endParaRP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SNSリンク</a:t>
            </a:r>
          </a:p>
          <a:p>
            <a:pPr>
              <a:lnSpc>
                <a:spcPct val="150000"/>
              </a:lnSpc>
            </a:pPr>
            <a:endParaRPr lang="ja-JP" altLang="en-US" sz="907">
              <a:latin typeface="游ゴシック" panose="020B0400000000000000" pitchFamily="50" charset="-128"/>
              <a:ea typeface="游ゴシック" panose="020B0400000000000000" pitchFamily="50" charset="-128"/>
              <a:cs typeface="Meiryo UI" panose="020B0604030504040204" pitchFamily="50" charset="-128"/>
            </a:endParaRPr>
          </a:p>
          <a:p>
            <a:pPr>
              <a:lnSpc>
                <a:spcPct val="150000"/>
              </a:lnSpc>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など</a:t>
            </a:r>
            <a:endParaRPr lang="ja-JP" altLang="en-US" sz="1633">
              <a:latin typeface="游ゴシック" panose="020B0400000000000000" pitchFamily="50" charset="-128"/>
              <a:ea typeface="游ゴシック" panose="020B0400000000000000" pitchFamily="50" charset="-128"/>
            </a:endParaRPr>
          </a:p>
        </p:txBody>
      </p:sp>
      <p:sp>
        <p:nvSpPr>
          <p:cNvPr id="24" name="角丸四角形 23">
            <a:extLst>
              <a:ext uri="{FF2B5EF4-FFF2-40B4-BE49-F238E27FC236}">
                <a16:creationId xmlns:a16="http://schemas.microsoft.com/office/drawing/2014/main" id="{109F4A58-E757-6442-93FE-86BDEF9FF95A}"/>
              </a:ext>
            </a:extLst>
          </p:cNvPr>
          <p:cNvSpPr/>
          <p:nvPr/>
        </p:nvSpPr>
        <p:spPr>
          <a:xfrm>
            <a:off x="160672" y="1862862"/>
            <a:ext cx="1907005" cy="799968"/>
          </a:xfrm>
          <a:prstGeom prst="roundRect">
            <a:avLst>
              <a:gd name="adj" fmla="val 5261"/>
            </a:avLst>
          </a:prstGeom>
          <a:solidFill>
            <a:srgbClr val="EF7C33"/>
          </a:solidFill>
          <a:ln>
            <a:noFill/>
          </a:ln>
        </p:spPr>
        <p:style>
          <a:lnRef idx="2">
            <a:schemeClr val="accent2"/>
          </a:lnRef>
          <a:fillRef idx="1">
            <a:schemeClr val="lt1"/>
          </a:fillRef>
          <a:effectRef idx="0">
            <a:schemeClr val="accent2"/>
          </a:effectRef>
          <a:fontRef idx="minor">
            <a:schemeClr val="dk1"/>
          </a:fontRef>
        </p:style>
        <p:txBody>
          <a:bodyPr lIns="52896" tIns="26448" rIns="52896" bIns="26448" rtlCol="0" anchor="ctr" anchorCtr="0"/>
          <a:lstStyle/>
          <a:p>
            <a:pPr algn="ctr"/>
            <a:r>
              <a:rPr lang="ja-JP" altLang="en-US" sz="998">
                <a:solidFill>
                  <a:schemeClr val="bg1"/>
                </a:solidFill>
                <a:latin typeface="游ゴシック" panose="020B0400000000000000" pitchFamily="50" charset="-128"/>
                <a:ea typeface="游ゴシック" panose="020B0400000000000000" pitchFamily="50" charset="-128"/>
              </a:rPr>
              <a:t>累計ダウンロード数</a:t>
            </a:r>
            <a:endParaRPr lang="en-US" altLang="ja-JP" sz="998">
              <a:solidFill>
                <a:schemeClr val="bg1"/>
              </a:solidFill>
              <a:latin typeface="游ゴシック" panose="020B0400000000000000" pitchFamily="50" charset="-128"/>
              <a:ea typeface="游ゴシック" panose="020B0400000000000000" pitchFamily="50" charset="-128"/>
            </a:endParaRPr>
          </a:p>
          <a:p>
            <a:pPr algn="ctr"/>
            <a:r>
              <a:rPr lang="en-US" altLang="ja-JP" sz="2177" b="1">
                <a:solidFill>
                  <a:schemeClr val="bg1"/>
                </a:solidFill>
                <a:latin typeface="游ゴシック" panose="020B0400000000000000" pitchFamily="50" charset="-128"/>
                <a:ea typeface="游ゴシック" panose="020B0400000000000000" pitchFamily="50" charset="-128"/>
              </a:rPr>
              <a:t>27,272</a:t>
            </a:r>
            <a:r>
              <a:rPr lang="en-US" altLang="ja-JP" sz="2177">
                <a:solidFill>
                  <a:schemeClr val="bg1"/>
                </a:solidFill>
                <a:latin typeface="游ゴシック" panose="020B0400000000000000" pitchFamily="50" charset="-128"/>
                <a:ea typeface="游ゴシック" panose="020B0400000000000000" pitchFamily="50" charset="-128"/>
              </a:rPr>
              <a:t> </a:t>
            </a:r>
            <a:r>
              <a:rPr lang="ja-JP" altLang="en-US" sz="998">
                <a:solidFill>
                  <a:schemeClr val="bg1"/>
                </a:solidFill>
                <a:latin typeface="游ゴシック" panose="020B0400000000000000" pitchFamily="50" charset="-128"/>
                <a:ea typeface="游ゴシック" panose="020B0400000000000000" pitchFamily="50" charset="-128"/>
              </a:rPr>
              <a:t>ダウンロード</a:t>
            </a:r>
            <a:endParaRPr lang="en-US" altLang="ja-JP" sz="998">
              <a:solidFill>
                <a:schemeClr val="bg1"/>
              </a:solidFill>
              <a:latin typeface="游ゴシック" panose="020B0400000000000000" pitchFamily="50" charset="-128"/>
              <a:ea typeface="游ゴシック" panose="020B0400000000000000" pitchFamily="50" charset="-128"/>
            </a:endParaRPr>
          </a:p>
          <a:p>
            <a:pPr algn="ctr"/>
            <a:r>
              <a:rPr lang="ja-JP" altLang="en-US" sz="816">
                <a:solidFill>
                  <a:schemeClr val="bg1"/>
                </a:solidFill>
                <a:latin typeface="游ゴシック" panose="020B0400000000000000" pitchFamily="50" charset="-128"/>
                <a:ea typeface="游ゴシック" panose="020B0400000000000000" pitchFamily="50" charset="-128"/>
              </a:rPr>
              <a:t>（</a:t>
            </a:r>
            <a:r>
              <a:rPr lang="en-US" altLang="ja-JP" sz="816">
                <a:solidFill>
                  <a:schemeClr val="bg1"/>
                </a:solidFill>
                <a:latin typeface="游ゴシック" panose="020B0400000000000000" pitchFamily="50" charset="-128"/>
                <a:ea typeface="游ゴシック" panose="020B0400000000000000" pitchFamily="50" charset="-128"/>
              </a:rPr>
              <a:t>2017</a:t>
            </a:r>
            <a:r>
              <a:rPr lang="ja-JP" altLang="en-US" sz="816">
                <a:solidFill>
                  <a:schemeClr val="bg1"/>
                </a:solidFill>
                <a:latin typeface="游ゴシック" panose="020B0400000000000000" pitchFamily="50" charset="-128"/>
                <a:ea typeface="游ゴシック" panose="020B0400000000000000" pitchFamily="50" charset="-128"/>
              </a:rPr>
              <a:t>年</a:t>
            </a:r>
            <a:r>
              <a:rPr lang="en-US" altLang="ja-JP" sz="816">
                <a:solidFill>
                  <a:schemeClr val="bg1"/>
                </a:solidFill>
                <a:latin typeface="游ゴシック" panose="020B0400000000000000" pitchFamily="50" charset="-128"/>
                <a:ea typeface="游ゴシック" panose="020B0400000000000000" pitchFamily="50" charset="-128"/>
              </a:rPr>
              <a:t>11</a:t>
            </a:r>
            <a:r>
              <a:rPr lang="ja-JP" altLang="en-US" sz="816">
                <a:solidFill>
                  <a:schemeClr val="bg1"/>
                </a:solidFill>
                <a:latin typeface="游ゴシック" panose="020B0400000000000000" pitchFamily="50" charset="-128"/>
                <a:ea typeface="游ゴシック" panose="020B0400000000000000" pitchFamily="50" charset="-128"/>
              </a:rPr>
              <a:t>月～ </a:t>
            </a:r>
            <a:r>
              <a:rPr lang="en-US" altLang="ja-JP" sz="816">
                <a:solidFill>
                  <a:schemeClr val="bg1"/>
                </a:solidFill>
                <a:latin typeface="游ゴシック" panose="020B0400000000000000" pitchFamily="50" charset="-128"/>
                <a:ea typeface="游ゴシック" panose="020B0400000000000000" pitchFamily="50" charset="-128"/>
              </a:rPr>
              <a:t>2019</a:t>
            </a:r>
            <a:r>
              <a:rPr lang="ja-JP" altLang="en-US" sz="816">
                <a:solidFill>
                  <a:schemeClr val="bg1"/>
                </a:solidFill>
                <a:latin typeface="游ゴシック" panose="020B0400000000000000" pitchFamily="50" charset="-128"/>
                <a:ea typeface="游ゴシック" panose="020B0400000000000000" pitchFamily="50" charset="-128"/>
              </a:rPr>
              <a:t>年</a:t>
            </a:r>
            <a:r>
              <a:rPr lang="en-US" altLang="ja-JP" sz="816">
                <a:solidFill>
                  <a:schemeClr val="bg1"/>
                </a:solidFill>
                <a:latin typeface="游ゴシック" panose="020B0400000000000000" pitchFamily="50" charset="-128"/>
                <a:ea typeface="游ゴシック" panose="020B0400000000000000" pitchFamily="50" charset="-128"/>
              </a:rPr>
              <a:t>8</a:t>
            </a:r>
            <a:r>
              <a:rPr lang="ja-JP" altLang="en-US" sz="816">
                <a:solidFill>
                  <a:schemeClr val="bg1"/>
                </a:solidFill>
                <a:latin typeface="游ゴシック" panose="020B0400000000000000" pitchFamily="50" charset="-128"/>
                <a:ea typeface="游ゴシック" panose="020B0400000000000000" pitchFamily="50" charset="-128"/>
              </a:rPr>
              <a:t>月）</a:t>
            </a:r>
            <a:endParaRPr lang="en-US" altLang="ja-JP" sz="816">
              <a:solidFill>
                <a:schemeClr val="bg1"/>
              </a:solidFill>
              <a:latin typeface="游ゴシック" panose="020B0400000000000000" pitchFamily="50" charset="-128"/>
              <a:ea typeface="游ゴシック" panose="020B0400000000000000" pitchFamily="50" charset="-128"/>
            </a:endParaRPr>
          </a:p>
        </p:txBody>
      </p:sp>
      <p:pic>
        <p:nvPicPr>
          <p:cNvPr id="7" name="図 6" descr="スクリーンショット, モニター が含まれている画像&#10;&#10;自動的に生成された説明">
            <a:extLst>
              <a:ext uri="{FF2B5EF4-FFF2-40B4-BE49-F238E27FC236}">
                <a16:creationId xmlns:a16="http://schemas.microsoft.com/office/drawing/2014/main" id="{54C2B588-0475-0142-A530-3BA5B959DCF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210812" y="2115375"/>
            <a:ext cx="2418590" cy="4299713"/>
          </a:xfrm>
          <a:prstGeom prst="rect">
            <a:avLst/>
          </a:prstGeom>
        </p:spPr>
      </p:pic>
      <p:pic>
        <p:nvPicPr>
          <p:cNvPr id="10" name="図 9" descr="モニター が含まれている画像&#10;&#10;自動的に生成された説明">
            <a:extLst>
              <a:ext uri="{FF2B5EF4-FFF2-40B4-BE49-F238E27FC236}">
                <a16:creationId xmlns:a16="http://schemas.microsoft.com/office/drawing/2014/main" id="{A9183E6E-9197-6149-A2D3-5A4318E7BA5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51909" y="2115375"/>
            <a:ext cx="2418590" cy="4299713"/>
          </a:xfrm>
          <a:prstGeom prst="rect">
            <a:avLst/>
          </a:prstGeom>
        </p:spPr>
      </p:pic>
      <p:pic>
        <p:nvPicPr>
          <p:cNvPr id="13" name="図 12" descr="スクリーンショット, 屋外, モニター が含まれている画像&#10;&#10;自動的に生成された説明">
            <a:extLst>
              <a:ext uri="{FF2B5EF4-FFF2-40B4-BE49-F238E27FC236}">
                <a16:creationId xmlns:a16="http://schemas.microsoft.com/office/drawing/2014/main" id="{470BE2F2-E8BC-9C42-8F3A-CDDBE129573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251385" y="2113052"/>
            <a:ext cx="2418590" cy="4299713"/>
          </a:xfrm>
          <a:prstGeom prst="rect">
            <a:avLst/>
          </a:prstGeom>
        </p:spPr>
      </p:pic>
      <p:sp>
        <p:nvSpPr>
          <p:cNvPr id="14" name="テキスト ボックス 13">
            <a:extLst>
              <a:ext uri="{FF2B5EF4-FFF2-40B4-BE49-F238E27FC236}">
                <a16:creationId xmlns:a16="http://schemas.microsoft.com/office/drawing/2014/main" id="{79D616E2-8100-3D4E-BEEA-4366FAB4333B}"/>
              </a:ext>
            </a:extLst>
          </p:cNvPr>
          <p:cNvSpPr txBox="1"/>
          <p:nvPr/>
        </p:nvSpPr>
        <p:spPr>
          <a:xfrm>
            <a:off x="1104899" y="86635"/>
            <a:ext cx="4770967" cy="695383"/>
          </a:xfrm>
          <a:prstGeom prst="rect">
            <a:avLst/>
          </a:prstGeom>
          <a:noFill/>
        </p:spPr>
        <p:txBody>
          <a:bodyPr wrap="square" rtlCol="0" anchor="t">
            <a:spAutoFit/>
          </a:bodyPr>
          <a:lstStyle/>
          <a:p>
            <a:pPr>
              <a:lnSpc>
                <a:spcPct val="150000"/>
              </a:lnSpc>
            </a:pPr>
            <a:r>
              <a:rPr lang="en-US" sz="1600" b="1" err="1">
                <a:ea typeface="+mn-lt"/>
                <a:cs typeface="+mn-lt"/>
              </a:rPr>
              <a:t>KnowledgePortal</a:t>
            </a:r>
            <a:endParaRPr lang="ja-JP" err="1"/>
          </a:p>
          <a:p>
            <a:pPr>
              <a:lnSpc>
                <a:spcPct val="150000"/>
              </a:lnSpc>
            </a:pPr>
            <a:r>
              <a:rPr lang="ja-JP" altLang="en-US" sz="1200">
                <a:latin typeface="+mj-ea"/>
                <a:ea typeface="+mj-ea"/>
              </a:rPr>
              <a:t>龍谷大学様　龍谷大学ポータルサイトアプリ （２０１７年１１月～） </a:t>
            </a:r>
          </a:p>
        </p:txBody>
      </p:sp>
      <p:cxnSp>
        <p:nvCxnSpPr>
          <p:cNvPr id="15" name="直線コネクタ 14">
            <a:extLst>
              <a:ext uri="{FF2B5EF4-FFF2-40B4-BE49-F238E27FC236}">
                <a16:creationId xmlns:a16="http://schemas.microsoft.com/office/drawing/2014/main" id="{F50464F4-8F62-9740-87DD-A7735F5323A6}"/>
              </a:ext>
            </a:extLst>
          </p:cNvPr>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0B4BDD5A-4F28-F24D-A6F4-350A5972F452}"/>
              </a:ext>
            </a:extLst>
          </p:cNvPr>
          <p:cNvSpPr txBox="1"/>
          <p:nvPr/>
        </p:nvSpPr>
        <p:spPr>
          <a:xfrm>
            <a:off x="150018" y="260067"/>
            <a:ext cx="916781" cy="463833"/>
          </a:xfrm>
          <a:prstGeom prst="rect">
            <a:avLst/>
          </a:prstGeom>
          <a:solidFill>
            <a:srgbClr val="EF7C33"/>
          </a:solidFill>
        </p:spPr>
        <p:txBody>
          <a:bodyPr wrap="square" lIns="73125" rtlCol="0" anchor="ctr" anchorCtr="0">
            <a:noAutofit/>
          </a:bodyPr>
          <a:lstStyle/>
          <a:p>
            <a:pPr algn="ctr"/>
            <a:r>
              <a:rPr lang="ja-JP" altLang="en-US" sz="1400">
                <a:solidFill>
                  <a:schemeClr val="bg1"/>
                </a:solidFill>
                <a:latin typeface="MS UI Gothic" panose="020B0600070205080204" pitchFamily="50" charset="-128"/>
                <a:ea typeface="MS UI Gothic" panose="020B0600070205080204" pitchFamily="50" charset="-128"/>
              </a:rPr>
              <a:t>事例紹介</a:t>
            </a:r>
          </a:p>
        </p:txBody>
      </p:sp>
    </p:spTree>
    <p:extLst>
      <p:ext uri="{BB962C8B-B14F-4D97-AF65-F5344CB8AC3E}">
        <p14:creationId xmlns:p14="http://schemas.microsoft.com/office/powerpoint/2010/main" val="1197686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a:extLst>
              <a:ext uri="{FF2B5EF4-FFF2-40B4-BE49-F238E27FC236}">
                <a16:creationId xmlns:a16="http://schemas.microsoft.com/office/drawing/2014/main" id="{46686BDD-7CDB-9148-A3C2-6E28346EC818}"/>
              </a:ext>
            </a:extLst>
          </p:cNvPr>
          <p:cNvSpPr txBox="1"/>
          <p:nvPr/>
        </p:nvSpPr>
        <p:spPr>
          <a:xfrm>
            <a:off x="150018" y="838163"/>
            <a:ext cx="9185640" cy="891078"/>
          </a:xfrm>
          <a:prstGeom prst="rect">
            <a:avLst/>
          </a:prstGeom>
          <a:noFill/>
        </p:spPr>
        <p:txBody>
          <a:bodyPr wrap="square" lIns="52896" tIns="26448" rIns="52896" bIns="26448" rtlCol="0" anchor="t">
            <a:spAutoFit/>
          </a:bodyPr>
          <a:lstStyle/>
          <a:p>
            <a:pPr>
              <a:lnSpc>
                <a:spcPct val="150000"/>
              </a:lnSpc>
            </a:pPr>
            <a:r>
              <a:rPr lang="en-US" altLang="ja-JP" sz="907" err="1">
                <a:latin typeface="游ゴシック" panose="020B0400000000000000" pitchFamily="50" charset="-128"/>
                <a:ea typeface="游ゴシック" panose="020B0400000000000000" pitchFamily="50" charset="-128"/>
                <a:cs typeface="+mn-lt"/>
              </a:rPr>
              <a:t>KnowledgePortal</a:t>
            </a:r>
            <a:r>
              <a:rPr lang="ja-JP" altLang="en-US" sz="907">
                <a:latin typeface="游ゴシック" panose="020B0400000000000000" pitchFamily="50" charset="-128"/>
                <a:ea typeface="游ゴシック" panose="020B0400000000000000" pitchFamily="50" charset="-128"/>
                <a:cs typeface="+mn-lt"/>
              </a:rPr>
              <a:t>明治学院大学様モデル</a:t>
            </a:r>
            <a:r>
              <a:rPr lang="ja-JP" altLang="en-US" sz="907" b="1">
                <a:latin typeface="游ゴシック" panose="020B0400000000000000" pitchFamily="50" charset="-128"/>
                <a:ea typeface="游ゴシック" panose="020B0400000000000000" pitchFamily="50" charset="-128"/>
                <a:cs typeface="+mn-lt"/>
              </a:rPr>
              <a:t>「明学アプリ」</a:t>
            </a:r>
            <a:r>
              <a:rPr lang="ja-JP" altLang="en-US" sz="907">
                <a:latin typeface="游ゴシック" panose="020B0400000000000000" pitchFamily="50" charset="-128"/>
                <a:ea typeface="游ゴシック" panose="020B0400000000000000" pitchFamily="50" charset="-128"/>
                <a:cs typeface="+mn-lt"/>
              </a:rPr>
              <a:t>を</a:t>
            </a:r>
            <a:r>
              <a:rPr lang="en-US" altLang="ja-JP" sz="907">
                <a:latin typeface="游ゴシック" panose="020B0400000000000000" pitchFamily="50" charset="-128"/>
                <a:ea typeface="游ゴシック" panose="020B0400000000000000" pitchFamily="50" charset="-128"/>
                <a:cs typeface="+mn-lt"/>
              </a:rPr>
              <a:t>2019</a:t>
            </a:r>
            <a:r>
              <a:rPr lang="ja-JP" altLang="en-US" sz="907">
                <a:latin typeface="游ゴシック" panose="020B0400000000000000" pitchFamily="50" charset="-128"/>
                <a:ea typeface="游ゴシック" panose="020B0400000000000000" pitchFamily="50" charset="-128"/>
                <a:cs typeface="+mn-lt"/>
              </a:rPr>
              <a:t>年</a:t>
            </a:r>
            <a:r>
              <a:rPr lang="en-US" altLang="ja-JP" sz="907">
                <a:latin typeface="游ゴシック" panose="020B0400000000000000" pitchFamily="50" charset="-128"/>
                <a:ea typeface="游ゴシック" panose="020B0400000000000000" pitchFamily="50" charset="-128"/>
                <a:cs typeface="+mn-lt"/>
              </a:rPr>
              <a:t>4</a:t>
            </a:r>
            <a:r>
              <a:rPr lang="ja-JP" altLang="en-US" sz="907">
                <a:latin typeface="游ゴシック" panose="020B0400000000000000" pitchFamily="50" charset="-128"/>
                <a:ea typeface="游ゴシック" panose="020B0400000000000000" pitchFamily="50" charset="-128"/>
                <a:cs typeface="+mn-lt"/>
              </a:rPr>
              <a:t>月から提供開始しております。</a:t>
            </a:r>
            <a:endParaRPr lang="en-US" altLang="en-US" sz="907">
              <a:latin typeface="游ゴシック" panose="020B0400000000000000" pitchFamily="50" charset="-128"/>
              <a:ea typeface="游ゴシック" panose="020B0400000000000000" pitchFamily="50" charset="-128"/>
              <a:cs typeface="+mn-lt"/>
            </a:endParaRPr>
          </a:p>
          <a:p>
            <a:pPr>
              <a:lnSpc>
                <a:spcPct val="150000"/>
              </a:lnSpc>
            </a:pPr>
            <a:r>
              <a:rPr lang="en-US" altLang="ja-JP" sz="907" err="1">
                <a:latin typeface="游ゴシック" panose="020B0400000000000000" pitchFamily="50" charset="-128"/>
                <a:ea typeface="游ゴシック" panose="020B0400000000000000" pitchFamily="50" charset="-128"/>
                <a:cs typeface="+mn-lt"/>
              </a:rPr>
              <a:t>PortHepburn</a:t>
            </a:r>
            <a:r>
              <a:rPr lang="ja-JP" altLang="en-US" sz="907">
                <a:latin typeface="游ゴシック" panose="020B0400000000000000" pitchFamily="50" charset="-128"/>
                <a:ea typeface="游ゴシック" panose="020B0400000000000000" pitchFamily="50" charset="-128"/>
                <a:cs typeface="+mn-lt"/>
              </a:rPr>
              <a:t>上の情報をリアルタイムに反映することで、個⼈の時間割・休講・教室等が⼀目で確認できます。 </a:t>
            </a:r>
            <a:endParaRPr lang="en-US" altLang="ja-JP" sz="1633">
              <a:latin typeface="游ゴシック" panose="020B0400000000000000" pitchFamily="50" charset="-128"/>
              <a:ea typeface="游ゴシック" panose="020B0400000000000000" pitchFamily="50" charset="-128"/>
              <a:cs typeface="+mn-lt"/>
            </a:endParaRPr>
          </a:p>
          <a:p>
            <a:pPr>
              <a:lnSpc>
                <a:spcPct val="150000"/>
              </a:lnSpc>
            </a:pPr>
            <a:r>
              <a:rPr lang="ja-JP" altLang="en-US" sz="907">
                <a:latin typeface="游ゴシック" panose="020B0400000000000000" pitchFamily="50" charset="-128"/>
                <a:ea typeface="游ゴシック" panose="020B0400000000000000" pitchFamily="50" charset="-128"/>
                <a:cs typeface="+mn-lt"/>
              </a:rPr>
              <a:t>その他にも⼤学からのお知らせや、キャンパスマップ、バスの時刻表など便利な機能を多数搭載しています。 </a:t>
            </a:r>
            <a:endParaRPr lang="en-US" altLang="ja-JP" sz="1633">
              <a:latin typeface="游ゴシック" panose="020B0400000000000000" pitchFamily="50" charset="-128"/>
              <a:ea typeface="游ゴシック" panose="020B0400000000000000" pitchFamily="50" charset="-128"/>
              <a:cs typeface="+mn-lt"/>
            </a:endParaRPr>
          </a:p>
          <a:p>
            <a:pPr>
              <a:lnSpc>
                <a:spcPct val="150000"/>
              </a:lnSpc>
            </a:pPr>
            <a:r>
              <a:rPr lang="ja-JP" altLang="en-US" sz="907">
                <a:latin typeface="游ゴシック" panose="020B0400000000000000" pitchFamily="50" charset="-128"/>
                <a:ea typeface="游ゴシック" panose="020B0400000000000000" pitchFamily="50" charset="-128"/>
                <a:cs typeface="+mn-lt"/>
              </a:rPr>
              <a:t>あまりカスタムなどは⾏わず基本機能に重きを置いた事例となっています。</a:t>
            </a:r>
            <a:endParaRPr lang="en-US" sz="1633">
              <a:latin typeface="游ゴシック" panose="020B0400000000000000" pitchFamily="50" charset="-128"/>
              <a:ea typeface="游ゴシック" panose="020B0400000000000000" pitchFamily="50" charset="-128"/>
              <a:cs typeface="+mn-lt"/>
            </a:endParaRPr>
          </a:p>
        </p:txBody>
      </p:sp>
      <p:sp>
        <p:nvSpPr>
          <p:cNvPr id="26" name="正方形/長方形 25">
            <a:extLst>
              <a:ext uri="{FF2B5EF4-FFF2-40B4-BE49-F238E27FC236}">
                <a16:creationId xmlns:a16="http://schemas.microsoft.com/office/drawing/2014/main" id="{31A53FD7-4B40-EF4E-A771-D2E538EB030E}"/>
              </a:ext>
            </a:extLst>
          </p:cNvPr>
          <p:cNvSpPr/>
          <p:nvPr/>
        </p:nvSpPr>
        <p:spPr>
          <a:xfrm>
            <a:off x="203004" y="2769247"/>
            <a:ext cx="1907005" cy="362935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2896" tIns="26448" rIns="52896" bIns="26448" rtlCol="0" anchor="ctr"/>
          <a:lstStyle/>
          <a:p>
            <a:pPr algn="ctr"/>
            <a:endParaRPr lang="ja-JP" altLang="en-US" sz="1633">
              <a:latin typeface="游ゴシック" panose="020B0400000000000000" pitchFamily="50" charset="-128"/>
              <a:ea typeface="游ゴシック" panose="020B0400000000000000" pitchFamily="50" charset="-128"/>
            </a:endParaRPr>
          </a:p>
        </p:txBody>
      </p:sp>
      <p:sp>
        <p:nvSpPr>
          <p:cNvPr id="27" name="テキスト ボックス 26">
            <a:extLst>
              <a:ext uri="{FF2B5EF4-FFF2-40B4-BE49-F238E27FC236}">
                <a16:creationId xmlns:a16="http://schemas.microsoft.com/office/drawing/2014/main" id="{281F8009-F63A-A244-A4CD-E4095238CF81}"/>
              </a:ext>
            </a:extLst>
          </p:cNvPr>
          <p:cNvSpPr txBox="1"/>
          <p:nvPr/>
        </p:nvSpPr>
        <p:spPr>
          <a:xfrm>
            <a:off x="203003" y="2769249"/>
            <a:ext cx="756679" cy="193003"/>
          </a:xfrm>
          <a:prstGeom prst="rect">
            <a:avLst/>
          </a:prstGeom>
          <a:solidFill>
            <a:schemeClr val="tx1"/>
          </a:solidFill>
        </p:spPr>
        <p:txBody>
          <a:bodyPr wrap="square" lIns="42301" tIns="26448" rIns="52896" bIns="26448" rtlCol="0" anchor="ctr" anchorCtr="0">
            <a:spAutoFit/>
          </a:bodyPr>
          <a:lstStyle/>
          <a:p>
            <a:pPr algn="ctr"/>
            <a:r>
              <a:rPr lang="ja-JP" altLang="en-US" sz="907" b="1">
                <a:solidFill>
                  <a:schemeClr val="bg1"/>
                </a:solidFill>
                <a:latin typeface="游ゴシック" panose="020B0400000000000000" pitchFamily="50" charset="-128"/>
                <a:ea typeface="游ゴシック" panose="020B0400000000000000" pitchFamily="50" charset="-128"/>
              </a:rPr>
              <a:t>機能構成例</a:t>
            </a:r>
          </a:p>
        </p:txBody>
      </p:sp>
      <p:sp>
        <p:nvSpPr>
          <p:cNvPr id="28" name="テキスト ボックス 27">
            <a:extLst>
              <a:ext uri="{FF2B5EF4-FFF2-40B4-BE49-F238E27FC236}">
                <a16:creationId xmlns:a16="http://schemas.microsoft.com/office/drawing/2014/main" id="{AB064A97-3EFE-B44A-B2FF-DC73FA56DA66}"/>
              </a:ext>
            </a:extLst>
          </p:cNvPr>
          <p:cNvSpPr txBox="1"/>
          <p:nvPr/>
        </p:nvSpPr>
        <p:spPr>
          <a:xfrm>
            <a:off x="309188" y="3027628"/>
            <a:ext cx="1432609" cy="2566408"/>
          </a:xfrm>
          <a:prstGeom prst="rect">
            <a:avLst/>
          </a:prstGeom>
          <a:noFill/>
        </p:spPr>
        <p:txBody>
          <a:bodyPr wrap="square" lIns="52896" tIns="26448" rIns="52896" bIns="26448" rtlCol="0" anchor="t">
            <a:spAutoFit/>
          </a:bodyPr>
          <a:lstStyle/>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授業・時間割照会</a:t>
            </a:r>
            <a:endParaRPr lang="ja-JP" altLang="en-US" sz="1633">
              <a:latin typeface="游ゴシック" panose="020B0400000000000000" pitchFamily="50" charset="-128"/>
              <a:ea typeface="游ゴシック" panose="020B0400000000000000" pitchFamily="50" charset="-128"/>
            </a:endParaRP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シラバス照会</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休講情報照会</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補講情報照会</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教室教員変更照会</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バス時刻表</a:t>
            </a:r>
          </a:p>
          <a:p>
            <a:pPr marL="105409" indent="-105409">
              <a:lnSpc>
                <a:spcPct val="150000"/>
              </a:lnSpc>
              <a:buFont typeface="Arial" panose="020B0604020202020204" pitchFamily="34" charset="0"/>
              <a:buChar char="•"/>
            </a:pPr>
            <a:r>
              <a:rPr lang="en" altLang="ja-JP" sz="907">
                <a:latin typeface="游ゴシック" panose="020B0400000000000000" pitchFamily="50" charset="-128"/>
                <a:ea typeface="游ゴシック" panose="020B0400000000000000" pitchFamily="50" charset="-128"/>
                <a:cs typeface="Meiryo UI" panose="020B0604030504040204" pitchFamily="50" charset="-128"/>
              </a:rPr>
              <a:t>Web</a:t>
            </a: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メール（</a:t>
            </a:r>
            <a:r>
              <a:rPr lang="en" altLang="ja-JP" sz="907">
                <a:latin typeface="游ゴシック" panose="020B0400000000000000" pitchFamily="50" charset="-128"/>
                <a:ea typeface="游ゴシック" panose="020B0400000000000000" pitchFamily="50" charset="-128"/>
                <a:cs typeface="Meiryo UI" panose="020B0604030504040204" pitchFamily="50" charset="-128"/>
              </a:rPr>
              <a:t>Gmail)</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キャンパスマップ</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演習室利用状況</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SNSリンク</a:t>
            </a:r>
          </a:p>
          <a:p>
            <a:pPr>
              <a:lnSpc>
                <a:spcPct val="150000"/>
              </a:lnSpc>
            </a:pPr>
            <a:endParaRPr lang="ja-JP" altLang="en-US" sz="907">
              <a:latin typeface="游ゴシック" panose="020B0400000000000000" pitchFamily="50" charset="-128"/>
              <a:ea typeface="游ゴシック" panose="020B0400000000000000" pitchFamily="50" charset="-128"/>
              <a:cs typeface="Meiryo UI" panose="020B0604030504040204" pitchFamily="50" charset="-128"/>
            </a:endParaRPr>
          </a:p>
          <a:p>
            <a:pPr>
              <a:lnSpc>
                <a:spcPct val="150000"/>
              </a:lnSpc>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など</a:t>
            </a:r>
            <a:endParaRPr lang="ja-JP" altLang="en-US" sz="1633">
              <a:latin typeface="游ゴシック" panose="020B0400000000000000" pitchFamily="50" charset="-128"/>
              <a:ea typeface="游ゴシック" panose="020B0400000000000000" pitchFamily="50" charset="-128"/>
            </a:endParaRPr>
          </a:p>
        </p:txBody>
      </p:sp>
      <p:sp>
        <p:nvSpPr>
          <p:cNvPr id="24" name="角丸四角形 23">
            <a:extLst>
              <a:ext uri="{FF2B5EF4-FFF2-40B4-BE49-F238E27FC236}">
                <a16:creationId xmlns:a16="http://schemas.microsoft.com/office/drawing/2014/main" id="{109F4A58-E757-6442-93FE-86BDEF9FF95A}"/>
              </a:ext>
            </a:extLst>
          </p:cNvPr>
          <p:cNvSpPr/>
          <p:nvPr/>
        </p:nvSpPr>
        <p:spPr>
          <a:xfrm>
            <a:off x="203004" y="1862862"/>
            <a:ext cx="1907005" cy="799968"/>
          </a:xfrm>
          <a:prstGeom prst="roundRect">
            <a:avLst>
              <a:gd name="adj" fmla="val 5261"/>
            </a:avLst>
          </a:prstGeom>
          <a:solidFill>
            <a:srgbClr val="EF7C33"/>
          </a:solidFill>
          <a:ln>
            <a:noFill/>
          </a:ln>
        </p:spPr>
        <p:style>
          <a:lnRef idx="2">
            <a:schemeClr val="accent2"/>
          </a:lnRef>
          <a:fillRef idx="1">
            <a:schemeClr val="lt1"/>
          </a:fillRef>
          <a:effectRef idx="0">
            <a:schemeClr val="accent2"/>
          </a:effectRef>
          <a:fontRef idx="minor">
            <a:schemeClr val="dk1"/>
          </a:fontRef>
        </p:style>
        <p:txBody>
          <a:bodyPr lIns="52896" tIns="26448" rIns="52896" bIns="26448" rtlCol="0" anchor="ctr" anchorCtr="0"/>
          <a:lstStyle/>
          <a:p>
            <a:pPr algn="ctr"/>
            <a:r>
              <a:rPr lang="ja-JP" altLang="en-US" sz="998">
                <a:solidFill>
                  <a:schemeClr val="bg1"/>
                </a:solidFill>
                <a:latin typeface="游ゴシック" panose="020B0400000000000000" pitchFamily="50" charset="-128"/>
                <a:ea typeface="游ゴシック" panose="020B0400000000000000" pitchFamily="50" charset="-128"/>
              </a:rPr>
              <a:t>累計ダウンロード数</a:t>
            </a:r>
            <a:endParaRPr lang="en-US" altLang="ja-JP" sz="998">
              <a:solidFill>
                <a:schemeClr val="bg1"/>
              </a:solidFill>
              <a:latin typeface="游ゴシック" panose="020B0400000000000000" pitchFamily="50" charset="-128"/>
              <a:ea typeface="游ゴシック" panose="020B0400000000000000" pitchFamily="50" charset="-128"/>
            </a:endParaRPr>
          </a:p>
          <a:p>
            <a:pPr algn="ctr"/>
            <a:r>
              <a:rPr lang="en-US" altLang="ja-JP" sz="2177" b="1">
                <a:solidFill>
                  <a:schemeClr val="bg1"/>
                </a:solidFill>
                <a:latin typeface="游ゴシック" panose="020B0400000000000000" pitchFamily="50" charset="-128"/>
                <a:ea typeface="游ゴシック" panose="020B0400000000000000" pitchFamily="50" charset="-128"/>
              </a:rPr>
              <a:t>10,107</a:t>
            </a:r>
            <a:r>
              <a:rPr lang="en-US" altLang="ja-JP" sz="2177">
                <a:solidFill>
                  <a:schemeClr val="bg1"/>
                </a:solidFill>
                <a:latin typeface="游ゴシック" panose="020B0400000000000000" pitchFamily="50" charset="-128"/>
                <a:ea typeface="游ゴシック" panose="020B0400000000000000" pitchFamily="50" charset="-128"/>
              </a:rPr>
              <a:t> </a:t>
            </a:r>
            <a:r>
              <a:rPr lang="ja-JP" altLang="en-US" sz="998">
                <a:solidFill>
                  <a:schemeClr val="bg1"/>
                </a:solidFill>
                <a:latin typeface="游ゴシック" panose="020B0400000000000000" pitchFamily="50" charset="-128"/>
                <a:ea typeface="游ゴシック" panose="020B0400000000000000" pitchFamily="50" charset="-128"/>
              </a:rPr>
              <a:t>ダウンロード</a:t>
            </a:r>
            <a:endParaRPr lang="en-US" altLang="ja-JP" sz="998">
              <a:solidFill>
                <a:schemeClr val="bg1"/>
              </a:solidFill>
              <a:latin typeface="游ゴシック" panose="020B0400000000000000" pitchFamily="50" charset="-128"/>
              <a:ea typeface="游ゴシック" panose="020B0400000000000000" pitchFamily="50" charset="-128"/>
            </a:endParaRPr>
          </a:p>
          <a:p>
            <a:pPr algn="ctr"/>
            <a:r>
              <a:rPr lang="ja-JP" altLang="en-US" sz="816">
                <a:solidFill>
                  <a:schemeClr val="bg1"/>
                </a:solidFill>
                <a:latin typeface="游ゴシック" panose="020B0400000000000000" pitchFamily="50" charset="-128"/>
                <a:ea typeface="游ゴシック" panose="020B0400000000000000" pitchFamily="50" charset="-128"/>
              </a:rPr>
              <a:t>（</a:t>
            </a:r>
            <a:r>
              <a:rPr lang="en-US" altLang="ja-JP" sz="816">
                <a:solidFill>
                  <a:schemeClr val="bg1"/>
                </a:solidFill>
                <a:latin typeface="游ゴシック" panose="020B0400000000000000" pitchFamily="50" charset="-128"/>
                <a:ea typeface="游ゴシック" panose="020B0400000000000000" pitchFamily="50" charset="-128"/>
              </a:rPr>
              <a:t>2019</a:t>
            </a:r>
            <a:r>
              <a:rPr lang="ja-JP" altLang="en-US" sz="816">
                <a:solidFill>
                  <a:schemeClr val="bg1"/>
                </a:solidFill>
                <a:latin typeface="游ゴシック" panose="020B0400000000000000" pitchFamily="50" charset="-128"/>
                <a:ea typeface="游ゴシック" panose="020B0400000000000000" pitchFamily="50" charset="-128"/>
              </a:rPr>
              <a:t>年</a:t>
            </a:r>
            <a:r>
              <a:rPr lang="en-US" altLang="ja-JP" sz="816">
                <a:solidFill>
                  <a:schemeClr val="bg1"/>
                </a:solidFill>
                <a:latin typeface="游ゴシック" panose="020B0400000000000000" pitchFamily="50" charset="-128"/>
                <a:ea typeface="游ゴシック" panose="020B0400000000000000" pitchFamily="50" charset="-128"/>
              </a:rPr>
              <a:t>4</a:t>
            </a:r>
            <a:r>
              <a:rPr lang="ja-JP" altLang="en-US" sz="816">
                <a:solidFill>
                  <a:schemeClr val="bg1"/>
                </a:solidFill>
                <a:latin typeface="游ゴシック" panose="020B0400000000000000" pitchFamily="50" charset="-128"/>
                <a:ea typeface="游ゴシック" panose="020B0400000000000000" pitchFamily="50" charset="-128"/>
              </a:rPr>
              <a:t>月～ </a:t>
            </a:r>
            <a:r>
              <a:rPr lang="en-US" altLang="ja-JP" sz="816">
                <a:solidFill>
                  <a:schemeClr val="bg1"/>
                </a:solidFill>
                <a:latin typeface="游ゴシック" panose="020B0400000000000000" pitchFamily="50" charset="-128"/>
                <a:ea typeface="游ゴシック" panose="020B0400000000000000" pitchFamily="50" charset="-128"/>
              </a:rPr>
              <a:t>2019</a:t>
            </a:r>
            <a:r>
              <a:rPr lang="ja-JP" altLang="en-US" sz="816">
                <a:solidFill>
                  <a:schemeClr val="bg1"/>
                </a:solidFill>
                <a:latin typeface="游ゴシック" panose="020B0400000000000000" pitchFamily="50" charset="-128"/>
                <a:ea typeface="游ゴシック" panose="020B0400000000000000" pitchFamily="50" charset="-128"/>
              </a:rPr>
              <a:t>年</a:t>
            </a:r>
            <a:r>
              <a:rPr lang="en-US" altLang="ja-JP" sz="816">
                <a:solidFill>
                  <a:schemeClr val="bg1"/>
                </a:solidFill>
                <a:latin typeface="游ゴシック" panose="020B0400000000000000" pitchFamily="50" charset="-128"/>
                <a:ea typeface="游ゴシック" panose="020B0400000000000000" pitchFamily="50" charset="-128"/>
              </a:rPr>
              <a:t>8</a:t>
            </a:r>
            <a:r>
              <a:rPr lang="ja-JP" altLang="en-US" sz="816">
                <a:solidFill>
                  <a:schemeClr val="bg1"/>
                </a:solidFill>
                <a:latin typeface="游ゴシック" panose="020B0400000000000000" pitchFamily="50" charset="-128"/>
                <a:ea typeface="游ゴシック" panose="020B0400000000000000" pitchFamily="50" charset="-128"/>
              </a:rPr>
              <a:t>月）</a:t>
            </a:r>
            <a:endParaRPr lang="en-US" altLang="ja-JP" sz="816">
              <a:solidFill>
                <a:schemeClr val="bg1"/>
              </a:solidFill>
              <a:latin typeface="游ゴシック" panose="020B0400000000000000" pitchFamily="50" charset="-128"/>
              <a:ea typeface="游ゴシック" panose="020B0400000000000000" pitchFamily="50" charset="-128"/>
            </a:endParaRPr>
          </a:p>
        </p:txBody>
      </p:sp>
      <p:pic>
        <p:nvPicPr>
          <p:cNvPr id="8" name="図 7">
            <a:extLst>
              <a:ext uri="{FF2B5EF4-FFF2-40B4-BE49-F238E27FC236}">
                <a16:creationId xmlns:a16="http://schemas.microsoft.com/office/drawing/2014/main" id="{45321BA4-1B27-4A65-8448-F7772A7A041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536868" y="1839544"/>
            <a:ext cx="2286214" cy="4559057"/>
          </a:xfrm>
          <a:prstGeom prst="rect">
            <a:avLst/>
          </a:prstGeom>
          <a:ln w="6350">
            <a:noFill/>
          </a:ln>
        </p:spPr>
      </p:pic>
      <p:pic>
        <p:nvPicPr>
          <p:cNvPr id="20" name="図 19">
            <a:extLst>
              <a:ext uri="{FF2B5EF4-FFF2-40B4-BE49-F238E27FC236}">
                <a16:creationId xmlns:a16="http://schemas.microsoft.com/office/drawing/2014/main" id="{A4BED2FC-FBC7-4846-8FE8-1CD9FEBC448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947447" y="1841910"/>
            <a:ext cx="2285027" cy="4556691"/>
          </a:xfrm>
          <a:prstGeom prst="rect">
            <a:avLst/>
          </a:prstGeom>
          <a:ln w="6350">
            <a:noFill/>
          </a:ln>
        </p:spPr>
      </p:pic>
      <p:pic>
        <p:nvPicPr>
          <p:cNvPr id="32" name="図 31">
            <a:extLst>
              <a:ext uri="{FF2B5EF4-FFF2-40B4-BE49-F238E27FC236}">
                <a16:creationId xmlns:a16="http://schemas.microsoft.com/office/drawing/2014/main" id="{4E93FF58-764D-4C86-A31B-87C326B22F9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350233" y="1841910"/>
            <a:ext cx="2285027" cy="4556691"/>
          </a:xfrm>
          <a:prstGeom prst="rect">
            <a:avLst/>
          </a:prstGeom>
          <a:ln w="6350">
            <a:noFill/>
          </a:ln>
        </p:spPr>
      </p:pic>
      <p:sp>
        <p:nvSpPr>
          <p:cNvPr id="14" name="テキスト ボックス 13">
            <a:extLst>
              <a:ext uri="{FF2B5EF4-FFF2-40B4-BE49-F238E27FC236}">
                <a16:creationId xmlns:a16="http://schemas.microsoft.com/office/drawing/2014/main" id="{F8161D31-4922-CB4A-908C-14F72567EEC2}"/>
              </a:ext>
            </a:extLst>
          </p:cNvPr>
          <p:cNvSpPr txBox="1"/>
          <p:nvPr/>
        </p:nvSpPr>
        <p:spPr>
          <a:xfrm>
            <a:off x="1104899" y="86635"/>
            <a:ext cx="4770967" cy="712759"/>
          </a:xfrm>
          <a:prstGeom prst="rect">
            <a:avLst/>
          </a:prstGeom>
          <a:noFill/>
        </p:spPr>
        <p:txBody>
          <a:bodyPr wrap="square" rtlCol="0" anchor="t">
            <a:spAutoFit/>
          </a:bodyPr>
          <a:lstStyle/>
          <a:p>
            <a:pPr>
              <a:lnSpc>
                <a:spcPct val="150000"/>
              </a:lnSpc>
            </a:pPr>
            <a:r>
              <a:rPr lang="en-US" sz="1600" b="1" err="1">
                <a:ea typeface="+mn-lt"/>
                <a:cs typeface="+mn-lt"/>
              </a:rPr>
              <a:t>KnowledgePortal</a:t>
            </a:r>
            <a:endParaRPr lang="ja-JP" err="1"/>
          </a:p>
          <a:p>
            <a:pPr>
              <a:lnSpc>
                <a:spcPct val="150000"/>
              </a:lnSpc>
            </a:pPr>
            <a:r>
              <a:rPr lang="ja-JP" altLang="en-US" sz="1200">
                <a:latin typeface="+mj-ea"/>
                <a:ea typeface="+mj-ea"/>
              </a:rPr>
              <a:t>明治学院大学様　明学アプリ （２０１９年４月～） </a:t>
            </a:r>
          </a:p>
        </p:txBody>
      </p:sp>
      <p:cxnSp>
        <p:nvCxnSpPr>
          <p:cNvPr id="15" name="直線コネクタ 14">
            <a:extLst>
              <a:ext uri="{FF2B5EF4-FFF2-40B4-BE49-F238E27FC236}">
                <a16:creationId xmlns:a16="http://schemas.microsoft.com/office/drawing/2014/main" id="{1EAC3E23-0F42-3649-AC58-C4412E82BE5D}"/>
              </a:ext>
            </a:extLst>
          </p:cNvPr>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34D05871-7FB5-5F43-B9B9-4A81A40C1219}"/>
              </a:ext>
            </a:extLst>
          </p:cNvPr>
          <p:cNvSpPr txBox="1"/>
          <p:nvPr/>
        </p:nvSpPr>
        <p:spPr>
          <a:xfrm>
            <a:off x="150018" y="260067"/>
            <a:ext cx="916781" cy="463833"/>
          </a:xfrm>
          <a:prstGeom prst="rect">
            <a:avLst/>
          </a:prstGeom>
          <a:solidFill>
            <a:srgbClr val="EF7C33"/>
          </a:solidFill>
        </p:spPr>
        <p:txBody>
          <a:bodyPr wrap="square" lIns="73125" rtlCol="0" anchor="ctr" anchorCtr="0">
            <a:noAutofit/>
          </a:bodyPr>
          <a:lstStyle/>
          <a:p>
            <a:pPr algn="ctr"/>
            <a:r>
              <a:rPr lang="ja-JP" altLang="en-US" sz="1400">
                <a:solidFill>
                  <a:schemeClr val="bg1"/>
                </a:solidFill>
                <a:latin typeface="MS UI Gothic" panose="020B0600070205080204" pitchFamily="50" charset="-128"/>
                <a:ea typeface="MS UI Gothic" panose="020B0600070205080204" pitchFamily="50" charset="-128"/>
              </a:rPr>
              <a:t>事例紹介</a:t>
            </a:r>
          </a:p>
        </p:txBody>
      </p:sp>
    </p:spTree>
    <p:extLst>
      <p:ext uri="{BB962C8B-B14F-4D97-AF65-F5344CB8AC3E}">
        <p14:creationId xmlns:p14="http://schemas.microsoft.com/office/powerpoint/2010/main" val="41906041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a:extLst>
              <a:ext uri="{FF2B5EF4-FFF2-40B4-BE49-F238E27FC236}">
                <a16:creationId xmlns:a16="http://schemas.microsoft.com/office/drawing/2014/main" id="{46686BDD-7CDB-9148-A3C2-6E28346EC818}"/>
              </a:ext>
            </a:extLst>
          </p:cNvPr>
          <p:cNvSpPr txBox="1"/>
          <p:nvPr/>
        </p:nvSpPr>
        <p:spPr>
          <a:xfrm>
            <a:off x="150018" y="806032"/>
            <a:ext cx="9519957" cy="681661"/>
          </a:xfrm>
          <a:prstGeom prst="rect">
            <a:avLst/>
          </a:prstGeom>
          <a:noFill/>
        </p:spPr>
        <p:txBody>
          <a:bodyPr wrap="square" lIns="52896" tIns="26448" rIns="52896" bIns="26448" rtlCol="0" anchor="t">
            <a:spAutoFit/>
          </a:bodyPr>
          <a:lstStyle/>
          <a:p>
            <a:pPr>
              <a:lnSpc>
                <a:spcPct val="150000"/>
              </a:lnSpc>
            </a:pPr>
            <a:r>
              <a:rPr lang="en-US" altLang="ja-JP" sz="907" err="1">
                <a:latin typeface="游ゴシック" panose="020B0400000000000000" pitchFamily="50" charset="-128"/>
                <a:ea typeface="游ゴシック" panose="020B0400000000000000" pitchFamily="50" charset="-128"/>
                <a:cs typeface="+mn-lt"/>
              </a:rPr>
              <a:t>KnowledgePortal</a:t>
            </a:r>
            <a:r>
              <a:rPr lang="ja-JP" altLang="en-US" sz="907">
                <a:latin typeface="游ゴシック" panose="020B0400000000000000" pitchFamily="50" charset="-128"/>
                <a:ea typeface="游ゴシック" panose="020B0400000000000000" pitchFamily="50" charset="-128"/>
                <a:cs typeface="+mn-lt"/>
              </a:rPr>
              <a:t>東京都市大学様モデル</a:t>
            </a:r>
            <a:r>
              <a:rPr lang="ja-JP" altLang="en-US" sz="907" b="1">
                <a:latin typeface="游ゴシック" panose="020B0400000000000000" pitchFamily="50" charset="-128"/>
                <a:ea typeface="游ゴシック" panose="020B0400000000000000" pitchFamily="50" charset="-128"/>
                <a:cs typeface="+mn-lt"/>
              </a:rPr>
              <a:t>「東京都市大学モバイルアプリ」</a:t>
            </a:r>
            <a:r>
              <a:rPr lang="ja-JP" altLang="en-US" sz="907">
                <a:latin typeface="游ゴシック" panose="020B0400000000000000" pitchFamily="50" charset="-128"/>
                <a:ea typeface="游ゴシック" panose="020B0400000000000000" pitchFamily="50" charset="-128"/>
                <a:cs typeface="+mn-lt"/>
              </a:rPr>
              <a:t>を</a:t>
            </a:r>
            <a:r>
              <a:rPr lang="en-US" altLang="ja-JP" sz="907">
                <a:latin typeface="游ゴシック" panose="020B0400000000000000" pitchFamily="50" charset="-128"/>
                <a:ea typeface="游ゴシック" panose="020B0400000000000000" pitchFamily="50" charset="-128"/>
                <a:cs typeface="+mn-lt"/>
              </a:rPr>
              <a:t>2019</a:t>
            </a:r>
            <a:r>
              <a:rPr lang="ja-JP" altLang="en-US" sz="907">
                <a:latin typeface="游ゴシック" panose="020B0400000000000000" pitchFamily="50" charset="-128"/>
                <a:ea typeface="游ゴシック" panose="020B0400000000000000" pitchFamily="50" charset="-128"/>
                <a:cs typeface="+mn-lt"/>
              </a:rPr>
              <a:t>年</a:t>
            </a:r>
            <a:r>
              <a:rPr lang="en-US" altLang="ja-JP" sz="907">
                <a:latin typeface="游ゴシック" panose="020B0400000000000000" pitchFamily="50" charset="-128"/>
                <a:ea typeface="游ゴシック" panose="020B0400000000000000" pitchFamily="50" charset="-128"/>
                <a:cs typeface="+mn-lt"/>
              </a:rPr>
              <a:t>4</a:t>
            </a:r>
            <a:r>
              <a:rPr lang="ja-JP" altLang="en-US" sz="907">
                <a:latin typeface="游ゴシック" panose="020B0400000000000000" pitchFamily="50" charset="-128"/>
                <a:ea typeface="游ゴシック" panose="020B0400000000000000" pitchFamily="50" charset="-128"/>
                <a:cs typeface="+mn-lt"/>
              </a:rPr>
              <a:t>月から提供開始しております。</a:t>
            </a:r>
            <a:endParaRPr lang="en-US" altLang="en-US" sz="907">
              <a:latin typeface="游ゴシック" panose="020B0400000000000000" pitchFamily="50" charset="-128"/>
              <a:ea typeface="游ゴシック" panose="020B0400000000000000" pitchFamily="50" charset="-128"/>
              <a:cs typeface="+mn-lt"/>
            </a:endParaRPr>
          </a:p>
          <a:p>
            <a:pPr>
              <a:lnSpc>
                <a:spcPct val="150000"/>
              </a:lnSpc>
            </a:pPr>
            <a:r>
              <a:rPr lang="ja-JP" altLang="en-US" sz="907">
                <a:latin typeface="游ゴシック" panose="020B0400000000000000" pitchFamily="50" charset="-128"/>
                <a:ea typeface="游ゴシック" panose="020B0400000000000000" pitchFamily="50" charset="-128"/>
                <a:cs typeface="+mn-lt"/>
              </a:rPr>
              <a:t>個⼈の時間割・休講・教室等が⼀⽬で確認でき、その他にも⼤学からのお知らせや、キャンパスマップ、バスの時刻表など便利な機能を多数搭載しています。 </a:t>
            </a:r>
            <a:endParaRPr lang="en-US" sz="1633">
              <a:latin typeface="游ゴシック" panose="020B0400000000000000" pitchFamily="50" charset="-128"/>
              <a:ea typeface="游ゴシック" panose="020B0400000000000000" pitchFamily="50" charset="-128"/>
              <a:cs typeface="+mn-lt"/>
            </a:endParaRPr>
          </a:p>
          <a:p>
            <a:pPr>
              <a:lnSpc>
                <a:spcPct val="150000"/>
              </a:lnSpc>
            </a:pPr>
            <a:r>
              <a:rPr lang="ja-JP" altLang="en-US" sz="907">
                <a:latin typeface="游ゴシック" panose="020B0400000000000000" pitchFamily="50" charset="-128"/>
                <a:ea typeface="游ゴシック" panose="020B0400000000000000" pitchFamily="50" charset="-128"/>
                <a:cs typeface="+mn-lt"/>
              </a:rPr>
              <a:t>本モデルは、学生用のキャンパス情報に特化し、キャンパスライフとしての学生手帳代わりとなるポータル機能を主としています。</a:t>
            </a:r>
          </a:p>
        </p:txBody>
      </p:sp>
      <p:sp>
        <p:nvSpPr>
          <p:cNvPr id="26" name="正方形/長方形 25">
            <a:extLst>
              <a:ext uri="{FF2B5EF4-FFF2-40B4-BE49-F238E27FC236}">
                <a16:creationId xmlns:a16="http://schemas.microsoft.com/office/drawing/2014/main" id="{31A53FD7-4B40-EF4E-A771-D2E538EB030E}"/>
              </a:ext>
            </a:extLst>
          </p:cNvPr>
          <p:cNvSpPr/>
          <p:nvPr/>
        </p:nvSpPr>
        <p:spPr>
          <a:xfrm>
            <a:off x="151396" y="2760136"/>
            <a:ext cx="1907005" cy="362935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2896" tIns="26448" rIns="52896" bIns="26448" rtlCol="0" anchor="ctr"/>
          <a:lstStyle/>
          <a:p>
            <a:pPr algn="ctr"/>
            <a:endParaRPr lang="ja-JP" altLang="en-US" sz="1633">
              <a:latin typeface="游ゴシック" panose="020B0400000000000000" pitchFamily="50" charset="-128"/>
              <a:ea typeface="游ゴシック" panose="020B0400000000000000" pitchFamily="50" charset="-128"/>
            </a:endParaRPr>
          </a:p>
        </p:txBody>
      </p:sp>
      <p:sp>
        <p:nvSpPr>
          <p:cNvPr id="27" name="テキスト ボックス 26">
            <a:extLst>
              <a:ext uri="{FF2B5EF4-FFF2-40B4-BE49-F238E27FC236}">
                <a16:creationId xmlns:a16="http://schemas.microsoft.com/office/drawing/2014/main" id="{281F8009-F63A-A244-A4CD-E4095238CF81}"/>
              </a:ext>
            </a:extLst>
          </p:cNvPr>
          <p:cNvSpPr txBox="1"/>
          <p:nvPr/>
        </p:nvSpPr>
        <p:spPr>
          <a:xfrm>
            <a:off x="151395" y="2760138"/>
            <a:ext cx="756679" cy="193003"/>
          </a:xfrm>
          <a:prstGeom prst="rect">
            <a:avLst/>
          </a:prstGeom>
          <a:solidFill>
            <a:schemeClr val="tx1"/>
          </a:solidFill>
        </p:spPr>
        <p:txBody>
          <a:bodyPr wrap="square" lIns="42301" tIns="26448" rIns="52896" bIns="26448" rtlCol="0" anchor="ctr" anchorCtr="0">
            <a:spAutoFit/>
          </a:bodyPr>
          <a:lstStyle/>
          <a:p>
            <a:pPr algn="ctr"/>
            <a:r>
              <a:rPr lang="ja-JP" altLang="en-US" sz="907" b="1">
                <a:solidFill>
                  <a:schemeClr val="bg1"/>
                </a:solidFill>
                <a:latin typeface="游ゴシック" panose="020B0400000000000000" pitchFamily="50" charset="-128"/>
                <a:ea typeface="游ゴシック" panose="020B0400000000000000" pitchFamily="50" charset="-128"/>
              </a:rPr>
              <a:t>機能構成例</a:t>
            </a:r>
          </a:p>
        </p:txBody>
      </p:sp>
      <p:sp>
        <p:nvSpPr>
          <p:cNvPr id="28" name="テキスト ボックス 27">
            <a:extLst>
              <a:ext uri="{FF2B5EF4-FFF2-40B4-BE49-F238E27FC236}">
                <a16:creationId xmlns:a16="http://schemas.microsoft.com/office/drawing/2014/main" id="{AB064A97-3EFE-B44A-B2FF-DC73FA56DA66}"/>
              </a:ext>
            </a:extLst>
          </p:cNvPr>
          <p:cNvSpPr txBox="1"/>
          <p:nvPr/>
        </p:nvSpPr>
        <p:spPr>
          <a:xfrm>
            <a:off x="257580" y="3018517"/>
            <a:ext cx="1432609" cy="2566408"/>
          </a:xfrm>
          <a:prstGeom prst="rect">
            <a:avLst/>
          </a:prstGeom>
          <a:noFill/>
        </p:spPr>
        <p:txBody>
          <a:bodyPr wrap="square" lIns="52896" tIns="26448" rIns="52896" bIns="26448" rtlCol="0" anchor="t">
            <a:spAutoFit/>
          </a:bodyPr>
          <a:lstStyle/>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授業・時間割照会</a:t>
            </a:r>
            <a:endParaRPr lang="ja-JP" altLang="en-US" sz="1633">
              <a:latin typeface="游ゴシック" panose="020B0400000000000000" pitchFamily="50" charset="-128"/>
              <a:ea typeface="游ゴシック" panose="020B0400000000000000" pitchFamily="50" charset="-128"/>
            </a:endParaRP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シラバス照会</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休講情報照会</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補講情報照会</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教室教員変更照会</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バス時刻表</a:t>
            </a:r>
          </a:p>
          <a:p>
            <a:pPr marL="105409" indent="-105409">
              <a:lnSpc>
                <a:spcPct val="150000"/>
              </a:lnSpc>
              <a:buFont typeface="Arial" panose="020B0604020202020204" pitchFamily="34" charset="0"/>
              <a:buChar char="•"/>
            </a:pPr>
            <a:r>
              <a:rPr lang="en" altLang="ja-JP" sz="907">
                <a:latin typeface="游ゴシック" panose="020B0400000000000000" pitchFamily="50" charset="-128"/>
                <a:ea typeface="游ゴシック" panose="020B0400000000000000" pitchFamily="50" charset="-128"/>
                <a:cs typeface="Meiryo UI" panose="020B0604030504040204" pitchFamily="50" charset="-128"/>
              </a:rPr>
              <a:t>Web</a:t>
            </a: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メール（</a:t>
            </a:r>
            <a:r>
              <a:rPr lang="en" altLang="ja-JP" sz="907">
                <a:latin typeface="游ゴシック" panose="020B0400000000000000" pitchFamily="50" charset="-128"/>
                <a:ea typeface="游ゴシック" panose="020B0400000000000000" pitchFamily="50" charset="-128"/>
                <a:cs typeface="Meiryo UI" panose="020B0604030504040204" pitchFamily="50" charset="-128"/>
              </a:rPr>
              <a:t>Gmail)</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キャンパスマップ</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演習室利用状況</a:t>
            </a:r>
          </a:p>
          <a:p>
            <a:pPr marL="105409" indent="-105409">
              <a:lnSpc>
                <a:spcPct val="150000"/>
              </a:lnSpc>
              <a:buFont typeface="Arial" panose="020B0604020202020204" pitchFamily="34" charset="0"/>
              <a:buChar char="•"/>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SNSリンク</a:t>
            </a:r>
          </a:p>
          <a:p>
            <a:pPr>
              <a:lnSpc>
                <a:spcPct val="150000"/>
              </a:lnSpc>
            </a:pPr>
            <a:endParaRPr lang="ja-JP" altLang="en-US" sz="907">
              <a:latin typeface="游ゴシック" panose="020B0400000000000000" pitchFamily="50" charset="-128"/>
              <a:ea typeface="游ゴシック" panose="020B0400000000000000" pitchFamily="50" charset="-128"/>
              <a:cs typeface="Meiryo UI" panose="020B0604030504040204" pitchFamily="50" charset="-128"/>
            </a:endParaRPr>
          </a:p>
          <a:p>
            <a:pPr>
              <a:lnSpc>
                <a:spcPct val="150000"/>
              </a:lnSpc>
            </a:pPr>
            <a:r>
              <a:rPr lang="ja-JP" altLang="en-US" sz="907">
                <a:latin typeface="游ゴシック" panose="020B0400000000000000" pitchFamily="50" charset="-128"/>
                <a:ea typeface="游ゴシック" panose="020B0400000000000000" pitchFamily="50" charset="-128"/>
                <a:cs typeface="Meiryo UI" panose="020B0604030504040204" pitchFamily="50" charset="-128"/>
              </a:rPr>
              <a:t>など</a:t>
            </a:r>
            <a:endParaRPr lang="ja-JP" altLang="en-US" sz="1633">
              <a:latin typeface="游ゴシック" panose="020B0400000000000000" pitchFamily="50" charset="-128"/>
              <a:ea typeface="游ゴシック" panose="020B0400000000000000" pitchFamily="50" charset="-128"/>
            </a:endParaRPr>
          </a:p>
        </p:txBody>
      </p:sp>
      <p:sp>
        <p:nvSpPr>
          <p:cNvPr id="24" name="角丸四角形 23">
            <a:extLst>
              <a:ext uri="{FF2B5EF4-FFF2-40B4-BE49-F238E27FC236}">
                <a16:creationId xmlns:a16="http://schemas.microsoft.com/office/drawing/2014/main" id="{109F4A58-E757-6442-93FE-86BDEF9FF95A}"/>
              </a:ext>
            </a:extLst>
          </p:cNvPr>
          <p:cNvSpPr/>
          <p:nvPr/>
        </p:nvSpPr>
        <p:spPr>
          <a:xfrm>
            <a:off x="151396" y="1853751"/>
            <a:ext cx="1907005" cy="799968"/>
          </a:xfrm>
          <a:prstGeom prst="roundRect">
            <a:avLst>
              <a:gd name="adj" fmla="val 5261"/>
            </a:avLst>
          </a:prstGeom>
          <a:solidFill>
            <a:srgbClr val="EF7C33"/>
          </a:solidFill>
          <a:ln>
            <a:noFill/>
          </a:ln>
        </p:spPr>
        <p:style>
          <a:lnRef idx="2">
            <a:schemeClr val="accent2"/>
          </a:lnRef>
          <a:fillRef idx="1">
            <a:schemeClr val="lt1"/>
          </a:fillRef>
          <a:effectRef idx="0">
            <a:schemeClr val="accent2"/>
          </a:effectRef>
          <a:fontRef idx="minor">
            <a:schemeClr val="dk1"/>
          </a:fontRef>
        </p:style>
        <p:txBody>
          <a:bodyPr lIns="52896" tIns="26448" rIns="52896" bIns="26448" rtlCol="0" anchor="ctr" anchorCtr="0"/>
          <a:lstStyle/>
          <a:p>
            <a:pPr algn="ctr"/>
            <a:r>
              <a:rPr lang="ja-JP" altLang="en-US" sz="998">
                <a:solidFill>
                  <a:schemeClr val="bg1"/>
                </a:solidFill>
                <a:latin typeface="游ゴシック" panose="020B0400000000000000" pitchFamily="50" charset="-128"/>
                <a:ea typeface="游ゴシック" panose="020B0400000000000000" pitchFamily="50" charset="-128"/>
              </a:rPr>
              <a:t>累計ダウンロード数</a:t>
            </a:r>
            <a:endParaRPr lang="en-US" altLang="ja-JP" sz="998">
              <a:solidFill>
                <a:schemeClr val="bg1"/>
              </a:solidFill>
              <a:latin typeface="游ゴシック" panose="020B0400000000000000" pitchFamily="50" charset="-128"/>
              <a:ea typeface="游ゴシック" panose="020B0400000000000000" pitchFamily="50" charset="-128"/>
            </a:endParaRPr>
          </a:p>
          <a:p>
            <a:pPr algn="ctr"/>
            <a:r>
              <a:rPr lang="en-US" altLang="ja-JP" sz="2177" b="1">
                <a:solidFill>
                  <a:schemeClr val="bg1"/>
                </a:solidFill>
                <a:latin typeface="游ゴシック" panose="020B0400000000000000" pitchFamily="50" charset="-128"/>
                <a:ea typeface="游ゴシック" panose="020B0400000000000000" pitchFamily="50" charset="-128"/>
              </a:rPr>
              <a:t>1,835</a:t>
            </a:r>
            <a:r>
              <a:rPr lang="en-US" altLang="ja-JP" sz="2177">
                <a:solidFill>
                  <a:schemeClr val="bg1"/>
                </a:solidFill>
                <a:latin typeface="游ゴシック" panose="020B0400000000000000" pitchFamily="50" charset="-128"/>
                <a:ea typeface="游ゴシック" panose="020B0400000000000000" pitchFamily="50" charset="-128"/>
              </a:rPr>
              <a:t> </a:t>
            </a:r>
            <a:r>
              <a:rPr lang="ja-JP" altLang="en-US" sz="998">
                <a:solidFill>
                  <a:schemeClr val="bg1"/>
                </a:solidFill>
                <a:latin typeface="游ゴシック" panose="020B0400000000000000" pitchFamily="50" charset="-128"/>
                <a:ea typeface="游ゴシック" panose="020B0400000000000000" pitchFamily="50" charset="-128"/>
              </a:rPr>
              <a:t>ダウンロード</a:t>
            </a:r>
            <a:endParaRPr lang="en-US" altLang="ja-JP" sz="998">
              <a:solidFill>
                <a:schemeClr val="bg1"/>
              </a:solidFill>
              <a:latin typeface="游ゴシック" panose="020B0400000000000000" pitchFamily="50" charset="-128"/>
              <a:ea typeface="游ゴシック" panose="020B0400000000000000" pitchFamily="50" charset="-128"/>
            </a:endParaRPr>
          </a:p>
          <a:p>
            <a:pPr algn="ctr"/>
            <a:r>
              <a:rPr lang="ja-JP" altLang="en-US" sz="816">
                <a:solidFill>
                  <a:schemeClr val="bg1"/>
                </a:solidFill>
                <a:latin typeface="游ゴシック" panose="020B0400000000000000" pitchFamily="50" charset="-128"/>
                <a:ea typeface="游ゴシック" panose="020B0400000000000000" pitchFamily="50" charset="-128"/>
              </a:rPr>
              <a:t>（</a:t>
            </a:r>
            <a:r>
              <a:rPr lang="en-US" altLang="ja-JP" sz="816">
                <a:solidFill>
                  <a:schemeClr val="bg1"/>
                </a:solidFill>
                <a:latin typeface="游ゴシック" panose="020B0400000000000000" pitchFamily="50" charset="-128"/>
                <a:ea typeface="游ゴシック" panose="020B0400000000000000" pitchFamily="50" charset="-128"/>
              </a:rPr>
              <a:t>2019</a:t>
            </a:r>
            <a:r>
              <a:rPr lang="ja-JP" altLang="en-US" sz="816">
                <a:solidFill>
                  <a:schemeClr val="bg1"/>
                </a:solidFill>
                <a:latin typeface="游ゴシック" panose="020B0400000000000000" pitchFamily="50" charset="-128"/>
                <a:ea typeface="游ゴシック" panose="020B0400000000000000" pitchFamily="50" charset="-128"/>
              </a:rPr>
              <a:t>年</a:t>
            </a:r>
            <a:r>
              <a:rPr lang="en-US" altLang="ja-JP" sz="816">
                <a:solidFill>
                  <a:schemeClr val="bg1"/>
                </a:solidFill>
                <a:latin typeface="游ゴシック" panose="020B0400000000000000" pitchFamily="50" charset="-128"/>
                <a:ea typeface="游ゴシック" panose="020B0400000000000000" pitchFamily="50" charset="-128"/>
              </a:rPr>
              <a:t>4</a:t>
            </a:r>
            <a:r>
              <a:rPr lang="ja-JP" altLang="en-US" sz="816">
                <a:solidFill>
                  <a:schemeClr val="bg1"/>
                </a:solidFill>
                <a:latin typeface="游ゴシック" panose="020B0400000000000000" pitchFamily="50" charset="-128"/>
                <a:ea typeface="游ゴシック" panose="020B0400000000000000" pitchFamily="50" charset="-128"/>
              </a:rPr>
              <a:t>月～ </a:t>
            </a:r>
            <a:r>
              <a:rPr lang="en-US" altLang="ja-JP" sz="816">
                <a:solidFill>
                  <a:schemeClr val="bg1"/>
                </a:solidFill>
                <a:latin typeface="游ゴシック" panose="020B0400000000000000" pitchFamily="50" charset="-128"/>
                <a:ea typeface="游ゴシック" panose="020B0400000000000000" pitchFamily="50" charset="-128"/>
              </a:rPr>
              <a:t>2019</a:t>
            </a:r>
            <a:r>
              <a:rPr lang="ja-JP" altLang="en-US" sz="816">
                <a:solidFill>
                  <a:schemeClr val="bg1"/>
                </a:solidFill>
                <a:latin typeface="游ゴシック" panose="020B0400000000000000" pitchFamily="50" charset="-128"/>
                <a:ea typeface="游ゴシック" panose="020B0400000000000000" pitchFamily="50" charset="-128"/>
              </a:rPr>
              <a:t>年</a:t>
            </a:r>
            <a:r>
              <a:rPr lang="en-US" altLang="ja-JP" sz="816">
                <a:solidFill>
                  <a:schemeClr val="bg1"/>
                </a:solidFill>
                <a:latin typeface="游ゴシック" panose="020B0400000000000000" pitchFamily="50" charset="-128"/>
                <a:ea typeface="游ゴシック" panose="020B0400000000000000" pitchFamily="50" charset="-128"/>
              </a:rPr>
              <a:t>8</a:t>
            </a:r>
            <a:r>
              <a:rPr lang="ja-JP" altLang="en-US" sz="816">
                <a:solidFill>
                  <a:schemeClr val="bg1"/>
                </a:solidFill>
                <a:latin typeface="游ゴシック" panose="020B0400000000000000" pitchFamily="50" charset="-128"/>
                <a:ea typeface="游ゴシック" panose="020B0400000000000000" pitchFamily="50" charset="-128"/>
              </a:rPr>
              <a:t>月）</a:t>
            </a:r>
            <a:endParaRPr lang="en-US" altLang="ja-JP" sz="816">
              <a:solidFill>
                <a:schemeClr val="bg1"/>
              </a:solidFill>
              <a:latin typeface="游ゴシック" panose="020B0400000000000000" pitchFamily="50" charset="-128"/>
              <a:ea typeface="游ゴシック" panose="020B0400000000000000" pitchFamily="50" charset="-128"/>
            </a:endParaRPr>
          </a:p>
        </p:txBody>
      </p:sp>
      <p:pic>
        <p:nvPicPr>
          <p:cNvPr id="16" name="図 15">
            <a:extLst>
              <a:ext uri="{FF2B5EF4-FFF2-40B4-BE49-F238E27FC236}">
                <a16:creationId xmlns:a16="http://schemas.microsoft.com/office/drawing/2014/main" id="{1002BBC3-4107-D84E-95EC-7CBBF8B3140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331846" y="1762280"/>
            <a:ext cx="2341869" cy="4670044"/>
          </a:xfrm>
          <a:prstGeom prst="rect">
            <a:avLst/>
          </a:prstGeom>
          <a:ln w="6350">
            <a:noFill/>
          </a:ln>
        </p:spPr>
      </p:pic>
      <p:pic>
        <p:nvPicPr>
          <p:cNvPr id="17" name="図 16">
            <a:extLst>
              <a:ext uri="{FF2B5EF4-FFF2-40B4-BE49-F238E27FC236}">
                <a16:creationId xmlns:a16="http://schemas.microsoft.com/office/drawing/2014/main" id="{F29FB79C-9866-3C4C-93EB-5FC8F09C9FC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18470" y="1764705"/>
            <a:ext cx="2340654" cy="4667619"/>
          </a:xfrm>
          <a:prstGeom prst="rect">
            <a:avLst/>
          </a:prstGeom>
          <a:ln w="6350">
            <a:noFill/>
          </a:ln>
        </p:spPr>
      </p:pic>
      <p:pic>
        <p:nvPicPr>
          <p:cNvPr id="18" name="図 17">
            <a:extLst>
              <a:ext uri="{FF2B5EF4-FFF2-40B4-BE49-F238E27FC236}">
                <a16:creationId xmlns:a16="http://schemas.microsoft.com/office/drawing/2014/main" id="{1F6F0C93-CCFB-EA44-9457-4F81B35D0C3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295416" y="1764705"/>
            <a:ext cx="2340654" cy="4667619"/>
          </a:xfrm>
          <a:prstGeom prst="rect">
            <a:avLst/>
          </a:prstGeom>
          <a:ln w="6350">
            <a:noFill/>
          </a:ln>
        </p:spPr>
      </p:pic>
      <p:sp>
        <p:nvSpPr>
          <p:cNvPr id="19" name="テキスト ボックス 18">
            <a:extLst>
              <a:ext uri="{FF2B5EF4-FFF2-40B4-BE49-F238E27FC236}">
                <a16:creationId xmlns:a16="http://schemas.microsoft.com/office/drawing/2014/main" id="{9890321C-9D22-AD4A-AAC9-13D3F8271E51}"/>
              </a:ext>
            </a:extLst>
          </p:cNvPr>
          <p:cNvSpPr txBox="1"/>
          <p:nvPr/>
        </p:nvSpPr>
        <p:spPr>
          <a:xfrm>
            <a:off x="1104899" y="86635"/>
            <a:ext cx="4770967" cy="695383"/>
          </a:xfrm>
          <a:prstGeom prst="rect">
            <a:avLst/>
          </a:prstGeom>
          <a:noFill/>
        </p:spPr>
        <p:txBody>
          <a:bodyPr wrap="square" rtlCol="0" anchor="t">
            <a:spAutoFit/>
          </a:bodyPr>
          <a:lstStyle/>
          <a:p>
            <a:pPr>
              <a:lnSpc>
                <a:spcPct val="150000"/>
              </a:lnSpc>
            </a:pPr>
            <a:r>
              <a:rPr lang="en-US" sz="1600" b="1" err="1">
                <a:ea typeface="+mn-lt"/>
                <a:cs typeface="+mn-lt"/>
              </a:rPr>
              <a:t>KnowledgePortal</a:t>
            </a:r>
            <a:endParaRPr lang="ja-JP" err="1"/>
          </a:p>
          <a:p>
            <a:pPr>
              <a:lnSpc>
                <a:spcPct val="150000"/>
              </a:lnSpc>
            </a:pPr>
            <a:r>
              <a:rPr lang="ja-JP" altLang="en-US" sz="1200">
                <a:latin typeface="+mj-ea"/>
                <a:ea typeface="+mj-ea"/>
              </a:rPr>
              <a:t>東京都市大学様　東京都市大学モバイルアプリ （２０１９年４月～） </a:t>
            </a:r>
          </a:p>
        </p:txBody>
      </p:sp>
      <p:cxnSp>
        <p:nvCxnSpPr>
          <p:cNvPr id="21" name="直線コネクタ 20">
            <a:extLst>
              <a:ext uri="{FF2B5EF4-FFF2-40B4-BE49-F238E27FC236}">
                <a16:creationId xmlns:a16="http://schemas.microsoft.com/office/drawing/2014/main" id="{E65CB61F-A657-774C-9AE7-3B1CDBBC9120}"/>
              </a:ext>
            </a:extLst>
          </p:cNvPr>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1AFD290B-3AFB-FF48-9F92-DED4B04157F8}"/>
              </a:ext>
            </a:extLst>
          </p:cNvPr>
          <p:cNvSpPr txBox="1"/>
          <p:nvPr/>
        </p:nvSpPr>
        <p:spPr>
          <a:xfrm>
            <a:off x="150018" y="260067"/>
            <a:ext cx="916781" cy="463833"/>
          </a:xfrm>
          <a:prstGeom prst="rect">
            <a:avLst/>
          </a:prstGeom>
          <a:solidFill>
            <a:srgbClr val="EF7C33"/>
          </a:solidFill>
        </p:spPr>
        <p:txBody>
          <a:bodyPr wrap="square" lIns="73125" rtlCol="0" anchor="ctr" anchorCtr="0">
            <a:noAutofit/>
          </a:bodyPr>
          <a:lstStyle/>
          <a:p>
            <a:pPr algn="ctr"/>
            <a:r>
              <a:rPr lang="ja-JP" altLang="en-US" sz="1400">
                <a:solidFill>
                  <a:schemeClr val="bg1"/>
                </a:solidFill>
                <a:latin typeface="MS UI Gothic" panose="020B0600070205080204" pitchFamily="50" charset="-128"/>
                <a:ea typeface="MS UI Gothic" panose="020B0600070205080204" pitchFamily="50" charset="-128"/>
              </a:rPr>
              <a:t>事例紹介</a:t>
            </a:r>
          </a:p>
        </p:txBody>
      </p:sp>
    </p:spTree>
    <p:extLst>
      <p:ext uri="{BB962C8B-B14F-4D97-AF65-F5344CB8AC3E}">
        <p14:creationId xmlns:p14="http://schemas.microsoft.com/office/powerpoint/2010/main" val="2393491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8758A9E1-BA9C-2245-A438-9454C2270A37}"/>
              </a:ext>
            </a:extLst>
          </p:cNvPr>
          <p:cNvPicPr>
            <a:picLocks noChangeAspect="1"/>
          </p:cNvPicPr>
          <p:nvPr/>
        </p:nvPicPr>
        <p:blipFill>
          <a:blip r:embed="rId2"/>
          <a:stretch>
            <a:fillRect/>
          </a:stretch>
        </p:blipFill>
        <p:spPr>
          <a:xfrm>
            <a:off x="686497" y="2875643"/>
            <a:ext cx="1677287" cy="615600"/>
          </a:xfrm>
          <a:prstGeom prst="rect">
            <a:avLst/>
          </a:prstGeom>
        </p:spPr>
      </p:pic>
      <p:sp>
        <p:nvSpPr>
          <p:cNvPr id="6" name="タイトル 1">
            <a:extLst>
              <a:ext uri="{FF2B5EF4-FFF2-40B4-BE49-F238E27FC236}">
                <a16:creationId xmlns:a16="http://schemas.microsoft.com/office/drawing/2014/main" id="{B6E8BECD-2F07-5A4E-B594-E9737D0FBAAA}"/>
              </a:ext>
            </a:extLst>
          </p:cNvPr>
          <p:cNvSpPr txBox="1">
            <a:spLocks/>
          </p:cNvSpPr>
          <p:nvPr/>
        </p:nvSpPr>
        <p:spPr>
          <a:xfrm>
            <a:off x="2610194" y="3034857"/>
            <a:ext cx="837856" cy="297172"/>
          </a:xfrm>
          <a:prstGeom prst="rect">
            <a:avLst/>
          </a:prstGeom>
          <a:solidFill>
            <a:srgbClr val="EC6E66"/>
          </a:solidFill>
        </p:spPr>
        <p:txBody>
          <a:bodyPr anchor="ctr">
            <a:noAutofit/>
          </a:bodyPr>
          <a:lstStyle>
            <a:lvl1pPr algn="ctr" defTabSz="742950" rtl="0" eaLnBrk="1" latinLnBrk="0" hangingPunct="1">
              <a:lnSpc>
                <a:spcPct val="90000"/>
              </a:lnSpc>
              <a:spcBef>
                <a:spcPct val="0"/>
              </a:spcBef>
              <a:buNone/>
              <a:defRPr kumimoji="1" sz="4875" kern="1200">
                <a:solidFill>
                  <a:schemeClr val="tx1"/>
                </a:solidFill>
                <a:latin typeface="+mj-lt"/>
                <a:ea typeface="+mj-ea"/>
                <a:cs typeface="+mj-cs"/>
              </a:defRPr>
            </a:lvl1pPr>
          </a:lstStyle>
          <a:p>
            <a:r>
              <a:rPr lang="en-US" altLang="ja-JP" sz="1100" b="1">
                <a:solidFill>
                  <a:schemeClr val="bg1"/>
                </a:solidFill>
                <a:latin typeface="小塚ゴシック Pro M"/>
                <a:ea typeface="小塚ゴシック Pro M"/>
              </a:rPr>
              <a:t>For Web</a:t>
            </a:r>
            <a:endParaRPr lang="ja-JP" altLang="en-US" sz="1100" b="1">
              <a:solidFill>
                <a:schemeClr val="bg1"/>
              </a:solidFill>
              <a:latin typeface="小塚ゴシック Pro M" panose="020B0700000000000000" pitchFamily="34" charset="-128"/>
              <a:ea typeface="小塚ゴシック Pro M" panose="020B0700000000000000" pitchFamily="34" charset="-128"/>
            </a:endParaRPr>
          </a:p>
        </p:txBody>
      </p:sp>
    </p:spTree>
    <p:extLst>
      <p:ext uri="{BB962C8B-B14F-4D97-AF65-F5344CB8AC3E}">
        <p14:creationId xmlns:p14="http://schemas.microsoft.com/office/powerpoint/2010/main" val="37223869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角丸四角形 27">
            <a:extLst>
              <a:ext uri="{FF2B5EF4-FFF2-40B4-BE49-F238E27FC236}">
                <a16:creationId xmlns:a16="http://schemas.microsoft.com/office/drawing/2014/main" id="{7FD25466-FF47-9649-88B8-63B9F6E930EA}"/>
              </a:ext>
            </a:extLst>
          </p:cNvPr>
          <p:cNvSpPr/>
          <p:nvPr/>
        </p:nvSpPr>
        <p:spPr>
          <a:xfrm>
            <a:off x="503117" y="468551"/>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0" name="図 29">
            <a:extLst>
              <a:ext uri="{FF2B5EF4-FFF2-40B4-BE49-F238E27FC236}">
                <a16:creationId xmlns:a16="http://schemas.microsoft.com/office/drawing/2014/main" id="{F92A13EA-85FD-5344-BA0E-620CD54A355E}"/>
              </a:ext>
            </a:extLst>
          </p:cNvPr>
          <p:cNvPicPr>
            <a:picLocks noChangeAspect="1"/>
          </p:cNvPicPr>
          <p:nvPr/>
        </p:nvPicPr>
        <p:blipFill>
          <a:blip r:embed="rId2"/>
          <a:stretch>
            <a:fillRect/>
          </a:stretch>
        </p:blipFill>
        <p:spPr>
          <a:xfrm>
            <a:off x="667862" y="490839"/>
            <a:ext cx="922017" cy="338400"/>
          </a:xfrm>
          <a:prstGeom prst="rect">
            <a:avLst/>
          </a:prstGeom>
        </p:spPr>
      </p:pic>
      <p:sp>
        <p:nvSpPr>
          <p:cNvPr id="31" name="タイトル 1">
            <a:extLst>
              <a:ext uri="{FF2B5EF4-FFF2-40B4-BE49-F238E27FC236}">
                <a16:creationId xmlns:a16="http://schemas.microsoft.com/office/drawing/2014/main" id="{A8F0BAC5-96FF-0845-A39B-A1F0682DB2B8}"/>
              </a:ext>
            </a:extLst>
          </p:cNvPr>
          <p:cNvSpPr txBox="1">
            <a:spLocks/>
          </p:cNvSpPr>
          <p:nvPr/>
        </p:nvSpPr>
        <p:spPr>
          <a:xfrm>
            <a:off x="1741653" y="566545"/>
            <a:ext cx="648000" cy="252000"/>
          </a:xfrm>
          <a:prstGeom prst="rect">
            <a:avLst/>
          </a:prstGeom>
          <a:solidFill>
            <a:srgbClr val="EC6E66"/>
          </a:solidFill>
        </p:spPr>
        <p:txBody>
          <a:bodyPr anchor="ctr">
            <a:noAutofit/>
          </a:bodyPr>
          <a:lstStyle>
            <a:lvl1pPr algn="ctr" defTabSz="742950" rtl="0" eaLnBrk="1" latinLnBrk="0" hangingPunct="1">
              <a:lnSpc>
                <a:spcPct val="90000"/>
              </a:lnSpc>
              <a:spcBef>
                <a:spcPct val="0"/>
              </a:spcBef>
              <a:buNone/>
              <a:defRPr kumimoji="1" sz="4875" kern="1200">
                <a:solidFill>
                  <a:schemeClr val="tx1"/>
                </a:solidFill>
                <a:latin typeface="+mj-lt"/>
                <a:ea typeface="+mj-ea"/>
                <a:cs typeface="+mj-cs"/>
              </a:defRPr>
            </a:lvl1pPr>
          </a:lstStyle>
          <a:p>
            <a:r>
              <a:rPr lang="en-US" altLang="ja-JP" sz="900" b="1">
                <a:solidFill>
                  <a:schemeClr val="bg1"/>
                </a:solidFill>
                <a:latin typeface="小塚ゴシック Pro M"/>
                <a:ea typeface="小塚ゴシック Pro M"/>
              </a:rPr>
              <a:t>For Web</a:t>
            </a:r>
            <a:endParaRPr lang="ja-JP" altLang="en-US" sz="900" b="1">
              <a:solidFill>
                <a:schemeClr val="bg1"/>
              </a:solidFill>
              <a:latin typeface="小塚ゴシック Pro M" panose="020B0700000000000000" pitchFamily="34" charset="-128"/>
              <a:ea typeface="小塚ゴシック Pro M" panose="020B0700000000000000" pitchFamily="34" charset="-128"/>
            </a:endParaRPr>
          </a:p>
        </p:txBody>
      </p:sp>
      <p:sp>
        <p:nvSpPr>
          <p:cNvPr id="38" name="テキスト ボックス 37">
            <a:extLst>
              <a:ext uri="{FF2B5EF4-FFF2-40B4-BE49-F238E27FC236}">
                <a16:creationId xmlns:a16="http://schemas.microsoft.com/office/drawing/2014/main" id="{6AF91332-4FED-BB4E-A073-09446A4EEE38}"/>
              </a:ext>
            </a:extLst>
          </p:cNvPr>
          <p:cNvSpPr txBox="1"/>
          <p:nvPr/>
        </p:nvSpPr>
        <p:spPr>
          <a:xfrm>
            <a:off x="1899879" y="1138518"/>
            <a:ext cx="610624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sz="2400">
                <a:latin typeface="MS PGothic" panose="020B0600070205080204" pitchFamily="34" charset="-128"/>
                <a:ea typeface="MS PGothic" panose="020B0600070205080204" pitchFamily="34" charset="-128"/>
                <a:cs typeface="Calibri"/>
              </a:rPr>
              <a:t>コミュニケーションが活性化するポータルを。</a:t>
            </a:r>
          </a:p>
        </p:txBody>
      </p:sp>
      <p:sp>
        <p:nvSpPr>
          <p:cNvPr id="32" name="円/楕円 31">
            <a:extLst>
              <a:ext uri="{FF2B5EF4-FFF2-40B4-BE49-F238E27FC236}">
                <a16:creationId xmlns:a16="http://schemas.microsoft.com/office/drawing/2014/main" id="{FA44CD3D-34A4-574A-8848-51F7ED77FBE5}"/>
              </a:ext>
            </a:extLst>
          </p:cNvPr>
          <p:cNvSpPr/>
          <p:nvPr/>
        </p:nvSpPr>
        <p:spPr>
          <a:xfrm>
            <a:off x="3820414" y="2032821"/>
            <a:ext cx="2202426" cy="2202426"/>
          </a:xfrm>
          <a:prstGeom prst="ellipse">
            <a:avLst/>
          </a:prstGeom>
          <a:solidFill>
            <a:srgbClr val="F2AE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D840679F-4BA2-B04C-AFB1-351AD5FA89E8}"/>
              </a:ext>
            </a:extLst>
          </p:cNvPr>
          <p:cNvSpPr txBox="1"/>
          <p:nvPr/>
        </p:nvSpPr>
        <p:spPr>
          <a:xfrm>
            <a:off x="4276912" y="3443600"/>
            <a:ext cx="128943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a:solidFill>
                  <a:schemeClr val="bg1"/>
                </a:solidFill>
                <a:cs typeface="Calibri"/>
              </a:rPr>
              <a:t>見る</a:t>
            </a:r>
          </a:p>
        </p:txBody>
      </p:sp>
      <p:sp>
        <p:nvSpPr>
          <p:cNvPr id="36" name="テキスト ボックス 35">
            <a:extLst>
              <a:ext uri="{FF2B5EF4-FFF2-40B4-BE49-F238E27FC236}">
                <a16:creationId xmlns:a16="http://schemas.microsoft.com/office/drawing/2014/main" id="{99DB70A9-1ABC-494D-983C-4A1C92A15484}"/>
              </a:ext>
            </a:extLst>
          </p:cNvPr>
          <p:cNvSpPr txBox="1"/>
          <p:nvPr/>
        </p:nvSpPr>
        <p:spPr>
          <a:xfrm>
            <a:off x="3499627" y="4507736"/>
            <a:ext cx="284400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lnSpc>
                <a:spcPct val="150000"/>
              </a:lnSpc>
            </a:pPr>
            <a:r>
              <a:rPr lang="ja-JP" altLang="en-US" sz="1600">
                <a:solidFill>
                  <a:srgbClr val="F2AE18"/>
                </a:solidFill>
                <a:latin typeface="+mj-ea"/>
                <a:ea typeface="+mj-ea"/>
                <a:cs typeface="Calibri"/>
              </a:rPr>
              <a:t>すぐ開ける　すぐ見れる</a:t>
            </a:r>
          </a:p>
          <a:p>
            <a:pPr algn="ctr"/>
            <a:r>
              <a:rPr lang="en" altLang="ja-JP" sz="1100" err="1">
                <a:solidFill>
                  <a:schemeClr val="bg2">
                    <a:lumMod val="25000"/>
                  </a:schemeClr>
                </a:solidFill>
                <a:latin typeface="+mj-ea"/>
                <a:ea typeface="+mj-ea"/>
                <a:cs typeface="Calibri"/>
              </a:rPr>
              <a:t>KnowledgePortalApp</a:t>
            </a:r>
            <a:r>
              <a:rPr lang="ja-JP" altLang="en-US" sz="1100">
                <a:solidFill>
                  <a:schemeClr val="bg2">
                    <a:lumMod val="25000"/>
                  </a:schemeClr>
                </a:solidFill>
                <a:latin typeface="+mj-ea"/>
                <a:ea typeface="+mj-ea"/>
                <a:cs typeface="Calibri"/>
              </a:rPr>
              <a:t>によりスマホで見られる事から、届いて１タップで見る事ができます。ブラウザアプリを立ち上げて、お気に入りを開いて・・煩わしい操作を全てなくしました。</a:t>
            </a:r>
          </a:p>
          <a:p>
            <a:pPr algn="ctr"/>
            <a:r>
              <a:rPr lang="ja-JP" altLang="en-US" sz="1100">
                <a:solidFill>
                  <a:schemeClr val="bg2">
                    <a:lumMod val="25000"/>
                  </a:schemeClr>
                </a:solidFill>
                <a:latin typeface="+mj-ea"/>
                <a:ea typeface="+mj-ea"/>
                <a:cs typeface="Calibri"/>
              </a:rPr>
              <a:t>更に</a:t>
            </a:r>
            <a:r>
              <a:rPr lang="en-US" altLang="ja-JP" sz="1100">
                <a:solidFill>
                  <a:schemeClr val="bg2">
                    <a:lumMod val="25000"/>
                  </a:schemeClr>
                </a:solidFill>
                <a:latin typeface="+mj-ea"/>
                <a:ea typeface="+mj-ea"/>
                <a:cs typeface="Calibri"/>
              </a:rPr>
              <a:t>『</a:t>
            </a:r>
            <a:r>
              <a:rPr lang="ja-JP" altLang="en-US" sz="1100">
                <a:solidFill>
                  <a:schemeClr val="bg2">
                    <a:lumMod val="25000"/>
                  </a:schemeClr>
                </a:solidFill>
                <a:latin typeface="+mj-ea"/>
                <a:ea typeface="+mj-ea"/>
                <a:cs typeface="Calibri"/>
              </a:rPr>
              <a:t>何人が見た</a:t>
            </a:r>
            <a:r>
              <a:rPr lang="en-US" altLang="ja-JP" sz="1100">
                <a:solidFill>
                  <a:schemeClr val="bg2">
                    <a:lumMod val="25000"/>
                  </a:schemeClr>
                </a:solidFill>
                <a:latin typeface="+mj-ea"/>
                <a:ea typeface="+mj-ea"/>
                <a:cs typeface="Calibri"/>
              </a:rPr>
              <a:t>』</a:t>
            </a:r>
            <a:r>
              <a:rPr lang="ja-JP" altLang="en-US" sz="1100">
                <a:solidFill>
                  <a:schemeClr val="bg2">
                    <a:lumMod val="25000"/>
                  </a:schemeClr>
                </a:solidFill>
                <a:latin typeface="+mj-ea"/>
                <a:ea typeface="+mj-ea"/>
                <a:cs typeface="Calibri"/>
              </a:rPr>
              <a:t>か分かるリッチな管理コンソールをご準備。</a:t>
            </a:r>
          </a:p>
        </p:txBody>
      </p:sp>
      <p:pic>
        <p:nvPicPr>
          <p:cNvPr id="7" name="図 6">
            <a:extLst>
              <a:ext uri="{FF2B5EF4-FFF2-40B4-BE49-F238E27FC236}">
                <a16:creationId xmlns:a16="http://schemas.microsoft.com/office/drawing/2014/main" id="{D72360E4-CEF8-FE43-8AA3-A7785D84701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30385" y="2573102"/>
            <a:ext cx="782484" cy="782484"/>
          </a:xfrm>
          <a:prstGeom prst="rect">
            <a:avLst/>
          </a:prstGeom>
        </p:spPr>
      </p:pic>
      <p:sp>
        <p:nvSpPr>
          <p:cNvPr id="5" name="円/楕円 4">
            <a:extLst>
              <a:ext uri="{FF2B5EF4-FFF2-40B4-BE49-F238E27FC236}">
                <a16:creationId xmlns:a16="http://schemas.microsoft.com/office/drawing/2014/main" id="{DF9F6FD3-C7A3-7046-941B-2556EF3A1742}"/>
              </a:ext>
            </a:extLst>
          </p:cNvPr>
          <p:cNvSpPr/>
          <p:nvPr/>
        </p:nvSpPr>
        <p:spPr>
          <a:xfrm>
            <a:off x="693957" y="2032821"/>
            <a:ext cx="2202426" cy="2202426"/>
          </a:xfrm>
          <a:prstGeom prst="ellipse">
            <a:avLst/>
          </a:prstGeom>
          <a:solidFill>
            <a:srgbClr val="05A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F80D0597-B5CD-43DB-84D7-7717B4E117D0}"/>
              </a:ext>
            </a:extLst>
          </p:cNvPr>
          <p:cNvSpPr txBox="1"/>
          <p:nvPr/>
        </p:nvSpPr>
        <p:spPr>
          <a:xfrm>
            <a:off x="1150455" y="3443600"/>
            <a:ext cx="128943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a:solidFill>
                  <a:schemeClr val="bg1"/>
                </a:solidFill>
                <a:ea typeface="ＭＳ Ｐゴシック"/>
              </a:rPr>
              <a:t>送る</a:t>
            </a:r>
            <a:endParaRPr lang="ja-JP" altLang="en-US">
              <a:solidFill>
                <a:schemeClr val="bg1"/>
              </a:solidFill>
              <a:cs typeface="Calibri"/>
            </a:endParaRPr>
          </a:p>
        </p:txBody>
      </p:sp>
      <p:sp>
        <p:nvSpPr>
          <p:cNvPr id="24" name="テキスト ボックス 23">
            <a:extLst>
              <a:ext uri="{FF2B5EF4-FFF2-40B4-BE49-F238E27FC236}">
                <a16:creationId xmlns:a16="http://schemas.microsoft.com/office/drawing/2014/main" id="{0B3E6BFA-054B-480E-AA39-F48CE6D61D80}"/>
              </a:ext>
            </a:extLst>
          </p:cNvPr>
          <p:cNvSpPr txBox="1"/>
          <p:nvPr/>
        </p:nvSpPr>
        <p:spPr>
          <a:xfrm>
            <a:off x="371370" y="4507736"/>
            <a:ext cx="2847600" cy="9694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lnSpc>
                <a:spcPct val="150000"/>
              </a:lnSpc>
            </a:pPr>
            <a:r>
              <a:rPr lang="ja-JP" altLang="en-US" sz="1600">
                <a:solidFill>
                  <a:srgbClr val="05ABB0"/>
                </a:solidFill>
                <a:latin typeface="+mj-ea"/>
                <a:ea typeface="+mj-ea"/>
                <a:cs typeface="Calibri"/>
              </a:rPr>
              <a:t>確実に届ける事が必須条件</a:t>
            </a:r>
            <a:endParaRPr lang="ja-JP" sz="1600">
              <a:solidFill>
                <a:srgbClr val="05ABB0"/>
              </a:solidFill>
              <a:latin typeface="+mj-ea"/>
              <a:ea typeface="+mj-ea"/>
            </a:endParaRPr>
          </a:p>
          <a:p>
            <a:pPr algn="ctr"/>
            <a:r>
              <a:rPr lang="ja-JP" altLang="en-US" sz="1100">
                <a:solidFill>
                  <a:schemeClr val="bg2">
                    <a:lumMod val="25000"/>
                  </a:schemeClr>
                </a:solidFill>
                <a:latin typeface="+mj-ea"/>
                <a:ea typeface="+mj-ea"/>
                <a:cs typeface="Calibri"/>
              </a:rPr>
              <a:t>KnowledgePortalWebでプッシュ通知機能を駆使して届けたい人を指定し「届いてたとか分からなかった」を失くします。</a:t>
            </a:r>
          </a:p>
        </p:txBody>
      </p:sp>
      <p:pic>
        <p:nvPicPr>
          <p:cNvPr id="9" name="図 8">
            <a:extLst>
              <a:ext uri="{FF2B5EF4-FFF2-40B4-BE49-F238E27FC236}">
                <a16:creationId xmlns:a16="http://schemas.microsoft.com/office/drawing/2014/main" id="{651CE2F4-1381-8244-9959-52A7F0DAD2D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30442" y="2588568"/>
            <a:ext cx="929457" cy="751553"/>
          </a:xfrm>
          <a:prstGeom prst="rect">
            <a:avLst/>
          </a:prstGeom>
        </p:spPr>
      </p:pic>
      <p:sp>
        <p:nvSpPr>
          <p:cNvPr id="34" name="円/楕円 33">
            <a:extLst>
              <a:ext uri="{FF2B5EF4-FFF2-40B4-BE49-F238E27FC236}">
                <a16:creationId xmlns:a16="http://schemas.microsoft.com/office/drawing/2014/main" id="{01BDDE34-6C60-7643-8F81-4111CC2F7235}"/>
              </a:ext>
            </a:extLst>
          </p:cNvPr>
          <p:cNvSpPr/>
          <p:nvPr/>
        </p:nvSpPr>
        <p:spPr>
          <a:xfrm>
            <a:off x="6945072" y="2032821"/>
            <a:ext cx="2202426" cy="2202426"/>
          </a:xfrm>
          <a:prstGeom prst="ellipse">
            <a:avLst/>
          </a:prstGeom>
          <a:solidFill>
            <a:srgbClr val="EC6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a:extLst>
              <a:ext uri="{FF2B5EF4-FFF2-40B4-BE49-F238E27FC236}">
                <a16:creationId xmlns:a16="http://schemas.microsoft.com/office/drawing/2014/main" id="{74059510-E487-7043-8831-0FEA0823E1CA}"/>
              </a:ext>
            </a:extLst>
          </p:cNvPr>
          <p:cNvSpPr txBox="1"/>
          <p:nvPr/>
        </p:nvSpPr>
        <p:spPr>
          <a:xfrm>
            <a:off x="7401570" y="3443600"/>
            <a:ext cx="128943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a:solidFill>
                  <a:schemeClr val="bg1"/>
                </a:solidFill>
                <a:ea typeface="ＭＳ Ｐゴシック"/>
              </a:rPr>
              <a:t>返す</a:t>
            </a:r>
            <a:endParaRPr lang="ja-JP" altLang="en-US">
              <a:solidFill>
                <a:schemeClr val="bg1"/>
              </a:solidFill>
              <a:cs typeface="Calibri"/>
            </a:endParaRPr>
          </a:p>
        </p:txBody>
      </p:sp>
      <p:sp>
        <p:nvSpPr>
          <p:cNvPr id="37" name="テキスト ボックス 36">
            <a:extLst>
              <a:ext uri="{FF2B5EF4-FFF2-40B4-BE49-F238E27FC236}">
                <a16:creationId xmlns:a16="http://schemas.microsoft.com/office/drawing/2014/main" id="{F6039527-CF0A-0448-890E-41FB86822310}"/>
              </a:ext>
            </a:extLst>
          </p:cNvPr>
          <p:cNvSpPr txBox="1"/>
          <p:nvPr/>
        </p:nvSpPr>
        <p:spPr>
          <a:xfrm>
            <a:off x="6624285" y="4507736"/>
            <a:ext cx="284400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lnSpc>
                <a:spcPct val="150000"/>
              </a:lnSpc>
            </a:pPr>
            <a:r>
              <a:rPr lang="ja-JP" altLang="en-US" sz="1600">
                <a:solidFill>
                  <a:srgbClr val="EC6E67"/>
                </a:solidFill>
                <a:latin typeface="+mj-ea"/>
                <a:ea typeface="+mj-ea"/>
                <a:cs typeface="Calibri"/>
              </a:rPr>
              <a:t>簡単に返信できる</a:t>
            </a:r>
          </a:p>
          <a:p>
            <a:pPr algn="ctr"/>
            <a:r>
              <a:rPr lang="ja-JP" altLang="en-US" sz="1100">
                <a:solidFill>
                  <a:schemeClr val="bg2">
                    <a:lumMod val="25000"/>
                  </a:schemeClr>
                </a:solidFill>
                <a:latin typeface="+mj-ea"/>
                <a:ea typeface="+mj-ea"/>
                <a:cs typeface="Calibri"/>
              </a:rPr>
              <a:t>お知らせとアンケート機能により届けられた内容に対して、そのままスマホを使い返信する事ができます。ここまでの操作をスムーズに行う事で、大学にとっても学生にとっても魅力的なシステムになります。</a:t>
            </a:r>
          </a:p>
        </p:txBody>
      </p:sp>
      <p:pic>
        <p:nvPicPr>
          <p:cNvPr id="11" name="図 10">
            <a:extLst>
              <a:ext uri="{FF2B5EF4-FFF2-40B4-BE49-F238E27FC236}">
                <a16:creationId xmlns:a16="http://schemas.microsoft.com/office/drawing/2014/main" id="{CD812C19-1FBF-6E49-B833-B39FD730CA0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03424" y="2592410"/>
            <a:ext cx="885722" cy="743868"/>
          </a:xfrm>
          <a:prstGeom prst="rect">
            <a:avLst/>
          </a:prstGeom>
        </p:spPr>
      </p:pic>
    </p:spTree>
    <p:extLst>
      <p:ext uri="{BB962C8B-B14F-4D97-AF65-F5344CB8AC3E}">
        <p14:creationId xmlns:p14="http://schemas.microsoft.com/office/powerpoint/2010/main" val="18673346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C:\Users\10007476\Desktop\キャプチャ2.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56035" y="4960240"/>
            <a:ext cx="8642796" cy="118766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グループ化 5"/>
          <p:cNvGrpSpPr/>
          <p:nvPr/>
        </p:nvGrpSpPr>
        <p:grpSpPr>
          <a:xfrm>
            <a:off x="567209" y="1098845"/>
            <a:ext cx="8653101" cy="2496967"/>
            <a:chOff x="1367600" y="597672"/>
            <a:chExt cx="7696201" cy="2216150"/>
          </a:xfrm>
        </p:grpSpPr>
        <p:pic>
          <p:nvPicPr>
            <p:cNvPr id="9218" name="Picture 2" descr="C:\Users\10007476\Desktop\キャプチャ.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67600" y="597672"/>
              <a:ext cx="7696201" cy="2216150"/>
            </a:xfrm>
            <a:prstGeom prst="rect">
              <a:avLst/>
            </a:prstGeom>
            <a:noFill/>
            <a:extLst>
              <a:ext uri="{909E8E84-426E-40DD-AFC4-6F175D3DCCD1}">
                <a14:hiddenFill xmlns:a14="http://schemas.microsoft.com/office/drawing/2010/main">
                  <a:solidFill>
                    <a:srgbClr val="FFFFFF"/>
                  </a:solidFill>
                </a14:hiddenFill>
              </a:ext>
            </a:extLst>
          </p:spPr>
        </p:pic>
        <p:sp>
          <p:nvSpPr>
            <p:cNvPr id="5" name="正方形/長方形 4"/>
            <p:cNvSpPr/>
            <p:nvPr/>
          </p:nvSpPr>
          <p:spPr>
            <a:xfrm>
              <a:off x="6038105" y="1772608"/>
              <a:ext cx="3025695" cy="10412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7"/>
          <p:cNvGrpSpPr/>
          <p:nvPr/>
        </p:nvGrpSpPr>
        <p:grpSpPr>
          <a:xfrm>
            <a:off x="556034" y="3658370"/>
            <a:ext cx="8653101" cy="1187669"/>
            <a:chOff x="1367600" y="3309938"/>
            <a:chExt cx="7696202" cy="1054100"/>
          </a:xfrm>
        </p:grpSpPr>
        <p:pic>
          <p:nvPicPr>
            <p:cNvPr id="9219" name="Picture 3" descr="C:\Users\10007476\Desktop\キャプチャ.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367600" y="3309938"/>
              <a:ext cx="7696200" cy="1054100"/>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p:cNvSpPr/>
            <p:nvPr/>
          </p:nvSpPr>
          <p:spPr>
            <a:xfrm>
              <a:off x="7541984" y="3309938"/>
              <a:ext cx="1521818" cy="1054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Rectangle 3">
            <a:extLst>
              <a:ext uri="{FF2B5EF4-FFF2-40B4-BE49-F238E27FC236}">
                <a16:creationId xmlns:a16="http://schemas.microsoft.com/office/drawing/2014/main" id="{604EB5B1-DE75-6E4F-BB2F-20CFEE2E019E}"/>
              </a:ext>
            </a:extLst>
          </p:cNvPr>
          <p:cNvSpPr>
            <a:spLocks noChangeArrowheads="1"/>
          </p:cNvSpPr>
          <p:nvPr/>
        </p:nvSpPr>
        <p:spPr bwMode="auto">
          <a:xfrm>
            <a:off x="548835" y="493326"/>
            <a:ext cx="86510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r>
              <a:rPr lang="ja-JP" altLang="ja-JP" b="1">
                <a:latin typeface="游ゴシック" panose="020B0400000000000000" pitchFamily="50" charset="-128"/>
                <a:ea typeface="游ゴシック" panose="020B0400000000000000" pitchFamily="50" charset="-128"/>
                <a:cs typeface="A-OTF 見出ゴMB31 Pro MB31" charset="-128"/>
              </a:rPr>
              <a:t>「</a:t>
            </a:r>
            <a:r>
              <a:rPr lang="en-US" altLang="ja-JP" b="1" err="1">
                <a:latin typeface="游ゴシック" panose="020B0400000000000000" pitchFamily="50" charset="-128"/>
                <a:ea typeface="游ゴシック" panose="020B0400000000000000" pitchFamily="50" charset="-128"/>
                <a:cs typeface="A-OTF 見出ゴMB31 Pro MB31" charset="-128"/>
              </a:rPr>
              <a:t>KnowledgePortal</a:t>
            </a:r>
            <a:r>
              <a:rPr lang="ja-JP" altLang="en-US" b="1">
                <a:latin typeface="游ゴシック" panose="020B0400000000000000" pitchFamily="50" charset="-128"/>
                <a:ea typeface="游ゴシック" panose="020B0400000000000000" pitchFamily="50" charset="-128"/>
                <a:cs typeface="A-OTF 見出ゴMB31 Pro MB31" charset="-128"/>
              </a:rPr>
              <a:t>」機能マップ</a:t>
            </a:r>
            <a:endParaRPr kumimoji="1" lang="ja-JP" altLang="en-US" sz="6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endParaRPr>
          </a:p>
        </p:txBody>
      </p:sp>
      <p:sp>
        <p:nvSpPr>
          <p:cNvPr id="16" name="角丸四角形 15">
            <a:extLst>
              <a:ext uri="{FF2B5EF4-FFF2-40B4-BE49-F238E27FC236}">
                <a16:creationId xmlns:a16="http://schemas.microsoft.com/office/drawing/2014/main" id="{D5EAC2C8-0EBF-0A4A-B2EC-B9D138DD4B5C}"/>
              </a:ext>
            </a:extLst>
          </p:cNvPr>
          <p:cNvSpPr/>
          <p:nvPr/>
        </p:nvSpPr>
        <p:spPr>
          <a:xfrm>
            <a:off x="503117" y="468551"/>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78363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173484" y="1329931"/>
            <a:ext cx="7509569" cy="5116220"/>
          </a:xfrm>
          <a:prstGeom prst="rect">
            <a:avLst/>
          </a:prstGeom>
          <a:ln>
            <a:solidFill>
              <a:schemeClr val="bg1">
                <a:lumMod val="75000"/>
              </a:schemeClr>
            </a:solidFill>
          </a:ln>
        </p:spPr>
      </p:pic>
      <p:sp>
        <p:nvSpPr>
          <p:cNvPr id="5" name="Rectangle 3">
            <a:extLst>
              <a:ext uri="{FF2B5EF4-FFF2-40B4-BE49-F238E27FC236}">
                <a16:creationId xmlns:a16="http://schemas.microsoft.com/office/drawing/2014/main" id="{CD8F44CE-3825-1C4C-B951-4BCC9C22D1B2}"/>
              </a:ext>
            </a:extLst>
          </p:cNvPr>
          <p:cNvSpPr>
            <a:spLocks noChangeArrowheads="1"/>
          </p:cNvSpPr>
          <p:nvPr/>
        </p:nvSpPr>
        <p:spPr bwMode="auto">
          <a:xfrm>
            <a:off x="548836" y="384690"/>
            <a:ext cx="76319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tab pos="1136650" algn="ctr"/>
              </a:tabLst>
            </a:pPr>
            <a:r>
              <a:rPr kumimoji="1" lang="ja-JP" altLang="ja-JP" sz="18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システム概要  </a:t>
            </a:r>
            <a:r>
              <a:rPr kumimoji="1" lang="ja-JP" altLang="ja-JP" sz="16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 </a:t>
            </a:r>
            <a:r>
              <a:rPr kumimoji="1" lang="ja-JP" altLang="ja-JP"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大学情報ポータル「</a:t>
            </a:r>
            <a:r>
              <a:rPr kumimoji="1" lang="en-US" altLang="ja-JP" sz="1300" b="1" i="0" u="none" strike="noStrike" cap="none" normalizeH="0" baseline="0" err="1">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KnowledgePortal</a:t>
            </a:r>
            <a:r>
              <a:rPr kumimoji="1" lang="ja-JP" altLang="en-US"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a:t>
            </a:r>
            <a:r>
              <a:rPr kumimoji="1" lang="en-US" altLang="ja-JP"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Web</a:t>
            </a:r>
            <a:r>
              <a:rPr kumimoji="1" lang="ja-JP" altLang="en-US"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版</a:t>
            </a:r>
            <a:r>
              <a:rPr lang="ja-JP" altLang="en-US" sz="1300" b="1">
                <a:latin typeface="游ゴシック" panose="020B0400000000000000" pitchFamily="50" charset="-128"/>
                <a:ea typeface="游ゴシック" panose="020B0400000000000000" pitchFamily="50" charset="-128"/>
                <a:cs typeface="A-OTF 見出ゴMB31 Pro MB31" charset="-128"/>
              </a:rPr>
              <a:t>　利用イメージ</a:t>
            </a:r>
            <a:endParaRPr kumimoji="1" lang="ja-JP" altLang="en-US" sz="6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endParaRPr>
          </a:p>
        </p:txBody>
      </p:sp>
      <p:sp>
        <p:nvSpPr>
          <p:cNvPr id="7" name="角丸四角形 6">
            <a:extLst>
              <a:ext uri="{FF2B5EF4-FFF2-40B4-BE49-F238E27FC236}">
                <a16:creationId xmlns:a16="http://schemas.microsoft.com/office/drawing/2014/main" id="{67D6F841-FCAC-9742-9DF8-9F232B687655}"/>
              </a:ext>
            </a:extLst>
          </p:cNvPr>
          <p:cNvSpPr/>
          <p:nvPr/>
        </p:nvSpPr>
        <p:spPr>
          <a:xfrm>
            <a:off x="503117" y="359915"/>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A2FB201D-F917-C14C-81B1-017572E7B772}"/>
              </a:ext>
            </a:extLst>
          </p:cNvPr>
          <p:cNvSpPr txBox="1"/>
          <p:nvPr/>
        </p:nvSpPr>
        <p:spPr>
          <a:xfrm>
            <a:off x="457481" y="1023051"/>
            <a:ext cx="8941577" cy="229312"/>
          </a:xfrm>
          <a:prstGeom prst="rect">
            <a:avLst/>
          </a:prstGeom>
          <a:solidFill>
            <a:srgbClr val="EF7C33"/>
          </a:solidFill>
        </p:spPr>
        <p:txBody>
          <a:bodyPr wrap="square" lIns="73125" rtlCol="0" anchor="t" anchorCtr="0">
            <a:noAutofit/>
          </a:bodyPr>
          <a:lstStyle/>
          <a:p>
            <a:pPr algn="ctr"/>
            <a:r>
              <a:rPr lang="ja-JP" altLang="en-US" sz="1000">
                <a:solidFill>
                  <a:schemeClr val="bg1"/>
                </a:solidFill>
                <a:latin typeface="+mn-ea"/>
              </a:rPr>
              <a:t>ホーム画面</a:t>
            </a:r>
          </a:p>
        </p:txBody>
      </p:sp>
      <p:sp>
        <p:nvSpPr>
          <p:cNvPr id="8" name="Rectangle 7">
            <a:extLst>
              <a:ext uri="{FF2B5EF4-FFF2-40B4-BE49-F238E27FC236}">
                <a16:creationId xmlns:a16="http://schemas.microsoft.com/office/drawing/2014/main" id="{CF67940C-C375-42C0-BB32-7F9695FD5B29}"/>
              </a:ext>
            </a:extLst>
          </p:cNvPr>
          <p:cNvSpPr/>
          <p:nvPr/>
        </p:nvSpPr>
        <p:spPr>
          <a:xfrm>
            <a:off x="6644054" y="1333133"/>
            <a:ext cx="2005012" cy="6667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図 5">
            <a:extLst>
              <a:ext uri="{FF2B5EF4-FFF2-40B4-BE49-F238E27FC236}">
                <a16:creationId xmlns:a16="http://schemas.microsoft.com/office/drawing/2014/main" id="{284B7140-CCE4-DB4D-B5BE-11687179130C}"/>
              </a:ext>
            </a:extLst>
          </p:cNvPr>
          <p:cNvPicPr>
            <a:picLocks noChangeAspect="1"/>
          </p:cNvPicPr>
          <p:nvPr/>
        </p:nvPicPr>
        <p:blipFill>
          <a:blip r:embed="rId3">
            <a:duotone>
              <a:prstClr val="black"/>
              <a:srgbClr val="627A86">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1173484" y="1589307"/>
            <a:ext cx="1446624" cy="330200"/>
          </a:xfrm>
          <a:prstGeom prst="rect">
            <a:avLst/>
          </a:prstGeom>
          <a:solidFill>
            <a:schemeClr val="accent6">
              <a:lumMod val="75000"/>
            </a:schemeClr>
          </a:solidFill>
        </p:spPr>
      </p:pic>
      <p:sp>
        <p:nvSpPr>
          <p:cNvPr id="11" name="正方形/長方形 10">
            <a:extLst>
              <a:ext uri="{FF2B5EF4-FFF2-40B4-BE49-F238E27FC236}">
                <a16:creationId xmlns:a16="http://schemas.microsoft.com/office/drawing/2014/main" id="{D3BB9BEF-EC9A-B349-8606-FD1F65B650CE}"/>
              </a:ext>
            </a:extLst>
          </p:cNvPr>
          <p:cNvSpPr/>
          <p:nvPr/>
        </p:nvSpPr>
        <p:spPr>
          <a:xfrm>
            <a:off x="1173484" y="1329931"/>
            <a:ext cx="1446624" cy="281356"/>
          </a:xfrm>
          <a:prstGeom prst="rect">
            <a:avLst/>
          </a:prstGeom>
          <a:solidFill>
            <a:srgbClr val="627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7495DF91-A4E1-624D-A81B-DCC328BEE9A2}"/>
              </a:ext>
            </a:extLst>
          </p:cNvPr>
          <p:cNvSpPr/>
          <p:nvPr/>
        </p:nvSpPr>
        <p:spPr>
          <a:xfrm>
            <a:off x="1309816" y="5914810"/>
            <a:ext cx="7241060" cy="531341"/>
          </a:xfrm>
          <a:prstGeom prst="rect">
            <a:avLst/>
          </a:prstGeom>
          <a:solidFill>
            <a:srgbClr val="314B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D38334AE-C796-3E4C-B1D5-D2AE8F8BDE76}"/>
              </a:ext>
            </a:extLst>
          </p:cNvPr>
          <p:cNvSpPr/>
          <p:nvPr/>
        </p:nvSpPr>
        <p:spPr>
          <a:xfrm>
            <a:off x="5156324" y="2538018"/>
            <a:ext cx="321155" cy="16503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6CF4363D-614C-9D44-AB82-DE02D908C172}"/>
              </a:ext>
            </a:extLst>
          </p:cNvPr>
          <p:cNvSpPr/>
          <p:nvPr/>
        </p:nvSpPr>
        <p:spPr>
          <a:xfrm>
            <a:off x="5156324" y="2940205"/>
            <a:ext cx="321155" cy="165038"/>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EFBC45A5-1B81-2A40-B4BC-245257588F1E}"/>
              </a:ext>
            </a:extLst>
          </p:cNvPr>
          <p:cNvSpPr/>
          <p:nvPr/>
        </p:nvSpPr>
        <p:spPr>
          <a:xfrm>
            <a:off x="2730563" y="2560318"/>
            <a:ext cx="806604" cy="13381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600">
                <a:solidFill>
                  <a:srgbClr val="5C5C5C"/>
                </a:solidFill>
              </a:rPr>
              <a:t>【</a:t>
            </a:r>
            <a:r>
              <a:rPr kumimoji="1" lang="ja-JP" altLang="en-US" sz="600">
                <a:solidFill>
                  <a:srgbClr val="5C5C5C"/>
                </a:solidFill>
              </a:rPr>
              <a:t>お詫び</a:t>
            </a:r>
            <a:r>
              <a:rPr kumimoji="1" lang="en-US" altLang="ja-JP" sz="600">
                <a:solidFill>
                  <a:srgbClr val="5C5C5C"/>
                </a:solidFill>
              </a:rPr>
              <a:t>】</a:t>
            </a:r>
            <a:endParaRPr kumimoji="1" lang="ja-JP" altLang="en-US" sz="600">
              <a:solidFill>
                <a:srgbClr val="5C5C5C"/>
              </a:solidFill>
            </a:endParaRPr>
          </a:p>
        </p:txBody>
      </p:sp>
      <p:sp>
        <p:nvSpPr>
          <p:cNvPr id="20" name="正方形/長方形 19">
            <a:extLst>
              <a:ext uri="{FF2B5EF4-FFF2-40B4-BE49-F238E27FC236}">
                <a16:creationId xmlns:a16="http://schemas.microsoft.com/office/drawing/2014/main" id="{885F3175-AEB3-A743-B185-04ECAF8164B4}"/>
              </a:ext>
            </a:extLst>
          </p:cNvPr>
          <p:cNvSpPr/>
          <p:nvPr/>
        </p:nvSpPr>
        <p:spPr>
          <a:xfrm>
            <a:off x="6826685" y="2788435"/>
            <a:ext cx="338203" cy="10507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600">
                <a:solidFill>
                  <a:srgbClr val="5C5C5C"/>
                </a:solidFill>
              </a:rPr>
              <a:t>申請</a:t>
            </a:r>
          </a:p>
        </p:txBody>
      </p:sp>
    </p:spTree>
    <p:extLst>
      <p:ext uri="{BB962C8B-B14F-4D97-AF65-F5344CB8AC3E}">
        <p14:creationId xmlns:p14="http://schemas.microsoft.com/office/powerpoint/2010/main" val="152371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374255" y="1425674"/>
            <a:ext cx="7355750" cy="5011424"/>
          </a:xfrm>
          <a:prstGeom prst="rect">
            <a:avLst/>
          </a:prstGeom>
          <a:ln>
            <a:solidFill>
              <a:schemeClr val="bg1">
                <a:lumMod val="75000"/>
              </a:schemeClr>
            </a:solidFill>
          </a:ln>
        </p:spPr>
      </p:pic>
      <p:sp>
        <p:nvSpPr>
          <p:cNvPr id="6" name="Rectangle 3">
            <a:extLst>
              <a:ext uri="{FF2B5EF4-FFF2-40B4-BE49-F238E27FC236}">
                <a16:creationId xmlns:a16="http://schemas.microsoft.com/office/drawing/2014/main" id="{DEAEF008-FA96-CA43-B43D-D2A1AFCD9E0B}"/>
              </a:ext>
            </a:extLst>
          </p:cNvPr>
          <p:cNvSpPr>
            <a:spLocks noChangeArrowheads="1"/>
          </p:cNvSpPr>
          <p:nvPr/>
        </p:nvSpPr>
        <p:spPr bwMode="auto">
          <a:xfrm>
            <a:off x="548836" y="493326"/>
            <a:ext cx="76319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tab pos="1136650" algn="ctr"/>
              </a:tabLst>
            </a:pPr>
            <a:r>
              <a:rPr kumimoji="1" lang="ja-JP" altLang="ja-JP" sz="18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システム概要  </a:t>
            </a:r>
            <a:r>
              <a:rPr kumimoji="1" lang="ja-JP" altLang="ja-JP" sz="16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 </a:t>
            </a:r>
            <a:r>
              <a:rPr kumimoji="1" lang="ja-JP" altLang="ja-JP"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大学情報ポータル「</a:t>
            </a:r>
            <a:r>
              <a:rPr kumimoji="1" lang="en-US" altLang="ja-JP" sz="1300" b="1" i="0" u="none" strike="noStrike" cap="none" normalizeH="0" baseline="0" err="1">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KnowledgePortal</a:t>
            </a:r>
            <a:r>
              <a:rPr kumimoji="1" lang="ja-JP" altLang="en-US"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a:t>
            </a:r>
            <a:r>
              <a:rPr kumimoji="1" lang="en-US" altLang="ja-JP"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Web</a:t>
            </a:r>
            <a:r>
              <a:rPr kumimoji="1" lang="ja-JP" altLang="en-US"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版</a:t>
            </a:r>
            <a:r>
              <a:rPr lang="ja-JP" altLang="en-US" sz="1300" b="1">
                <a:latin typeface="游ゴシック" panose="020B0400000000000000" pitchFamily="50" charset="-128"/>
                <a:ea typeface="游ゴシック" panose="020B0400000000000000" pitchFamily="50" charset="-128"/>
                <a:cs typeface="A-OTF 見出ゴMB31 Pro MB31" charset="-128"/>
              </a:rPr>
              <a:t>　利用イメージ</a:t>
            </a:r>
            <a:endParaRPr kumimoji="1" lang="ja-JP" altLang="en-US" sz="6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endParaRPr>
          </a:p>
        </p:txBody>
      </p:sp>
      <p:sp>
        <p:nvSpPr>
          <p:cNvPr id="8" name="角丸四角形 7">
            <a:extLst>
              <a:ext uri="{FF2B5EF4-FFF2-40B4-BE49-F238E27FC236}">
                <a16:creationId xmlns:a16="http://schemas.microsoft.com/office/drawing/2014/main" id="{9702A583-A373-2B4A-81DA-B03E45796C2B}"/>
              </a:ext>
            </a:extLst>
          </p:cNvPr>
          <p:cNvSpPr/>
          <p:nvPr/>
        </p:nvSpPr>
        <p:spPr>
          <a:xfrm>
            <a:off x="503117" y="468551"/>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97DBD5A9-B1B4-FB48-9332-0848759A649E}"/>
              </a:ext>
            </a:extLst>
          </p:cNvPr>
          <p:cNvSpPr txBox="1"/>
          <p:nvPr/>
        </p:nvSpPr>
        <p:spPr>
          <a:xfrm>
            <a:off x="457481" y="1131687"/>
            <a:ext cx="8941577" cy="229312"/>
          </a:xfrm>
          <a:prstGeom prst="rect">
            <a:avLst/>
          </a:prstGeom>
          <a:solidFill>
            <a:srgbClr val="EF7C33"/>
          </a:solidFill>
        </p:spPr>
        <p:txBody>
          <a:bodyPr wrap="square" lIns="73125" rtlCol="0" anchor="t" anchorCtr="0">
            <a:noAutofit/>
          </a:bodyPr>
          <a:lstStyle/>
          <a:p>
            <a:pPr algn="ctr"/>
            <a:r>
              <a:rPr lang="ja-JP" altLang="en-US" sz="1000">
                <a:solidFill>
                  <a:schemeClr val="bg1"/>
                </a:solidFill>
                <a:latin typeface="+mn-ea"/>
              </a:rPr>
              <a:t>学生生活</a:t>
            </a:r>
          </a:p>
        </p:txBody>
      </p:sp>
      <p:sp>
        <p:nvSpPr>
          <p:cNvPr id="11" name="Rectangle 7">
            <a:extLst>
              <a:ext uri="{FF2B5EF4-FFF2-40B4-BE49-F238E27FC236}">
                <a16:creationId xmlns:a16="http://schemas.microsoft.com/office/drawing/2014/main" id="{1F9EC381-BF6F-1840-BAC8-0355F36277BF}"/>
              </a:ext>
            </a:extLst>
          </p:cNvPr>
          <p:cNvSpPr/>
          <p:nvPr/>
        </p:nvSpPr>
        <p:spPr>
          <a:xfrm>
            <a:off x="6724993" y="1425674"/>
            <a:ext cx="2005012" cy="6667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図 11">
            <a:extLst>
              <a:ext uri="{FF2B5EF4-FFF2-40B4-BE49-F238E27FC236}">
                <a16:creationId xmlns:a16="http://schemas.microsoft.com/office/drawing/2014/main" id="{45A27F22-73BD-8542-81C7-9C6D3217A3F7}"/>
              </a:ext>
            </a:extLst>
          </p:cNvPr>
          <p:cNvPicPr>
            <a:picLocks noChangeAspect="1"/>
          </p:cNvPicPr>
          <p:nvPr/>
        </p:nvPicPr>
        <p:blipFill>
          <a:blip r:embed="rId3">
            <a:duotone>
              <a:prstClr val="black"/>
              <a:srgbClr val="627A86">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1374255" y="1665507"/>
            <a:ext cx="1414665" cy="330200"/>
          </a:xfrm>
          <a:prstGeom prst="rect">
            <a:avLst/>
          </a:prstGeom>
          <a:solidFill>
            <a:schemeClr val="accent6">
              <a:lumMod val="75000"/>
            </a:schemeClr>
          </a:solidFill>
        </p:spPr>
      </p:pic>
      <p:sp>
        <p:nvSpPr>
          <p:cNvPr id="13" name="正方形/長方形 12">
            <a:extLst>
              <a:ext uri="{FF2B5EF4-FFF2-40B4-BE49-F238E27FC236}">
                <a16:creationId xmlns:a16="http://schemas.microsoft.com/office/drawing/2014/main" id="{D56B6675-A456-E04C-82A6-11AD03F6B044}"/>
              </a:ext>
            </a:extLst>
          </p:cNvPr>
          <p:cNvSpPr/>
          <p:nvPr/>
        </p:nvSpPr>
        <p:spPr>
          <a:xfrm>
            <a:off x="1380240" y="1415275"/>
            <a:ext cx="1408680" cy="285509"/>
          </a:xfrm>
          <a:prstGeom prst="rect">
            <a:avLst/>
          </a:prstGeom>
          <a:solidFill>
            <a:srgbClr val="627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FA8FC229-4C30-0141-A62D-7C549D77E244}"/>
              </a:ext>
            </a:extLst>
          </p:cNvPr>
          <p:cNvSpPr/>
          <p:nvPr/>
        </p:nvSpPr>
        <p:spPr>
          <a:xfrm>
            <a:off x="1408672" y="5877739"/>
            <a:ext cx="7241060" cy="531341"/>
          </a:xfrm>
          <a:prstGeom prst="rect">
            <a:avLst/>
          </a:prstGeom>
          <a:solidFill>
            <a:srgbClr val="314B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E2DF0D94-52FD-B547-AAE6-8FF4D920A4EB}"/>
              </a:ext>
            </a:extLst>
          </p:cNvPr>
          <p:cNvSpPr/>
          <p:nvPr/>
        </p:nvSpPr>
        <p:spPr>
          <a:xfrm>
            <a:off x="2995447" y="2473123"/>
            <a:ext cx="168167" cy="10507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600">
              <a:solidFill>
                <a:srgbClr val="5C5C5C"/>
              </a:solidFill>
            </a:endParaRPr>
          </a:p>
        </p:txBody>
      </p:sp>
      <p:sp>
        <p:nvSpPr>
          <p:cNvPr id="16" name="正方形/長方形 15">
            <a:extLst>
              <a:ext uri="{FF2B5EF4-FFF2-40B4-BE49-F238E27FC236}">
                <a16:creationId xmlns:a16="http://schemas.microsoft.com/office/drawing/2014/main" id="{B85D0AD7-E18A-1449-A563-D401AD2E6F74}"/>
              </a:ext>
            </a:extLst>
          </p:cNvPr>
          <p:cNvSpPr/>
          <p:nvPr/>
        </p:nvSpPr>
        <p:spPr>
          <a:xfrm>
            <a:off x="2995446" y="2667565"/>
            <a:ext cx="168167" cy="105077"/>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600">
              <a:solidFill>
                <a:srgbClr val="5C5C5C"/>
              </a:solidFill>
            </a:endParaRPr>
          </a:p>
        </p:txBody>
      </p:sp>
    </p:spTree>
    <p:extLst>
      <p:ext uri="{BB962C8B-B14F-4D97-AF65-F5344CB8AC3E}">
        <p14:creationId xmlns:p14="http://schemas.microsoft.com/office/powerpoint/2010/main" val="19105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57481" y="1461257"/>
            <a:ext cx="8941577" cy="4404060"/>
          </a:xfrm>
          <a:prstGeom prst="rect">
            <a:avLst/>
          </a:prstGeom>
          <a:solidFill>
            <a:schemeClr val="accent1">
              <a:lumMod val="40000"/>
              <a:lumOff val="60000"/>
            </a:schemeClr>
          </a:solidFill>
          <a:ln>
            <a:solidFill>
              <a:schemeClr val="bg1">
                <a:lumMod val="75000"/>
              </a:schemeClr>
            </a:solidFill>
          </a:ln>
        </p:spPr>
      </p:pic>
      <p:pic>
        <p:nvPicPr>
          <p:cNvPr id="6" name="Picture 4" descr="C:\Users\10007476\Downloads\w_ios_top.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2242" r="2558"/>
          <a:stretch/>
        </p:blipFill>
        <p:spPr bwMode="auto">
          <a:xfrm>
            <a:off x="7082965" y="3875280"/>
            <a:ext cx="1225683" cy="2598030"/>
          </a:xfrm>
          <a:prstGeom prst="rect">
            <a:avLst/>
          </a:prstGeom>
          <a:noFill/>
          <a:extLst>
            <a:ext uri="{909E8E84-426E-40DD-AFC4-6F175D3DCCD1}">
              <a14:hiddenFill xmlns:a14="http://schemas.microsoft.com/office/drawing/2010/main">
                <a:solidFill>
                  <a:srgbClr val="FFFFFF"/>
                </a:solidFill>
              </a14:hiddenFill>
            </a:ext>
          </a:extLst>
        </p:spPr>
      </p:pic>
      <p:pic>
        <p:nvPicPr>
          <p:cNvPr id="8" name="図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52824" y="4168404"/>
            <a:ext cx="1086786" cy="1877869"/>
          </a:xfrm>
          <a:prstGeom prst="rect">
            <a:avLst/>
          </a:prstGeom>
          <a:ln w="3175">
            <a:solidFill>
              <a:schemeClr val="tx1">
                <a:lumMod val="50000"/>
                <a:lumOff val="50000"/>
              </a:schemeClr>
            </a:solidFill>
          </a:ln>
        </p:spPr>
      </p:pic>
      <p:pic>
        <p:nvPicPr>
          <p:cNvPr id="10" name="Picture 4" descr="C:\Users\10007476\Downloads\w_ios_top.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2354" r="2234"/>
          <a:stretch/>
        </p:blipFill>
        <p:spPr bwMode="auto">
          <a:xfrm>
            <a:off x="8440317" y="3875280"/>
            <a:ext cx="1225683" cy="259803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図 1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11536" y="4168404"/>
            <a:ext cx="1090410" cy="1884638"/>
          </a:xfrm>
          <a:prstGeom prst="rect">
            <a:avLst/>
          </a:prstGeom>
          <a:ln w="3175">
            <a:solidFill>
              <a:schemeClr val="tx1">
                <a:lumMod val="50000"/>
                <a:lumOff val="50000"/>
              </a:schemeClr>
            </a:solidFill>
          </a:ln>
        </p:spPr>
      </p:pic>
      <p:sp>
        <p:nvSpPr>
          <p:cNvPr id="13" name="Rectangle 3">
            <a:extLst>
              <a:ext uri="{FF2B5EF4-FFF2-40B4-BE49-F238E27FC236}">
                <a16:creationId xmlns:a16="http://schemas.microsoft.com/office/drawing/2014/main" id="{E16574CE-CD2A-5846-A3CA-1BF4303FADDE}"/>
              </a:ext>
            </a:extLst>
          </p:cNvPr>
          <p:cNvSpPr>
            <a:spLocks noChangeArrowheads="1"/>
          </p:cNvSpPr>
          <p:nvPr/>
        </p:nvSpPr>
        <p:spPr bwMode="auto">
          <a:xfrm>
            <a:off x="548836" y="493326"/>
            <a:ext cx="76319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tab pos="1136650" algn="ctr"/>
              </a:tabLst>
            </a:pPr>
            <a:r>
              <a:rPr kumimoji="1" lang="ja-JP" altLang="ja-JP" sz="18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システム概要  </a:t>
            </a:r>
            <a:r>
              <a:rPr kumimoji="1" lang="ja-JP" altLang="ja-JP" sz="16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 </a:t>
            </a:r>
            <a:r>
              <a:rPr kumimoji="1" lang="ja-JP" altLang="ja-JP"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大学情報ポータル「</a:t>
            </a:r>
            <a:r>
              <a:rPr kumimoji="1" lang="en-US" altLang="ja-JP" sz="1300" b="1" i="0" u="none" strike="noStrike" cap="none" normalizeH="0" baseline="0" err="1">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KnowledgePortal</a:t>
            </a:r>
            <a:r>
              <a:rPr kumimoji="1" lang="ja-JP" altLang="en-US"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a:t>
            </a:r>
            <a:r>
              <a:rPr kumimoji="1" lang="en-US" altLang="ja-JP"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Web</a:t>
            </a:r>
            <a:r>
              <a:rPr kumimoji="1" lang="ja-JP" altLang="en-US"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版</a:t>
            </a:r>
            <a:r>
              <a:rPr lang="ja-JP" altLang="en-US" sz="1300" b="1">
                <a:latin typeface="游ゴシック" panose="020B0400000000000000" pitchFamily="50" charset="-128"/>
                <a:ea typeface="游ゴシック" panose="020B0400000000000000" pitchFamily="50" charset="-128"/>
                <a:cs typeface="A-OTF 見出ゴMB31 Pro MB31" charset="-128"/>
              </a:rPr>
              <a:t>　利用イメージ</a:t>
            </a:r>
            <a:endParaRPr kumimoji="1" lang="ja-JP" altLang="en-US" sz="6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endParaRPr>
          </a:p>
        </p:txBody>
      </p:sp>
      <p:sp>
        <p:nvSpPr>
          <p:cNvPr id="15" name="角丸四角形 14">
            <a:extLst>
              <a:ext uri="{FF2B5EF4-FFF2-40B4-BE49-F238E27FC236}">
                <a16:creationId xmlns:a16="http://schemas.microsoft.com/office/drawing/2014/main" id="{7E637E8A-CD76-E249-AA63-7580FBB86728}"/>
              </a:ext>
            </a:extLst>
          </p:cNvPr>
          <p:cNvSpPr/>
          <p:nvPr/>
        </p:nvSpPr>
        <p:spPr>
          <a:xfrm>
            <a:off x="503117" y="468551"/>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A1A05D22-FC44-8B40-9C37-4F2BE8A012AE}"/>
              </a:ext>
            </a:extLst>
          </p:cNvPr>
          <p:cNvSpPr txBox="1"/>
          <p:nvPr/>
        </p:nvSpPr>
        <p:spPr>
          <a:xfrm>
            <a:off x="457481" y="1131687"/>
            <a:ext cx="8941577" cy="229312"/>
          </a:xfrm>
          <a:prstGeom prst="rect">
            <a:avLst/>
          </a:prstGeom>
          <a:solidFill>
            <a:srgbClr val="EF7C33"/>
          </a:solidFill>
        </p:spPr>
        <p:txBody>
          <a:bodyPr wrap="square" lIns="73125" rtlCol="0" anchor="t" anchorCtr="0">
            <a:noAutofit/>
          </a:bodyPr>
          <a:lstStyle/>
          <a:p>
            <a:pPr algn="ctr"/>
            <a:r>
              <a:rPr lang="ja-JP" altLang="en-US" sz="1000">
                <a:solidFill>
                  <a:schemeClr val="bg1"/>
                </a:solidFill>
                <a:latin typeface="+mn-ea"/>
              </a:rPr>
              <a:t>アンケート管理</a:t>
            </a:r>
          </a:p>
        </p:txBody>
      </p:sp>
      <p:sp>
        <p:nvSpPr>
          <p:cNvPr id="12" name="Rectangle 7">
            <a:extLst>
              <a:ext uri="{FF2B5EF4-FFF2-40B4-BE49-F238E27FC236}">
                <a16:creationId xmlns:a16="http://schemas.microsoft.com/office/drawing/2014/main" id="{569B7AE7-1E2D-5244-AFA9-1B4DC932A0F5}"/>
              </a:ext>
            </a:extLst>
          </p:cNvPr>
          <p:cNvSpPr/>
          <p:nvPr/>
        </p:nvSpPr>
        <p:spPr>
          <a:xfrm>
            <a:off x="7688352" y="1465685"/>
            <a:ext cx="1646368" cy="348138"/>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図 13">
            <a:extLst>
              <a:ext uri="{FF2B5EF4-FFF2-40B4-BE49-F238E27FC236}">
                <a16:creationId xmlns:a16="http://schemas.microsoft.com/office/drawing/2014/main" id="{F4AFBF09-632D-3F49-B4B5-823FDD8A0FB4}"/>
              </a:ext>
            </a:extLst>
          </p:cNvPr>
          <p:cNvPicPr>
            <a:picLocks noChangeAspect="1"/>
          </p:cNvPicPr>
          <p:nvPr/>
        </p:nvPicPr>
        <p:blipFill>
          <a:blip r:embed="rId6" cstate="print">
            <a:duotone>
              <a:prstClr val="black"/>
              <a:srgbClr val="627A86">
                <a:tint val="45000"/>
                <a:satMod val="400000"/>
              </a:srgbClr>
            </a:duotone>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457482" y="1611554"/>
            <a:ext cx="828150" cy="193300"/>
          </a:xfrm>
          <a:prstGeom prst="rect">
            <a:avLst/>
          </a:prstGeom>
          <a:solidFill>
            <a:schemeClr val="accent6">
              <a:lumMod val="75000"/>
            </a:schemeClr>
          </a:solidFill>
        </p:spPr>
      </p:pic>
      <p:sp>
        <p:nvSpPr>
          <p:cNvPr id="18" name="正方形/長方形 17">
            <a:extLst>
              <a:ext uri="{FF2B5EF4-FFF2-40B4-BE49-F238E27FC236}">
                <a16:creationId xmlns:a16="http://schemas.microsoft.com/office/drawing/2014/main" id="{9C52E33C-D3C1-5143-A18E-EAAB3BC4306D}"/>
              </a:ext>
            </a:extLst>
          </p:cNvPr>
          <p:cNvSpPr/>
          <p:nvPr/>
        </p:nvSpPr>
        <p:spPr>
          <a:xfrm>
            <a:off x="457480" y="1462497"/>
            <a:ext cx="828150" cy="167531"/>
          </a:xfrm>
          <a:prstGeom prst="rect">
            <a:avLst/>
          </a:prstGeom>
          <a:solidFill>
            <a:srgbClr val="627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B3A05106-8FBF-A84B-B9DE-94C124EA0237}"/>
              </a:ext>
            </a:extLst>
          </p:cNvPr>
          <p:cNvSpPr/>
          <p:nvPr/>
        </p:nvSpPr>
        <p:spPr>
          <a:xfrm>
            <a:off x="1571625" y="3479696"/>
            <a:ext cx="495300" cy="105715"/>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00">
                <a:solidFill>
                  <a:srgbClr val="5C5C5C"/>
                </a:solidFill>
              </a:rPr>
              <a:t>【</a:t>
            </a:r>
            <a:r>
              <a:rPr kumimoji="1" lang="ja-JP" altLang="en-US" sz="300">
                <a:solidFill>
                  <a:srgbClr val="5C5C5C"/>
                </a:solidFill>
              </a:rPr>
              <a:t>全学部共通</a:t>
            </a:r>
            <a:r>
              <a:rPr kumimoji="1" lang="en-US" altLang="ja-JP" sz="300">
                <a:solidFill>
                  <a:srgbClr val="5C5C5C"/>
                </a:solidFill>
              </a:rPr>
              <a:t>】</a:t>
            </a:r>
            <a:endParaRPr kumimoji="1" lang="ja-JP" altLang="en-US" sz="300">
              <a:solidFill>
                <a:srgbClr val="5C5C5C"/>
              </a:solidFill>
            </a:endParaRPr>
          </a:p>
        </p:txBody>
      </p:sp>
      <p:sp>
        <p:nvSpPr>
          <p:cNvPr id="20" name="正方形/長方形 19">
            <a:extLst>
              <a:ext uri="{FF2B5EF4-FFF2-40B4-BE49-F238E27FC236}">
                <a16:creationId xmlns:a16="http://schemas.microsoft.com/office/drawing/2014/main" id="{CFAD5872-BCB5-8346-8E87-AD89FC0502C4}"/>
              </a:ext>
            </a:extLst>
          </p:cNvPr>
          <p:cNvSpPr/>
          <p:nvPr/>
        </p:nvSpPr>
        <p:spPr>
          <a:xfrm>
            <a:off x="1571625" y="3730835"/>
            <a:ext cx="495300" cy="1057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00">
                <a:solidFill>
                  <a:srgbClr val="5C5C5C"/>
                </a:solidFill>
              </a:rPr>
              <a:t>【</a:t>
            </a:r>
            <a:r>
              <a:rPr kumimoji="1" lang="ja-JP" altLang="en-US" sz="300">
                <a:solidFill>
                  <a:srgbClr val="5C5C5C"/>
                </a:solidFill>
              </a:rPr>
              <a:t>全学部共通</a:t>
            </a:r>
            <a:r>
              <a:rPr kumimoji="1" lang="en-US" altLang="ja-JP" sz="300">
                <a:solidFill>
                  <a:srgbClr val="5C5C5C"/>
                </a:solidFill>
              </a:rPr>
              <a:t>】</a:t>
            </a:r>
            <a:endParaRPr kumimoji="1" lang="ja-JP" altLang="en-US" sz="300">
              <a:solidFill>
                <a:srgbClr val="5C5C5C"/>
              </a:solidFill>
            </a:endParaRPr>
          </a:p>
        </p:txBody>
      </p:sp>
      <p:sp>
        <p:nvSpPr>
          <p:cNvPr id="21" name="正方形/長方形 20">
            <a:extLst>
              <a:ext uri="{FF2B5EF4-FFF2-40B4-BE49-F238E27FC236}">
                <a16:creationId xmlns:a16="http://schemas.microsoft.com/office/drawing/2014/main" id="{5E40CFFC-A462-E949-8675-93EF4F5F07B2}"/>
              </a:ext>
            </a:extLst>
          </p:cNvPr>
          <p:cNvSpPr/>
          <p:nvPr/>
        </p:nvSpPr>
        <p:spPr>
          <a:xfrm>
            <a:off x="1571625" y="4494079"/>
            <a:ext cx="295275" cy="105715"/>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00">
                <a:solidFill>
                  <a:srgbClr val="5C5C5C"/>
                </a:solidFill>
              </a:rPr>
              <a:t>必見</a:t>
            </a:r>
          </a:p>
        </p:txBody>
      </p:sp>
      <p:sp>
        <p:nvSpPr>
          <p:cNvPr id="22" name="正方形/長方形 21">
            <a:extLst>
              <a:ext uri="{FF2B5EF4-FFF2-40B4-BE49-F238E27FC236}">
                <a16:creationId xmlns:a16="http://schemas.microsoft.com/office/drawing/2014/main" id="{7EDD4544-3347-2843-9EBD-A1844EE19DA3}"/>
              </a:ext>
            </a:extLst>
          </p:cNvPr>
          <p:cNvSpPr/>
          <p:nvPr/>
        </p:nvSpPr>
        <p:spPr>
          <a:xfrm>
            <a:off x="1571626" y="5754888"/>
            <a:ext cx="355600" cy="1057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ja-JP" altLang="en-US" sz="300">
                <a:solidFill>
                  <a:srgbClr val="5C5C5C"/>
                </a:solidFill>
              </a:rPr>
              <a:t>要返信</a:t>
            </a:r>
          </a:p>
        </p:txBody>
      </p:sp>
      <p:sp>
        <p:nvSpPr>
          <p:cNvPr id="23" name="正方形/長方形 22">
            <a:extLst>
              <a:ext uri="{FF2B5EF4-FFF2-40B4-BE49-F238E27FC236}">
                <a16:creationId xmlns:a16="http://schemas.microsoft.com/office/drawing/2014/main" id="{40B26107-D090-494E-A99B-5FD0A063FA33}"/>
              </a:ext>
            </a:extLst>
          </p:cNvPr>
          <p:cNvSpPr/>
          <p:nvPr/>
        </p:nvSpPr>
        <p:spPr>
          <a:xfrm>
            <a:off x="8586254" y="5270131"/>
            <a:ext cx="748466" cy="7209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5E5D6F1E-84F0-2748-A4F2-C410CE73674C}"/>
              </a:ext>
            </a:extLst>
          </p:cNvPr>
          <p:cNvSpPr/>
          <p:nvPr/>
        </p:nvSpPr>
        <p:spPr>
          <a:xfrm>
            <a:off x="8574872" y="4590048"/>
            <a:ext cx="91061" cy="7209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105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982532" y="1453833"/>
            <a:ext cx="6198224" cy="5016969"/>
          </a:xfrm>
          <a:prstGeom prst="rect">
            <a:avLst/>
          </a:prstGeom>
          <a:ln>
            <a:solidFill>
              <a:schemeClr val="bg1">
                <a:lumMod val="75000"/>
              </a:schemeClr>
            </a:solidFill>
          </a:ln>
        </p:spPr>
      </p:pic>
      <p:sp>
        <p:nvSpPr>
          <p:cNvPr id="5" name="Rectangle 3">
            <a:extLst>
              <a:ext uri="{FF2B5EF4-FFF2-40B4-BE49-F238E27FC236}">
                <a16:creationId xmlns:a16="http://schemas.microsoft.com/office/drawing/2014/main" id="{64D7B3B8-5B80-7144-9E86-4901608633D1}"/>
              </a:ext>
            </a:extLst>
          </p:cNvPr>
          <p:cNvSpPr>
            <a:spLocks noChangeArrowheads="1"/>
          </p:cNvSpPr>
          <p:nvPr/>
        </p:nvSpPr>
        <p:spPr bwMode="auto">
          <a:xfrm>
            <a:off x="548836" y="493326"/>
            <a:ext cx="76319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tab pos="1136650" algn="ctr"/>
              </a:tabLst>
            </a:pPr>
            <a:r>
              <a:rPr kumimoji="1" lang="ja-JP" altLang="ja-JP" sz="18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システム概要  </a:t>
            </a:r>
            <a:r>
              <a:rPr kumimoji="1" lang="ja-JP" altLang="ja-JP" sz="16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Times New Roman" pitchFamily="18" charset="0"/>
              </a:rPr>
              <a:t> </a:t>
            </a:r>
            <a:r>
              <a:rPr kumimoji="1" lang="ja-JP" altLang="ja-JP"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大学情報ポータル「</a:t>
            </a:r>
            <a:r>
              <a:rPr kumimoji="1" lang="en-US" altLang="ja-JP" sz="1300" b="1" i="0" u="none" strike="noStrike" cap="none" normalizeH="0" baseline="0" err="1">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KnowledgePortal</a:t>
            </a:r>
            <a:r>
              <a:rPr kumimoji="1" lang="ja-JP" altLang="en-US"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a:t>
            </a:r>
            <a:r>
              <a:rPr kumimoji="1" lang="en-US" altLang="ja-JP"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Web</a:t>
            </a:r>
            <a:r>
              <a:rPr kumimoji="1" lang="ja-JP" altLang="en-US" sz="1300" b="1"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cs typeface="A-OTF 見出ゴMB31 Pro MB31" charset="-128"/>
              </a:rPr>
              <a:t>版</a:t>
            </a:r>
            <a:r>
              <a:rPr lang="ja-JP" altLang="en-US" sz="1300" b="1">
                <a:latin typeface="游ゴシック" panose="020B0400000000000000" pitchFamily="50" charset="-128"/>
                <a:ea typeface="游ゴシック" panose="020B0400000000000000" pitchFamily="50" charset="-128"/>
                <a:cs typeface="A-OTF 見出ゴMB31 Pro MB31" charset="-128"/>
              </a:rPr>
              <a:t>　利用イメージ</a:t>
            </a:r>
            <a:endParaRPr kumimoji="1" lang="ja-JP" altLang="en-US" sz="6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endParaRPr>
          </a:p>
        </p:txBody>
      </p:sp>
      <p:sp>
        <p:nvSpPr>
          <p:cNvPr id="8" name="角丸四角形 7">
            <a:extLst>
              <a:ext uri="{FF2B5EF4-FFF2-40B4-BE49-F238E27FC236}">
                <a16:creationId xmlns:a16="http://schemas.microsoft.com/office/drawing/2014/main" id="{E83672C7-972F-C347-90C8-B33E50F869D0}"/>
              </a:ext>
            </a:extLst>
          </p:cNvPr>
          <p:cNvSpPr/>
          <p:nvPr/>
        </p:nvSpPr>
        <p:spPr>
          <a:xfrm>
            <a:off x="503117" y="468551"/>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376FCCF8-6096-BC41-A2F7-CCA787B4CA85}"/>
              </a:ext>
            </a:extLst>
          </p:cNvPr>
          <p:cNvSpPr txBox="1"/>
          <p:nvPr/>
        </p:nvSpPr>
        <p:spPr>
          <a:xfrm>
            <a:off x="457481" y="1131687"/>
            <a:ext cx="8941577" cy="229312"/>
          </a:xfrm>
          <a:prstGeom prst="rect">
            <a:avLst/>
          </a:prstGeom>
          <a:solidFill>
            <a:srgbClr val="EF7C33"/>
          </a:solidFill>
        </p:spPr>
        <p:txBody>
          <a:bodyPr wrap="square" lIns="73125" rtlCol="0" anchor="t" anchorCtr="0">
            <a:noAutofit/>
          </a:bodyPr>
          <a:lstStyle/>
          <a:p>
            <a:pPr algn="ctr"/>
            <a:r>
              <a:rPr lang="ja-JP" altLang="en-US" sz="1000">
                <a:solidFill>
                  <a:schemeClr val="bg1"/>
                </a:solidFill>
                <a:latin typeface="+mn-ea"/>
              </a:rPr>
              <a:t>管理メニュー</a:t>
            </a:r>
          </a:p>
        </p:txBody>
      </p:sp>
      <p:sp>
        <p:nvSpPr>
          <p:cNvPr id="7" name="Rectangle 7">
            <a:extLst>
              <a:ext uri="{FF2B5EF4-FFF2-40B4-BE49-F238E27FC236}">
                <a16:creationId xmlns:a16="http://schemas.microsoft.com/office/drawing/2014/main" id="{57B9CAC5-FB24-2445-A355-964BF2593FE6}"/>
              </a:ext>
            </a:extLst>
          </p:cNvPr>
          <p:cNvSpPr/>
          <p:nvPr/>
        </p:nvSpPr>
        <p:spPr>
          <a:xfrm>
            <a:off x="7026792" y="1451325"/>
            <a:ext cx="1153964" cy="477415"/>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図 10">
            <a:extLst>
              <a:ext uri="{FF2B5EF4-FFF2-40B4-BE49-F238E27FC236}">
                <a16:creationId xmlns:a16="http://schemas.microsoft.com/office/drawing/2014/main" id="{962AEDF5-AFF9-5E48-A0EB-EA8ED3DA988C}"/>
              </a:ext>
            </a:extLst>
          </p:cNvPr>
          <p:cNvPicPr>
            <a:picLocks noChangeAspect="1"/>
          </p:cNvPicPr>
          <p:nvPr/>
        </p:nvPicPr>
        <p:blipFill>
          <a:blip r:embed="rId3">
            <a:duotone>
              <a:prstClr val="black"/>
              <a:srgbClr val="627A86">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1982533" y="1670225"/>
            <a:ext cx="1116755" cy="258515"/>
          </a:xfrm>
          <a:prstGeom prst="rect">
            <a:avLst/>
          </a:prstGeom>
          <a:solidFill>
            <a:schemeClr val="accent6">
              <a:lumMod val="75000"/>
            </a:schemeClr>
          </a:solidFill>
        </p:spPr>
      </p:pic>
      <p:sp>
        <p:nvSpPr>
          <p:cNvPr id="12" name="正方形/長方形 11">
            <a:extLst>
              <a:ext uri="{FF2B5EF4-FFF2-40B4-BE49-F238E27FC236}">
                <a16:creationId xmlns:a16="http://schemas.microsoft.com/office/drawing/2014/main" id="{92F35237-6C59-5845-9574-25B226F161A1}"/>
              </a:ext>
            </a:extLst>
          </p:cNvPr>
          <p:cNvSpPr/>
          <p:nvPr/>
        </p:nvSpPr>
        <p:spPr>
          <a:xfrm>
            <a:off x="1982530" y="1462454"/>
            <a:ext cx="1116755" cy="224052"/>
          </a:xfrm>
          <a:prstGeom prst="rect">
            <a:avLst/>
          </a:prstGeom>
          <a:solidFill>
            <a:srgbClr val="627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32A249F0-F85A-6B48-8176-059DBF73F5F3}"/>
              </a:ext>
            </a:extLst>
          </p:cNvPr>
          <p:cNvSpPr/>
          <p:nvPr/>
        </p:nvSpPr>
        <p:spPr>
          <a:xfrm>
            <a:off x="2063578" y="6086018"/>
            <a:ext cx="6017742" cy="298348"/>
          </a:xfrm>
          <a:prstGeom prst="rect">
            <a:avLst/>
          </a:prstGeom>
          <a:solidFill>
            <a:srgbClr val="314B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105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rotWithShape="1">
          <a:blip r:embed="rId2" cstate="print">
            <a:extLst>
              <a:ext uri="{28A0092B-C50C-407E-A947-70E740481C1C}">
                <a14:useLocalDpi xmlns:a14="http://schemas.microsoft.com/office/drawing/2010/main"/>
              </a:ext>
            </a:extLst>
          </a:blip>
          <a:srcRect t="12194" b="5332"/>
          <a:stretch/>
        </p:blipFill>
        <p:spPr>
          <a:xfrm>
            <a:off x="1031504" y="1090135"/>
            <a:ext cx="7847320" cy="3640410"/>
          </a:xfrm>
          <a:prstGeom prst="rect">
            <a:avLst/>
          </a:prstGeom>
          <a:ln>
            <a:solidFill>
              <a:schemeClr val="bg1">
                <a:lumMod val="75000"/>
              </a:schemeClr>
            </a:solidFill>
          </a:ln>
        </p:spPr>
      </p:pic>
      <p:pic>
        <p:nvPicPr>
          <p:cNvPr id="7" name="Picture 2" descr="C:\Users\10007476\Desktop\スクリーンショット 2018-11-10 23.04.40.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73050" y="3558128"/>
            <a:ext cx="3649954" cy="279484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8" name="Picture 2" descr="C:\Users\10007476\Desktop\スクリーンショット 2018-11-10 22.57.26.pn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5876668" y="3482494"/>
            <a:ext cx="3684845" cy="280572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11" name="Rectangle 77"/>
          <p:cNvSpPr>
            <a:spLocks noChangeArrowheads="1"/>
          </p:cNvSpPr>
          <p:nvPr/>
        </p:nvSpPr>
        <p:spPr bwMode="auto">
          <a:xfrm>
            <a:off x="2045567" y="3558128"/>
            <a:ext cx="1877437" cy="430887"/>
          </a:xfrm>
          <a:prstGeom prst="rect">
            <a:avLst/>
          </a:prstGeom>
          <a:solidFill>
            <a:srgbClr val="EF7C33"/>
          </a:solidFill>
          <a:ln>
            <a:noFill/>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p>
            <a:pPr lvl="0" algn="r" fontAlgn="base">
              <a:spcBef>
                <a:spcPct val="0"/>
              </a:spcBef>
              <a:spcAft>
                <a:spcPct val="0"/>
              </a:spcAft>
            </a:pPr>
            <a:r>
              <a:rPr kumimoji="1" lang="ja-JP" altLang="en-US" sz="1100" b="1">
                <a:solidFill>
                  <a:schemeClr val="bg1"/>
                </a:solidFill>
                <a:latin typeface="+mj-ea"/>
                <a:ea typeface="+mj-ea"/>
                <a:cs typeface="ＭＳ Ｐゴシック" pitchFamily="50" charset="-128"/>
              </a:rPr>
              <a:t>１週間総利用</a:t>
            </a:r>
            <a:r>
              <a:rPr kumimoji="1" lang="ja-JP" altLang="en-US" sz="1100" b="1" i="0" u="none" strike="noStrike" cap="none" normalizeH="0" baseline="0">
                <a:ln>
                  <a:noFill/>
                </a:ln>
                <a:solidFill>
                  <a:schemeClr val="bg1"/>
                </a:solidFill>
                <a:effectLst/>
                <a:latin typeface="+mj-ea"/>
                <a:ea typeface="+mj-ea"/>
                <a:cs typeface="ＭＳ Ｐゴシック" pitchFamily="50" charset="-128"/>
              </a:rPr>
              <a:t>ユーザー数や</a:t>
            </a:r>
            <a:endParaRPr kumimoji="1" lang="en-US" altLang="ja-JP" sz="1100" b="1" i="0" u="none" strike="noStrike" cap="none" normalizeH="0" baseline="0">
              <a:ln>
                <a:noFill/>
              </a:ln>
              <a:solidFill>
                <a:schemeClr val="bg1"/>
              </a:solidFill>
              <a:effectLst/>
              <a:latin typeface="+mj-ea"/>
              <a:ea typeface="+mj-ea"/>
              <a:cs typeface="ＭＳ Ｐゴシック" pitchFamily="50" charset="-128"/>
            </a:endParaRPr>
          </a:p>
          <a:p>
            <a:pPr lvl="0" algn="r" fontAlgn="base">
              <a:spcBef>
                <a:spcPct val="0"/>
              </a:spcBef>
              <a:spcAft>
                <a:spcPct val="0"/>
              </a:spcAft>
            </a:pPr>
            <a:r>
              <a:rPr kumimoji="1" lang="ja-JP" altLang="en-US" sz="1100" b="1" i="0" u="none" strike="noStrike" cap="none" normalizeH="0" baseline="0">
                <a:ln>
                  <a:noFill/>
                </a:ln>
                <a:solidFill>
                  <a:schemeClr val="bg1"/>
                </a:solidFill>
                <a:effectLst/>
                <a:latin typeface="+mj-ea"/>
                <a:ea typeface="+mj-ea"/>
                <a:cs typeface="ＭＳ Ｐゴシック" pitchFamily="50" charset="-128"/>
              </a:rPr>
              <a:t>ピークタイムを計測</a:t>
            </a:r>
          </a:p>
        </p:txBody>
      </p:sp>
      <p:sp>
        <p:nvSpPr>
          <p:cNvPr id="14" name="Rectangle 3">
            <a:extLst>
              <a:ext uri="{FF2B5EF4-FFF2-40B4-BE49-F238E27FC236}">
                <a16:creationId xmlns:a16="http://schemas.microsoft.com/office/drawing/2014/main" id="{06996A2F-1564-3F42-B84B-0F6916F7FBC2}"/>
              </a:ext>
            </a:extLst>
          </p:cNvPr>
          <p:cNvSpPr>
            <a:spLocks noChangeArrowheads="1"/>
          </p:cNvSpPr>
          <p:nvPr/>
        </p:nvSpPr>
        <p:spPr bwMode="auto">
          <a:xfrm>
            <a:off x="548836" y="493326"/>
            <a:ext cx="76319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lvl="0"/>
            <a:r>
              <a:rPr lang="ja-JP" altLang="en-US" b="1">
                <a:latin typeface="游ゴシック" panose="020B0400000000000000" pitchFamily="50" charset="-128"/>
                <a:ea typeface="游ゴシック" panose="020B0400000000000000" pitchFamily="50" charset="-128"/>
                <a:cs typeface="A-OTF 見出ゴMB31 Pro MB31" charset="-128"/>
              </a:rPr>
              <a:t>利用状況の可視化 　</a:t>
            </a:r>
            <a:r>
              <a:rPr lang="ja-JP" altLang="en-US" sz="1300" b="1">
                <a:latin typeface="游ゴシック" panose="020B0400000000000000" pitchFamily="50" charset="-128"/>
                <a:ea typeface="游ゴシック" panose="020B0400000000000000" pitchFamily="50" charset="-128"/>
                <a:cs typeface="A-OTF 見出ゴMB31 Pro MB31" charset="-128"/>
              </a:rPr>
              <a:t>分析ツール「</a:t>
            </a:r>
            <a:r>
              <a:rPr lang="en" altLang="ja-JP" sz="1300" b="1" err="1">
                <a:latin typeface="游ゴシック" panose="020B0400000000000000" pitchFamily="50" charset="-128"/>
                <a:ea typeface="游ゴシック" panose="020B0400000000000000" pitchFamily="50" charset="-128"/>
                <a:cs typeface="A-OTF 見出ゴMB31 Pro MB31" charset="-128"/>
              </a:rPr>
              <a:t>GoogleAnalytics</a:t>
            </a:r>
            <a:r>
              <a:rPr lang="ja-JP" altLang="en" sz="1300" b="1">
                <a:latin typeface="游ゴシック" panose="020B0400000000000000" pitchFamily="50" charset="-128"/>
                <a:ea typeface="游ゴシック" panose="020B0400000000000000" pitchFamily="50" charset="-128"/>
                <a:cs typeface="A-OTF 見出ゴMB31 Pro MB31" charset="-128"/>
              </a:rPr>
              <a:t>」</a:t>
            </a:r>
            <a:r>
              <a:rPr lang="ja-JP" altLang="en-US" sz="1300" b="1">
                <a:latin typeface="游ゴシック" panose="020B0400000000000000" pitchFamily="50" charset="-128"/>
                <a:ea typeface="游ゴシック" panose="020B0400000000000000" pitchFamily="50" charset="-128"/>
                <a:cs typeface="A-OTF 見出ゴMB31 Pro MB31" charset="-128"/>
              </a:rPr>
              <a:t>利用イメージ</a:t>
            </a:r>
          </a:p>
        </p:txBody>
      </p:sp>
      <p:sp>
        <p:nvSpPr>
          <p:cNvPr id="16" name="角丸四角形 15">
            <a:extLst>
              <a:ext uri="{FF2B5EF4-FFF2-40B4-BE49-F238E27FC236}">
                <a16:creationId xmlns:a16="http://schemas.microsoft.com/office/drawing/2014/main" id="{5CF00101-8D4A-3244-976C-9E78021DFEC4}"/>
              </a:ext>
            </a:extLst>
          </p:cNvPr>
          <p:cNvSpPr/>
          <p:nvPr/>
        </p:nvSpPr>
        <p:spPr>
          <a:xfrm>
            <a:off x="503117" y="468551"/>
            <a:ext cx="45719" cy="418883"/>
          </a:xfrm>
          <a:prstGeom prst="roundRect">
            <a:avLst/>
          </a:prstGeom>
          <a:solidFill>
            <a:srgbClr val="EF7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Rectangle 77">
            <a:extLst>
              <a:ext uri="{FF2B5EF4-FFF2-40B4-BE49-F238E27FC236}">
                <a16:creationId xmlns:a16="http://schemas.microsoft.com/office/drawing/2014/main" id="{A6E5FCD0-EE7C-C646-86E1-E27FF24AC061}"/>
              </a:ext>
            </a:extLst>
          </p:cNvPr>
          <p:cNvSpPr>
            <a:spLocks noChangeArrowheads="1"/>
          </p:cNvSpPr>
          <p:nvPr/>
        </p:nvSpPr>
        <p:spPr bwMode="auto">
          <a:xfrm>
            <a:off x="7540684" y="3482494"/>
            <a:ext cx="2020829" cy="430887"/>
          </a:xfrm>
          <a:prstGeom prst="rect">
            <a:avLst/>
          </a:prstGeom>
          <a:solidFill>
            <a:srgbClr val="EF7C33"/>
          </a:solidFill>
          <a:ln>
            <a:noFill/>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p>
            <a:pPr lvl="0" algn="r" fontAlgn="base">
              <a:spcBef>
                <a:spcPct val="0"/>
              </a:spcBef>
              <a:spcAft>
                <a:spcPct val="0"/>
              </a:spcAft>
            </a:pPr>
            <a:r>
              <a:rPr kumimoji="1" lang="ja-JP" altLang="en-US" sz="1100" b="1">
                <a:solidFill>
                  <a:schemeClr val="bg1"/>
                </a:solidFill>
                <a:latin typeface="+mj-ea"/>
                <a:ea typeface="+mj-ea"/>
                <a:cs typeface="ＭＳ Ｐゴシック" pitchFamily="50" charset="-128"/>
              </a:rPr>
              <a:t>どのデバイス、</a:t>
            </a:r>
            <a:r>
              <a:rPr kumimoji="1" lang="en" altLang="ja-JP" sz="1100" b="1">
                <a:solidFill>
                  <a:schemeClr val="bg1"/>
                </a:solidFill>
                <a:latin typeface="+mj-ea"/>
                <a:ea typeface="+mj-ea"/>
                <a:cs typeface="ＭＳ Ｐゴシック" pitchFamily="50" charset="-128"/>
              </a:rPr>
              <a:t>OS</a:t>
            </a:r>
            <a:r>
              <a:rPr kumimoji="1" lang="ja-JP" altLang="en-US" sz="1100" b="1">
                <a:solidFill>
                  <a:schemeClr val="bg1"/>
                </a:solidFill>
                <a:latin typeface="+mj-ea"/>
                <a:ea typeface="+mj-ea"/>
                <a:cs typeface="ＭＳ Ｐゴシック" pitchFamily="50" charset="-128"/>
              </a:rPr>
              <a:t>からアクセス</a:t>
            </a:r>
          </a:p>
          <a:p>
            <a:pPr lvl="0" algn="r" fontAlgn="base">
              <a:spcBef>
                <a:spcPct val="0"/>
              </a:spcBef>
              <a:spcAft>
                <a:spcPct val="0"/>
              </a:spcAft>
            </a:pPr>
            <a:r>
              <a:rPr kumimoji="1" lang="ja-JP" altLang="en-US" sz="1100" b="1">
                <a:solidFill>
                  <a:schemeClr val="bg1"/>
                </a:solidFill>
                <a:latin typeface="+mj-ea"/>
                <a:ea typeface="+mj-ea"/>
                <a:cs typeface="ＭＳ Ｐゴシック" pitchFamily="50" charset="-128"/>
              </a:rPr>
              <a:t>されているかを解析</a:t>
            </a:r>
          </a:p>
        </p:txBody>
      </p:sp>
      <p:sp>
        <p:nvSpPr>
          <p:cNvPr id="18" name="Rectangle 77">
            <a:extLst>
              <a:ext uri="{FF2B5EF4-FFF2-40B4-BE49-F238E27FC236}">
                <a16:creationId xmlns:a16="http://schemas.microsoft.com/office/drawing/2014/main" id="{70A19E20-FD1F-9046-AFF6-D5CDDC4AE1B5}"/>
              </a:ext>
            </a:extLst>
          </p:cNvPr>
          <p:cNvSpPr>
            <a:spLocks noChangeArrowheads="1"/>
          </p:cNvSpPr>
          <p:nvPr/>
        </p:nvSpPr>
        <p:spPr bwMode="auto">
          <a:xfrm>
            <a:off x="6729984" y="1073266"/>
            <a:ext cx="2144512" cy="261610"/>
          </a:xfrm>
          <a:prstGeom prst="rect">
            <a:avLst/>
          </a:prstGeom>
          <a:solidFill>
            <a:srgbClr val="EF7C33"/>
          </a:solidFill>
          <a:ln>
            <a:noFill/>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p>
            <a:pPr lvl="0" algn="r" fontAlgn="base">
              <a:spcBef>
                <a:spcPct val="0"/>
              </a:spcBef>
              <a:spcAft>
                <a:spcPct val="0"/>
              </a:spcAft>
            </a:pPr>
            <a:r>
              <a:rPr kumimoji="1" lang="ja-JP" altLang="en-US" sz="1100" b="1">
                <a:solidFill>
                  <a:schemeClr val="bg1"/>
                </a:solidFill>
                <a:latin typeface="+mj-ea"/>
                <a:ea typeface="+mj-ea"/>
                <a:cs typeface="ＭＳ Ｐゴシック" pitchFamily="50" charset="-128"/>
              </a:rPr>
              <a:t>リアルタイムアクセスユーザー数</a:t>
            </a:r>
          </a:p>
        </p:txBody>
      </p:sp>
      <p:sp>
        <p:nvSpPr>
          <p:cNvPr id="19" name="片側の 2 つの角を丸めた四角形 18">
            <a:extLst>
              <a:ext uri="{FF2B5EF4-FFF2-40B4-BE49-F238E27FC236}">
                <a16:creationId xmlns:a16="http://schemas.microsoft.com/office/drawing/2014/main" id="{D9844EB0-3E5F-F94C-B1D1-DC2ACC190E2B}"/>
              </a:ext>
            </a:extLst>
          </p:cNvPr>
          <p:cNvSpPr/>
          <p:nvPr/>
        </p:nvSpPr>
        <p:spPr>
          <a:xfrm rot="16200000">
            <a:off x="8659672" y="-414577"/>
            <a:ext cx="288000" cy="2196000"/>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BBBDC462-64C6-B240-8CED-2138831B4878}"/>
              </a:ext>
            </a:extLst>
          </p:cNvPr>
          <p:cNvSpPr txBox="1"/>
          <p:nvPr/>
        </p:nvSpPr>
        <p:spPr>
          <a:xfrm>
            <a:off x="7705672" y="542296"/>
            <a:ext cx="2162177"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ja-JP" altLang="en-US" sz="1050">
                <a:solidFill>
                  <a:schemeClr val="bg1"/>
                </a:solidFill>
                <a:cs typeface="Calibri"/>
              </a:rPr>
              <a:t>これらのツールは無料でご提供！</a:t>
            </a:r>
            <a:endParaRPr lang="ja-JP" sz="1050">
              <a:solidFill>
                <a:schemeClr val="bg1"/>
              </a:solidFill>
              <a:cs typeface="Calibri"/>
            </a:endParaRPr>
          </a:p>
        </p:txBody>
      </p:sp>
    </p:spTree>
    <p:extLst>
      <p:ext uri="{BB962C8B-B14F-4D97-AF65-F5344CB8AC3E}">
        <p14:creationId xmlns:p14="http://schemas.microsoft.com/office/powerpoint/2010/main" val="135248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2A0CFD0-871E-4949-940C-2ECA5EB9AB9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15077"/>
          <a:stretch/>
        </p:blipFill>
        <p:spPr>
          <a:xfrm>
            <a:off x="817832" y="2692694"/>
            <a:ext cx="1850064" cy="466318"/>
          </a:xfrm>
          <a:prstGeom prst="rect">
            <a:avLst/>
          </a:prstGeom>
        </p:spPr>
      </p:pic>
    </p:spTree>
    <p:extLst>
      <p:ext uri="{BB962C8B-B14F-4D97-AF65-F5344CB8AC3E}">
        <p14:creationId xmlns:p14="http://schemas.microsoft.com/office/powerpoint/2010/main" val="11101381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238876" y="1197536"/>
            <a:ext cx="9440214" cy="430887"/>
          </a:xfrm>
          <a:prstGeom prst="rect">
            <a:avLst/>
          </a:prstGeom>
          <a:noFill/>
          <a:ln>
            <a:noFill/>
          </a:ln>
        </p:spPr>
        <p:txBody>
          <a:bodyPr wrap="square" rtlCol="0">
            <a:spAutoFit/>
          </a:bodyPr>
          <a:lstStyle/>
          <a:p>
            <a:r>
              <a:rPr lang="ja-JP" altLang="en-US" sz="1100">
                <a:latin typeface="+mn-ea"/>
              </a:rPr>
              <a:t>表示されている コンテンツをタッチすると、詳細画面が開きます。</a:t>
            </a:r>
            <a:endParaRPr lang="en-US" altLang="ja-JP" sz="1100">
              <a:latin typeface="+mn-ea"/>
            </a:endParaRPr>
          </a:p>
          <a:p>
            <a:r>
              <a:rPr lang="ja-JP" altLang="en-US" sz="1100">
                <a:latin typeface="+mn-ea"/>
              </a:rPr>
              <a:t>詳細画面では、すべての画像の表示や、ムービーを再生できます。</a:t>
            </a:r>
            <a:endParaRPr lang="en-US" altLang="ja-JP" sz="1100">
              <a:latin typeface="+mn-ea"/>
            </a:endParaRPr>
          </a:p>
        </p:txBody>
      </p:sp>
      <p:sp>
        <p:nvSpPr>
          <p:cNvPr id="84" name="テキスト ボックス 83"/>
          <p:cNvSpPr txBox="1"/>
          <p:nvPr/>
        </p:nvSpPr>
        <p:spPr>
          <a:xfrm>
            <a:off x="9667369" y="6655377"/>
            <a:ext cx="264826" cy="246221"/>
          </a:xfrm>
          <a:prstGeom prst="rect">
            <a:avLst/>
          </a:prstGeom>
          <a:noFill/>
        </p:spPr>
        <p:txBody>
          <a:bodyPr wrap="square" rtlCol="0">
            <a:spAutoFit/>
          </a:bodyPr>
          <a:lstStyle/>
          <a:p>
            <a:r>
              <a:rPr kumimoji="1" lang="ja-JP" altLang="en-US" sz="1000">
                <a:solidFill>
                  <a:schemeClr val="bg1"/>
                </a:solidFill>
              </a:rPr>
              <a:t>２</a:t>
            </a:r>
          </a:p>
        </p:txBody>
      </p:sp>
      <p:grpSp>
        <p:nvGrpSpPr>
          <p:cNvPr id="7" name="グループ化 6"/>
          <p:cNvGrpSpPr/>
          <p:nvPr/>
        </p:nvGrpSpPr>
        <p:grpSpPr>
          <a:xfrm>
            <a:off x="1023529" y="1613748"/>
            <a:ext cx="7858941" cy="4817385"/>
            <a:chOff x="-613989" y="1343262"/>
            <a:chExt cx="7676147" cy="4705335"/>
          </a:xfrm>
        </p:grpSpPr>
        <p:pic>
          <p:nvPicPr>
            <p:cNvPr id="25" name="図 2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3989" y="1343262"/>
              <a:ext cx="7676147" cy="4705335"/>
            </a:xfrm>
            <a:prstGeom prst="rect">
              <a:avLst/>
            </a:prstGeom>
            <a:ln>
              <a:noFill/>
            </a:ln>
          </p:spPr>
        </p:pic>
        <p:pic>
          <p:nvPicPr>
            <p:cNvPr id="4" name="図 3"/>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292991" y="1737232"/>
              <a:ext cx="7034150" cy="3956709"/>
            </a:xfrm>
            <a:prstGeom prst="rect">
              <a:avLst/>
            </a:prstGeom>
            <a:ln>
              <a:solidFill>
                <a:schemeClr val="tx1"/>
              </a:solidFill>
            </a:ln>
          </p:spPr>
        </p:pic>
      </p:grpSp>
      <p:sp>
        <p:nvSpPr>
          <p:cNvPr id="14" name="テキスト ボックス 13">
            <a:extLst>
              <a:ext uri="{FF2B5EF4-FFF2-40B4-BE49-F238E27FC236}">
                <a16:creationId xmlns:a16="http://schemas.microsoft.com/office/drawing/2014/main" id="{BBC02D9C-9DA7-5F42-AE68-F876DD0F2E07}"/>
              </a:ext>
            </a:extLst>
          </p:cNvPr>
          <p:cNvSpPr txBox="1"/>
          <p:nvPr/>
        </p:nvSpPr>
        <p:spPr>
          <a:xfrm>
            <a:off x="273050" y="6431133"/>
            <a:ext cx="4818877" cy="215444"/>
          </a:xfrm>
          <a:prstGeom prst="rect">
            <a:avLst/>
          </a:prstGeom>
          <a:noFill/>
          <a:ln>
            <a:noFill/>
          </a:ln>
        </p:spPr>
        <p:txBody>
          <a:bodyPr wrap="square" rtlCol="0">
            <a:spAutoFit/>
          </a:bodyPr>
          <a:lstStyle/>
          <a:p>
            <a:r>
              <a:rPr kumimoji="1" lang="en-US" altLang="ja-JP" sz="800">
                <a:latin typeface="+mn-ea"/>
              </a:rPr>
              <a:t>※</a:t>
            </a:r>
            <a:r>
              <a:rPr kumimoji="1" lang="ja-JP" altLang="en-US" sz="800">
                <a:latin typeface="+mn-ea"/>
              </a:rPr>
              <a:t>　上図は順天堂大学様モデルとなります。機能やデザインの変更などが発生する可能性がございます。</a:t>
            </a:r>
            <a:endParaRPr kumimoji="1" lang="en-US" altLang="ja-JP" sz="800">
              <a:latin typeface="+mn-ea"/>
            </a:endParaRPr>
          </a:p>
        </p:txBody>
      </p:sp>
      <p:sp>
        <p:nvSpPr>
          <p:cNvPr id="15" name="Rectangle 3">
            <a:extLst>
              <a:ext uri="{FF2B5EF4-FFF2-40B4-BE49-F238E27FC236}">
                <a16:creationId xmlns:a16="http://schemas.microsoft.com/office/drawing/2014/main" id="{B60FB457-E3F0-0341-AF4E-7644C4BFCEAF}"/>
              </a:ext>
            </a:extLst>
          </p:cNvPr>
          <p:cNvSpPr>
            <a:spLocks noChangeArrowheads="1"/>
          </p:cNvSpPr>
          <p:nvPr/>
        </p:nvSpPr>
        <p:spPr bwMode="auto">
          <a:xfrm>
            <a:off x="318508" y="322545"/>
            <a:ext cx="621030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lvl="0"/>
            <a:r>
              <a:rPr kumimoji="1" lang="ja-JP" altLang="ja-JP" sz="1800" b="1" i="0" u="none" strike="noStrike" cap="none" normalizeH="0" baseline="0">
                <a:ln>
                  <a:noFill/>
                </a:ln>
                <a:solidFill>
                  <a:schemeClr val="tx1"/>
                </a:solidFill>
                <a:effectLst/>
                <a:latin typeface="+mj-ea"/>
                <a:ea typeface="+mj-ea"/>
                <a:cs typeface="A-OTF 見出ゴMB31 Pro MB31" charset="-128"/>
              </a:rPr>
              <a:t>システム概要  </a:t>
            </a:r>
            <a:r>
              <a:rPr lang="en-US" altLang="ja-JP" sz="1300">
                <a:latin typeface="+mj-ea"/>
                <a:ea typeface="+mj-ea"/>
              </a:rPr>
              <a:t>‐</a:t>
            </a:r>
            <a:r>
              <a:rPr lang="ja-JP" altLang="en-US" sz="1300">
                <a:latin typeface="+mj-ea"/>
                <a:ea typeface="+mj-ea"/>
              </a:rPr>
              <a:t>デジタルサイネージ・学習する情報配信サイネージ</a:t>
            </a:r>
            <a:r>
              <a:rPr lang="en-US" altLang="ja-JP" sz="1300">
                <a:latin typeface="+mj-ea"/>
              </a:rPr>
              <a:t>‐</a:t>
            </a:r>
            <a:endParaRPr kumimoji="1" lang="ja-JP" altLang="en-US" sz="1300" b="0" i="0" u="none" strike="noStrike" cap="none" normalizeH="0" baseline="0">
              <a:ln>
                <a:noFill/>
              </a:ln>
              <a:solidFill>
                <a:schemeClr val="tx1"/>
              </a:solidFill>
              <a:effectLst/>
              <a:latin typeface="+mj-ea"/>
              <a:ea typeface="+mj-ea"/>
            </a:endParaRPr>
          </a:p>
        </p:txBody>
      </p:sp>
      <p:sp>
        <p:nvSpPr>
          <p:cNvPr id="17" name="角丸四角形 16">
            <a:extLst>
              <a:ext uri="{FF2B5EF4-FFF2-40B4-BE49-F238E27FC236}">
                <a16:creationId xmlns:a16="http://schemas.microsoft.com/office/drawing/2014/main" id="{F302FD63-E404-BD42-9FAC-B0719387753E}"/>
              </a:ext>
            </a:extLst>
          </p:cNvPr>
          <p:cNvSpPr/>
          <p:nvPr/>
        </p:nvSpPr>
        <p:spPr>
          <a:xfrm>
            <a:off x="272789" y="297770"/>
            <a:ext cx="45719" cy="418883"/>
          </a:xfrm>
          <a:prstGeom prst="roundRect">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8EFCEAE7-5874-BB4C-9A4E-34E3DA1D3BDC}"/>
              </a:ext>
            </a:extLst>
          </p:cNvPr>
          <p:cNvSpPr txBox="1"/>
          <p:nvPr/>
        </p:nvSpPr>
        <p:spPr>
          <a:xfrm>
            <a:off x="227153" y="888325"/>
            <a:ext cx="9452039" cy="236845"/>
          </a:xfrm>
          <a:prstGeom prst="rect">
            <a:avLst/>
          </a:prstGeom>
          <a:solidFill>
            <a:srgbClr val="0CB0EF"/>
          </a:solidFill>
        </p:spPr>
        <p:txBody>
          <a:bodyPr wrap="square" lIns="73125" rtlCol="0" anchor="t" anchorCtr="0">
            <a:noAutofit/>
          </a:bodyPr>
          <a:lstStyle/>
          <a:p>
            <a:pPr algn="ctr"/>
            <a:r>
              <a:rPr lang="ja-JP" altLang="en-US" sz="1000">
                <a:solidFill>
                  <a:schemeClr val="bg1"/>
                </a:solidFill>
                <a:latin typeface="+mn-ea"/>
              </a:rPr>
              <a:t>見たい情報をタッチして閲覧</a:t>
            </a:r>
          </a:p>
        </p:txBody>
      </p:sp>
    </p:spTree>
    <p:extLst>
      <p:ext uri="{BB962C8B-B14F-4D97-AF65-F5344CB8AC3E}">
        <p14:creationId xmlns:p14="http://schemas.microsoft.com/office/powerpoint/2010/main" val="30375138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図 91"/>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2241331" y="2789119"/>
            <a:ext cx="2512864" cy="2531051"/>
          </a:xfrm>
          <a:prstGeom prst="rect">
            <a:avLst/>
          </a:prstGeom>
        </p:spPr>
      </p:pic>
      <p:sp>
        <p:nvSpPr>
          <p:cNvPr id="10" name="テキスト ボックス 9"/>
          <p:cNvSpPr txBox="1"/>
          <p:nvPr/>
        </p:nvSpPr>
        <p:spPr>
          <a:xfrm>
            <a:off x="215331" y="1285265"/>
            <a:ext cx="9452038" cy="261610"/>
          </a:xfrm>
          <a:prstGeom prst="rect">
            <a:avLst/>
          </a:prstGeom>
          <a:noFill/>
          <a:ln>
            <a:noFill/>
          </a:ln>
        </p:spPr>
        <p:txBody>
          <a:bodyPr wrap="square" rtlCol="0">
            <a:spAutoFit/>
          </a:bodyPr>
          <a:lstStyle/>
          <a:p>
            <a:r>
              <a:rPr lang="ja-JP" altLang="en-US" sz="1100">
                <a:latin typeface="+mn-ea"/>
              </a:rPr>
              <a:t>サイネージに表示される投稿用の</a:t>
            </a:r>
            <a:r>
              <a:rPr lang="en-US" altLang="ja-JP" sz="1100">
                <a:latin typeface="+mn-ea"/>
              </a:rPr>
              <a:t>QR</a:t>
            </a:r>
            <a:r>
              <a:rPr lang="ja-JP" altLang="en-US" sz="1100">
                <a:latin typeface="+mn-ea"/>
              </a:rPr>
              <a:t>コードを利用して、 誰でも</a:t>
            </a:r>
            <a:r>
              <a:rPr lang="en-US" altLang="ja-JP" sz="1100">
                <a:latin typeface="+mn-ea"/>
              </a:rPr>
              <a:t>(※2)</a:t>
            </a:r>
            <a:r>
              <a:rPr lang="ja-JP" altLang="en-US" sz="1100">
                <a:latin typeface="+mn-ea"/>
              </a:rPr>
              <a:t>フォームから簡単にコンテンツ登録が可能です。</a:t>
            </a:r>
            <a:endParaRPr lang="en-US" altLang="ja-JP" sz="1100">
              <a:latin typeface="+mn-ea"/>
            </a:endParaRPr>
          </a:p>
        </p:txBody>
      </p:sp>
      <p:sp>
        <p:nvSpPr>
          <p:cNvPr id="74" name="円/楕円 73"/>
          <p:cNvSpPr/>
          <p:nvPr/>
        </p:nvSpPr>
        <p:spPr>
          <a:xfrm>
            <a:off x="7226736" y="5162212"/>
            <a:ext cx="1772742" cy="4471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円/楕円 74"/>
          <p:cNvSpPr/>
          <p:nvPr/>
        </p:nvSpPr>
        <p:spPr>
          <a:xfrm>
            <a:off x="5054462" y="4532963"/>
            <a:ext cx="1631020" cy="4471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円/楕円 75"/>
          <p:cNvSpPr/>
          <p:nvPr/>
        </p:nvSpPr>
        <p:spPr>
          <a:xfrm>
            <a:off x="388600" y="4841439"/>
            <a:ext cx="1029129" cy="30618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テキスト ボックス 77"/>
          <p:cNvSpPr txBox="1"/>
          <p:nvPr/>
        </p:nvSpPr>
        <p:spPr>
          <a:xfrm>
            <a:off x="227154" y="1823576"/>
            <a:ext cx="9426638" cy="285077"/>
          </a:xfrm>
          <a:prstGeom prst="rect">
            <a:avLst/>
          </a:prstGeom>
          <a:solidFill>
            <a:srgbClr val="0CB0EF"/>
          </a:solidFill>
          <a:ln>
            <a:noFill/>
          </a:ln>
        </p:spPr>
        <p:txBody>
          <a:bodyPr wrap="square" lIns="73125" rtlCol="0" anchor="ctr" anchorCtr="0">
            <a:spAutoFit/>
          </a:bodyPr>
          <a:lstStyle/>
          <a:p>
            <a:r>
              <a:rPr lang="ja-JP" altLang="en-US" sz="1200" b="1">
                <a:solidFill>
                  <a:schemeClr val="bg1"/>
                </a:solidFill>
                <a:latin typeface="Hiragino Maru Gothic ProN W4" charset="-128"/>
                <a:ea typeface="Hiragino Maru Gothic ProN W4" charset="-128"/>
                <a:cs typeface="Hiragino Maru Gothic ProN W4" charset="-128"/>
              </a:rPr>
              <a:t>記事掲載までの流れ</a:t>
            </a:r>
          </a:p>
        </p:txBody>
      </p:sp>
      <p:sp>
        <p:nvSpPr>
          <p:cNvPr id="79" name="角丸四角形 78"/>
          <p:cNvSpPr/>
          <p:nvPr/>
        </p:nvSpPr>
        <p:spPr>
          <a:xfrm>
            <a:off x="342062" y="2283313"/>
            <a:ext cx="435202" cy="446283"/>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b="1">
                <a:latin typeface="Arial" charset="0"/>
                <a:ea typeface="Arial" charset="0"/>
                <a:cs typeface="Arial" charset="0"/>
              </a:rPr>
              <a:t>1</a:t>
            </a:r>
            <a:endParaRPr kumimoji="1" lang="ja-JP" altLang="en-US" b="1">
              <a:latin typeface="Arial" charset="0"/>
              <a:ea typeface="Arial" charset="0"/>
              <a:cs typeface="Arial" charset="0"/>
            </a:endParaRPr>
          </a:p>
        </p:txBody>
      </p:sp>
      <p:sp>
        <p:nvSpPr>
          <p:cNvPr id="80" name="テキスト ボックス 79"/>
          <p:cNvSpPr txBox="1"/>
          <p:nvPr/>
        </p:nvSpPr>
        <p:spPr>
          <a:xfrm>
            <a:off x="760458" y="2283314"/>
            <a:ext cx="1819143" cy="429235"/>
          </a:xfrm>
          <a:prstGeom prst="rect">
            <a:avLst/>
          </a:prstGeom>
          <a:noFill/>
          <a:ln>
            <a:noFill/>
          </a:ln>
        </p:spPr>
        <p:txBody>
          <a:bodyPr wrap="square" rtlCol="0">
            <a:spAutoFit/>
          </a:bodyPr>
          <a:lstStyle/>
          <a:p>
            <a:r>
              <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rPr>
              <a:t>Knowledge Sense </a:t>
            </a:r>
            <a:r>
              <a:rPr lang="ja-JP" altLang="en-US" sz="1050">
                <a:solidFill>
                  <a:schemeClr val="tx1">
                    <a:lumMod val="75000"/>
                    <a:lumOff val="25000"/>
                  </a:schemeClr>
                </a:solidFill>
                <a:latin typeface="Hiragino Maru Gothic ProN W4" charset="-128"/>
                <a:ea typeface="Hiragino Maru Gothic ProN W4" charset="-128"/>
                <a:cs typeface="Hiragino Maru Gothic ProN W4" charset="-128"/>
              </a:rPr>
              <a:t>から</a:t>
            </a:r>
            <a:endPar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endParaRPr>
          </a:p>
          <a:p>
            <a:r>
              <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rPr>
              <a:t>QR</a:t>
            </a:r>
            <a:r>
              <a:rPr lang="ja-JP" altLang="en-US" sz="1050">
                <a:solidFill>
                  <a:schemeClr val="tx1">
                    <a:lumMod val="75000"/>
                    <a:lumOff val="25000"/>
                  </a:schemeClr>
                </a:solidFill>
                <a:latin typeface="Hiragino Maru Gothic ProN W4" charset="-128"/>
                <a:ea typeface="Hiragino Maru Gothic ProN W4" charset="-128"/>
                <a:cs typeface="Hiragino Maru Gothic ProN W4" charset="-128"/>
              </a:rPr>
              <a:t>コードを読み取ります</a:t>
            </a:r>
            <a:endPar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sp>
        <p:nvSpPr>
          <p:cNvPr id="81" name="角丸四角形 80"/>
          <p:cNvSpPr/>
          <p:nvPr/>
        </p:nvSpPr>
        <p:spPr>
          <a:xfrm>
            <a:off x="2700610" y="2281112"/>
            <a:ext cx="435202" cy="446283"/>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b="1">
                <a:latin typeface="Arial" charset="0"/>
                <a:ea typeface="Arial" charset="0"/>
                <a:cs typeface="Arial" charset="0"/>
              </a:rPr>
              <a:t>2</a:t>
            </a:r>
            <a:endParaRPr kumimoji="1" lang="ja-JP" altLang="en-US" b="1">
              <a:latin typeface="Arial" charset="0"/>
              <a:ea typeface="Arial" charset="0"/>
              <a:cs typeface="Arial" charset="0"/>
            </a:endParaRPr>
          </a:p>
        </p:txBody>
      </p:sp>
      <p:sp>
        <p:nvSpPr>
          <p:cNvPr id="82" name="角丸四角形 81"/>
          <p:cNvSpPr/>
          <p:nvPr/>
        </p:nvSpPr>
        <p:spPr>
          <a:xfrm>
            <a:off x="5033233" y="2283313"/>
            <a:ext cx="435202" cy="446283"/>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b="1">
                <a:latin typeface="Arial" charset="0"/>
                <a:ea typeface="Arial" charset="0"/>
                <a:cs typeface="Arial" charset="0"/>
              </a:rPr>
              <a:t>3</a:t>
            </a:r>
            <a:endParaRPr kumimoji="1" lang="ja-JP" altLang="en-US" b="1">
              <a:latin typeface="Arial" charset="0"/>
              <a:ea typeface="Arial" charset="0"/>
              <a:cs typeface="Arial" charset="0"/>
            </a:endParaRPr>
          </a:p>
        </p:txBody>
      </p:sp>
      <p:sp>
        <p:nvSpPr>
          <p:cNvPr id="83" name="テキスト ボックス 82"/>
          <p:cNvSpPr txBox="1"/>
          <p:nvPr/>
        </p:nvSpPr>
        <p:spPr>
          <a:xfrm>
            <a:off x="5522870" y="2368194"/>
            <a:ext cx="1668537" cy="262311"/>
          </a:xfrm>
          <a:prstGeom prst="rect">
            <a:avLst/>
          </a:prstGeom>
          <a:noFill/>
          <a:ln>
            <a:noFill/>
          </a:ln>
        </p:spPr>
        <p:txBody>
          <a:bodyPr wrap="square" rtlCol="0">
            <a:spAutoFit/>
          </a:bodyPr>
          <a:lstStyle/>
          <a:p>
            <a:r>
              <a:rPr lang="ja-JP" altLang="en-US" sz="1050">
                <a:solidFill>
                  <a:schemeClr val="tx1">
                    <a:lumMod val="75000"/>
                    <a:lumOff val="25000"/>
                  </a:schemeClr>
                </a:solidFill>
                <a:latin typeface="Hiragino Maru Gothic ProN W4" charset="-128"/>
                <a:ea typeface="Hiragino Maru Gothic ProN W4" charset="-128"/>
                <a:cs typeface="Hiragino Maru Gothic ProN W4" charset="-128"/>
              </a:rPr>
              <a:t>担当者による記事の確認</a:t>
            </a:r>
            <a:endParaRPr lang="en-US" altLang="ja-JP" sz="1050">
              <a:solidFill>
                <a:schemeClr val="tx1">
                  <a:lumMod val="75000"/>
                  <a:lumOff val="25000"/>
                </a:schemeClr>
              </a:solidFill>
              <a:latin typeface="Hiragino Maru Gothic ProN W4" charset="-128"/>
              <a:ea typeface="Hiragino Maru Gothic ProN W4" charset="-128"/>
              <a:cs typeface="Hiragino Maru Gothic ProN W4" charset="-128"/>
            </a:endParaRPr>
          </a:p>
        </p:txBody>
      </p:sp>
      <p:pic>
        <p:nvPicPr>
          <p:cNvPr id="85" name="図 8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0830" y="3016621"/>
            <a:ext cx="1461693" cy="872199"/>
          </a:xfrm>
          <a:prstGeom prst="rect">
            <a:avLst/>
          </a:prstGeom>
        </p:spPr>
      </p:pic>
      <p:pic>
        <p:nvPicPr>
          <p:cNvPr id="86" name="図 85"/>
          <p:cNvPicPr>
            <a:picLocks noChangeAspect="1"/>
          </p:cNvPicPr>
          <p:nvPr/>
        </p:nvPicPr>
        <p:blipFill>
          <a:blip r:embed="rId5"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46656" y="3897631"/>
            <a:ext cx="1233068" cy="1241993"/>
          </a:xfrm>
          <a:prstGeom prst="rect">
            <a:avLst/>
          </a:prstGeom>
          <a:ln>
            <a:noFill/>
          </a:ln>
        </p:spPr>
      </p:pic>
      <p:sp>
        <p:nvSpPr>
          <p:cNvPr id="87" name="正方形/長方形 86"/>
          <p:cNvSpPr/>
          <p:nvPr/>
        </p:nvSpPr>
        <p:spPr>
          <a:xfrm>
            <a:off x="1407746" y="3908691"/>
            <a:ext cx="481297" cy="877091"/>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88" name="二等辺三角形 70"/>
          <p:cNvSpPr/>
          <p:nvPr/>
        </p:nvSpPr>
        <p:spPr>
          <a:xfrm rot="16200000">
            <a:off x="721857" y="4223980"/>
            <a:ext cx="1006441" cy="329379"/>
          </a:xfrm>
          <a:prstGeom prst="triangle">
            <a:avLst>
              <a:gd name="adj" fmla="val 74733"/>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endParaRPr kumimoji="1" lang="ja-JP" altLang="en-US"/>
          </a:p>
        </p:txBody>
      </p:sp>
      <p:pic>
        <p:nvPicPr>
          <p:cNvPr id="89" name="図 8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438549" y="4105987"/>
            <a:ext cx="438849" cy="442025"/>
          </a:xfrm>
          <a:prstGeom prst="rect">
            <a:avLst/>
          </a:prstGeom>
        </p:spPr>
      </p:pic>
      <p:pic>
        <p:nvPicPr>
          <p:cNvPr id="90" name="図 89"/>
          <p:cNvPicPr>
            <a:picLocks noChangeAspect="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1001724" y="3736012"/>
            <a:ext cx="1296379" cy="1305762"/>
          </a:xfrm>
          <a:prstGeom prst="rect">
            <a:avLst/>
          </a:prstGeom>
        </p:spPr>
      </p:pic>
      <p:sp>
        <p:nvSpPr>
          <p:cNvPr id="91" name="テキスト ボックス 90"/>
          <p:cNvSpPr txBox="1"/>
          <p:nvPr/>
        </p:nvSpPr>
        <p:spPr>
          <a:xfrm>
            <a:off x="3141561" y="2361093"/>
            <a:ext cx="1710166" cy="262311"/>
          </a:xfrm>
          <a:prstGeom prst="rect">
            <a:avLst/>
          </a:prstGeom>
          <a:noFill/>
          <a:ln>
            <a:noFill/>
          </a:ln>
        </p:spPr>
        <p:txBody>
          <a:bodyPr wrap="square" rtlCol="0">
            <a:spAutoFit/>
          </a:bodyPr>
          <a:lstStyle/>
          <a:p>
            <a:r>
              <a:rPr lang="ja-JP" altLang="en-US" sz="1050">
                <a:solidFill>
                  <a:schemeClr val="tx1">
                    <a:lumMod val="75000"/>
                    <a:lumOff val="25000"/>
                  </a:schemeClr>
                </a:solidFill>
                <a:latin typeface="Hiragino Maru Gothic ProN W4" charset="-128"/>
                <a:ea typeface="Hiragino Maru Gothic ProN W4" charset="-128"/>
                <a:cs typeface="Hiragino Maru Gothic ProN W4" charset="-128"/>
              </a:rPr>
              <a:t>記事を作成・投稿します</a:t>
            </a:r>
            <a:endParaRPr lang="en-US" altLang="ja-JP" sz="1050">
              <a:solidFill>
                <a:schemeClr val="tx1">
                  <a:lumMod val="75000"/>
                  <a:lumOff val="25000"/>
                </a:schemeClr>
              </a:solidFill>
              <a:latin typeface="Hiragino Maru Gothic ProN W4" charset="-128"/>
              <a:ea typeface="Hiragino Maru Gothic ProN W4" charset="-128"/>
              <a:cs typeface="Hiragino Maru Gothic ProN W4" charset="-128"/>
            </a:endParaRPr>
          </a:p>
        </p:txBody>
      </p:sp>
      <p:pic>
        <p:nvPicPr>
          <p:cNvPr id="93" name="図 92"/>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159123" y="3506385"/>
            <a:ext cx="771912" cy="583124"/>
          </a:xfrm>
          <a:prstGeom prst="rect">
            <a:avLst/>
          </a:prstGeom>
          <a:ln>
            <a:solidFill>
              <a:schemeClr val="bg2">
                <a:lumMod val="50000"/>
              </a:schemeClr>
            </a:solidFill>
          </a:ln>
        </p:spPr>
      </p:pic>
      <p:sp>
        <p:nvSpPr>
          <p:cNvPr id="94" name="テキスト ボックス 93"/>
          <p:cNvSpPr txBox="1"/>
          <p:nvPr/>
        </p:nvSpPr>
        <p:spPr>
          <a:xfrm>
            <a:off x="3159123" y="4169483"/>
            <a:ext cx="753969" cy="355506"/>
          </a:xfrm>
          <a:prstGeom prst="rect">
            <a:avLst/>
          </a:prstGeom>
          <a:noFill/>
        </p:spPr>
        <p:txBody>
          <a:bodyPr wrap="square" lIns="0" tIns="18000" rIns="0" bIns="18000" rtlCol="0">
            <a:spAutoFit/>
          </a:bodyPr>
          <a:lstStyle/>
          <a:p>
            <a:r>
              <a:rPr kumimoji="1" lang="ja-JP" altLang="en-US" sz="400"/>
              <a:t>２０１８年７月１７日に</a:t>
            </a:r>
            <a:r>
              <a:rPr kumimoji="1" lang="en-US" altLang="ja-JP" sz="400"/>
              <a:t>OOO</a:t>
            </a:r>
            <a:r>
              <a:rPr kumimoji="1" lang="ja-JP" altLang="en-US" sz="400"/>
              <a:t>サークルは</a:t>
            </a:r>
            <a:r>
              <a:rPr kumimoji="1" lang="en-US" altLang="ja-JP" sz="400"/>
              <a:t>OOOO</a:t>
            </a:r>
            <a:r>
              <a:rPr kumimoji="1" lang="ja-JP" altLang="en-US" sz="400"/>
              <a:t>ホールで定期演奏会を行います！入場料は無料ですので、皆さん是非お越しください。詳しくは</a:t>
            </a:r>
            <a:r>
              <a:rPr kumimoji="1" lang="en-US" altLang="ja-JP" sz="400"/>
              <a:t>OOO</a:t>
            </a:r>
            <a:r>
              <a:rPr kumimoji="1" lang="ja-JP" altLang="en-US" sz="400"/>
              <a:t>サークル部室まで。</a:t>
            </a:r>
          </a:p>
        </p:txBody>
      </p:sp>
      <p:sp>
        <p:nvSpPr>
          <p:cNvPr id="95" name="テキスト ボックス 94"/>
          <p:cNvSpPr txBox="1"/>
          <p:nvPr/>
        </p:nvSpPr>
        <p:spPr>
          <a:xfrm>
            <a:off x="3140067" y="3288921"/>
            <a:ext cx="779777" cy="196529"/>
          </a:xfrm>
          <a:prstGeom prst="rect">
            <a:avLst/>
          </a:prstGeom>
          <a:noFill/>
        </p:spPr>
        <p:txBody>
          <a:bodyPr wrap="square" lIns="0" tIns="18000" rIns="0" bIns="18000" rtlCol="0">
            <a:spAutoFit/>
          </a:bodyPr>
          <a:lstStyle/>
          <a:p>
            <a:r>
              <a:rPr kumimoji="1" lang="en-US" altLang="ja-JP" sz="500" b="1"/>
              <a:t>OOO</a:t>
            </a:r>
            <a:r>
              <a:rPr kumimoji="1" lang="ja-JP" altLang="en-US" sz="500" b="1"/>
              <a:t>サークルから</a:t>
            </a:r>
            <a:endParaRPr kumimoji="1" lang="en-US" altLang="ja-JP" sz="500" b="1"/>
          </a:p>
          <a:p>
            <a:r>
              <a:rPr kumimoji="1" lang="ja-JP" altLang="en-US" sz="500" b="1"/>
              <a:t>定期演奏会のお知らせ</a:t>
            </a:r>
          </a:p>
        </p:txBody>
      </p:sp>
      <p:sp>
        <p:nvSpPr>
          <p:cNvPr id="96" name="円形吹き出し 95"/>
          <p:cNvSpPr/>
          <p:nvPr/>
        </p:nvSpPr>
        <p:spPr>
          <a:xfrm>
            <a:off x="1968335" y="3102638"/>
            <a:ext cx="1081738" cy="430815"/>
          </a:xfrm>
          <a:prstGeom prst="wedgeEllipseCallout">
            <a:avLst>
              <a:gd name="adj1" fmla="val 50678"/>
              <a:gd name="adj2" fmla="val 114295"/>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a:solidFill>
                  <a:schemeClr val="bg2">
                    <a:lumMod val="50000"/>
                  </a:schemeClr>
                </a:solidFill>
              </a:rPr>
              <a:t>写真や動画を添付</a:t>
            </a:r>
          </a:p>
        </p:txBody>
      </p:sp>
      <p:pic>
        <p:nvPicPr>
          <p:cNvPr id="97" name="図 96"/>
          <p:cNvPicPr>
            <a:picLocks noChangeAspect="1"/>
          </p:cNvPicPr>
          <p:nvPr/>
        </p:nvPicPr>
        <p:blipFill>
          <a:blip r:embed="rId9"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5351569" y="3503253"/>
            <a:ext cx="1446087" cy="1456553"/>
          </a:xfrm>
          <a:prstGeom prst="rect">
            <a:avLst/>
          </a:prstGeom>
        </p:spPr>
      </p:pic>
      <p:sp>
        <p:nvSpPr>
          <p:cNvPr id="98" name="円形吹き出し 97"/>
          <p:cNvSpPr/>
          <p:nvPr/>
        </p:nvSpPr>
        <p:spPr>
          <a:xfrm>
            <a:off x="5649188" y="3135065"/>
            <a:ext cx="1526018" cy="413155"/>
          </a:xfrm>
          <a:prstGeom prst="wedgeEllipseCallout">
            <a:avLst>
              <a:gd name="adj1" fmla="val -29759"/>
              <a:gd name="adj2" fmla="val 96618"/>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bg2">
                    <a:lumMod val="50000"/>
                  </a:schemeClr>
                </a:solidFill>
              </a:rPr>
              <a:t>問題なし</a:t>
            </a:r>
          </a:p>
        </p:txBody>
      </p:sp>
      <p:sp>
        <p:nvSpPr>
          <p:cNvPr id="99" name="角丸四角形 98"/>
          <p:cNvSpPr/>
          <p:nvPr/>
        </p:nvSpPr>
        <p:spPr>
          <a:xfrm>
            <a:off x="7521744" y="2275022"/>
            <a:ext cx="435202" cy="446283"/>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b="1">
                <a:latin typeface="Arial" charset="0"/>
                <a:ea typeface="Arial" charset="0"/>
                <a:cs typeface="Arial" charset="0"/>
              </a:rPr>
              <a:t>4</a:t>
            </a:r>
            <a:endParaRPr kumimoji="1" lang="ja-JP" altLang="en-US" b="1">
              <a:latin typeface="Arial" charset="0"/>
              <a:ea typeface="Arial" charset="0"/>
              <a:cs typeface="Arial" charset="0"/>
            </a:endParaRPr>
          </a:p>
        </p:txBody>
      </p:sp>
      <p:sp>
        <p:nvSpPr>
          <p:cNvPr id="100" name="テキスト ボックス 99"/>
          <p:cNvSpPr txBox="1"/>
          <p:nvPr/>
        </p:nvSpPr>
        <p:spPr>
          <a:xfrm>
            <a:off x="7940328" y="2335654"/>
            <a:ext cx="1845382" cy="262311"/>
          </a:xfrm>
          <a:prstGeom prst="rect">
            <a:avLst/>
          </a:prstGeom>
          <a:noFill/>
          <a:ln>
            <a:noFill/>
          </a:ln>
        </p:spPr>
        <p:txBody>
          <a:bodyPr wrap="square" rtlCol="0">
            <a:spAutoFit/>
          </a:bodyPr>
          <a:lstStyle/>
          <a:p>
            <a:r>
              <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rPr>
              <a:t>Knowledge Sense </a:t>
            </a:r>
            <a:r>
              <a:rPr lang="ja-JP" altLang="en-US" sz="1050">
                <a:solidFill>
                  <a:schemeClr val="tx1">
                    <a:lumMod val="75000"/>
                    <a:lumOff val="25000"/>
                  </a:schemeClr>
                </a:solidFill>
                <a:latin typeface="Hiragino Maru Gothic ProN W4" charset="-128"/>
                <a:ea typeface="Hiragino Maru Gothic ProN W4" charset="-128"/>
                <a:cs typeface="Hiragino Maru Gothic ProN W4" charset="-128"/>
              </a:rPr>
              <a:t>に掲載</a:t>
            </a:r>
            <a:endParaRPr lang="en-US" altLang="ja-JP" sz="1050" dirty="0">
              <a:solidFill>
                <a:schemeClr val="tx1">
                  <a:lumMod val="75000"/>
                  <a:lumOff val="25000"/>
                </a:schemeClr>
              </a:solidFill>
              <a:latin typeface="Hiragino Maru Gothic ProN W4" charset="-128"/>
              <a:ea typeface="Hiragino Maru Gothic ProN W4" charset="-128"/>
              <a:cs typeface="Hiragino Maru Gothic ProN W4" charset="-128"/>
            </a:endParaRPr>
          </a:p>
        </p:txBody>
      </p:sp>
      <p:pic>
        <p:nvPicPr>
          <p:cNvPr id="101" name="図 100"/>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7453840" y="3016058"/>
            <a:ext cx="2146971" cy="1281108"/>
          </a:xfrm>
          <a:prstGeom prst="rect">
            <a:avLst/>
          </a:prstGeom>
        </p:spPr>
      </p:pic>
      <p:sp>
        <p:nvSpPr>
          <p:cNvPr id="102" name="角丸四角形 101"/>
          <p:cNvSpPr/>
          <p:nvPr/>
        </p:nvSpPr>
        <p:spPr>
          <a:xfrm>
            <a:off x="7624324" y="3141798"/>
            <a:ext cx="1764507" cy="1011846"/>
          </a:xfrm>
          <a:prstGeom prst="roundRect">
            <a:avLst>
              <a:gd name="adj" fmla="val 792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テキスト ボックス 102"/>
          <p:cNvSpPr txBox="1"/>
          <p:nvPr/>
        </p:nvSpPr>
        <p:spPr>
          <a:xfrm>
            <a:off x="7720550" y="3191229"/>
            <a:ext cx="1180114" cy="228325"/>
          </a:xfrm>
          <a:prstGeom prst="rect">
            <a:avLst/>
          </a:prstGeom>
          <a:noFill/>
        </p:spPr>
        <p:txBody>
          <a:bodyPr wrap="square" lIns="0" tIns="18000" rIns="0" bIns="18000" rtlCol="0">
            <a:spAutoFit/>
          </a:bodyPr>
          <a:lstStyle/>
          <a:p>
            <a:r>
              <a:rPr kumimoji="1" lang="en-US" altLang="ja-JP" sz="600" b="1"/>
              <a:t>OOO</a:t>
            </a:r>
            <a:r>
              <a:rPr kumimoji="1" lang="ja-JP" altLang="en-US" sz="600" b="1"/>
              <a:t>サークルから</a:t>
            </a:r>
            <a:endParaRPr kumimoji="1" lang="en-US" altLang="ja-JP" sz="600" b="1"/>
          </a:p>
          <a:p>
            <a:r>
              <a:rPr kumimoji="1" lang="ja-JP" altLang="en-US" sz="600" b="1"/>
              <a:t>定期演奏会のお知らせ</a:t>
            </a:r>
          </a:p>
        </p:txBody>
      </p:sp>
      <p:pic>
        <p:nvPicPr>
          <p:cNvPr id="104" name="図 10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539065" y="3414514"/>
            <a:ext cx="771912" cy="583124"/>
          </a:xfrm>
          <a:prstGeom prst="rect">
            <a:avLst/>
          </a:prstGeom>
          <a:ln>
            <a:solidFill>
              <a:schemeClr val="bg2">
                <a:lumMod val="50000"/>
              </a:schemeClr>
            </a:solidFill>
          </a:ln>
        </p:spPr>
      </p:pic>
      <p:sp>
        <p:nvSpPr>
          <p:cNvPr id="105" name="テキスト ボックス 104"/>
          <p:cNvSpPr txBox="1"/>
          <p:nvPr/>
        </p:nvSpPr>
        <p:spPr>
          <a:xfrm>
            <a:off x="7710601" y="3476853"/>
            <a:ext cx="753969" cy="514481"/>
          </a:xfrm>
          <a:prstGeom prst="rect">
            <a:avLst/>
          </a:prstGeom>
          <a:noFill/>
        </p:spPr>
        <p:txBody>
          <a:bodyPr wrap="square" lIns="0" tIns="18000" rIns="0" bIns="18000" rtlCol="0">
            <a:spAutoFit/>
          </a:bodyPr>
          <a:lstStyle/>
          <a:p>
            <a:r>
              <a:rPr kumimoji="1" lang="ja-JP" altLang="en-US" sz="500"/>
              <a:t>２０１８年７月１７日に</a:t>
            </a:r>
            <a:r>
              <a:rPr kumimoji="1" lang="en-US" altLang="ja-JP" sz="500"/>
              <a:t>OOO</a:t>
            </a:r>
            <a:r>
              <a:rPr kumimoji="1" lang="ja-JP" altLang="en-US" sz="500"/>
              <a:t>サークルは</a:t>
            </a:r>
            <a:r>
              <a:rPr kumimoji="1" lang="en-US" altLang="ja-JP" sz="500"/>
              <a:t>OOOO</a:t>
            </a:r>
            <a:r>
              <a:rPr kumimoji="1" lang="ja-JP" altLang="en-US" sz="500"/>
              <a:t>ホールで定期演奏会を行います！入場料は無料ですので、皆さん是非お越しください。詳しくは</a:t>
            </a:r>
            <a:r>
              <a:rPr kumimoji="1" lang="en-US" altLang="ja-JP" sz="500"/>
              <a:t>OOO</a:t>
            </a:r>
            <a:r>
              <a:rPr kumimoji="1" lang="ja-JP" altLang="en-US" sz="500"/>
              <a:t>サークル部室まで。</a:t>
            </a:r>
          </a:p>
        </p:txBody>
      </p:sp>
      <p:pic>
        <p:nvPicPr>
          <p:cNvPr id="106" name="図 105"/>
          <p:cNvPicPr>
            <a:picLocks noChangeAspect="1"/>
          </p:cNvPicPr>
          <p:nvPr/>
        </p:nvPicPr>
        <p:blipFill>
          <a:blip r:embed="rId11"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720549" y="4210944"/>
            <a:ext cx="1351020" cy="1360798"/>
          </a:xfrm>
          <a:prstGeom prst="rect">
            <a:avLst/>
          </a:prstGeom>
        </p:spPr>
      </p:pic>
      <p:pic>
        <p:nvPicPr>
          <p:cNvPr id="107" name="図 106"/>
          <p:cNvPicPr>
            <a:picLocks noChangeAspect="1"/>
          </p:cNvPicPr>
          <p:nvPr/>
        </p:nvPicPr>
        <p:blipFill>
          <a:blip r:embed="rId12"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221741" y="4368887"/>
            <a:ext cx="1097998" cy="1105945"/>
          </a:xfrm>
          <a:prstGeom prst="rect">
            <a:avLst/>
          </a:prstGeom>
        </p:spPr>
      </p:pic>
      <p:sp>
        <p:nvSpPr>
          <p:cNvPr id="108" name="円形吹き出し 107"/>
          <p:cNvSpPr/>
          <p:nvPr/>
        </p:nvSpPr>
        <p:spPr>
          <a:xfrm>
            <a:off x="3856204" y="3514657"/>
            <a:ext cx="1548673" cy="566581"/>
          </a:xfrm>
          <a:prstGeom prst="wedgeEllipseCallout">
            <a:avLst>
              <a:gd name="adj1" fmla="val -42428"/>
              <a:gd name="adj2" fmla="val 66136"/>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a:solidFill>
                  <a:schemeClr val="bg2">
                    <a:lumMod val="50000"/>
                  </a:schemeClr>
                </a:solidFill>
              </a:rPr>
              <a:t>Twitter/Facebook</a:t>
            </a:r>
            <a:r>
              <a:rPr kumimoji="1" lang="ja-JP" altLang="en-US" sz="900">
                <a:solidFill>
                  <a:schemeClr val="bg2">
                    <a:lumMod val="50000"/>
                  </a:schemeClr>
                </a:solidFill>
              </a:rPr>
              <a:t>感覚で記事を投稿</a:t>
            </a:r>
          </a:p>
        </p:txBody>
      </p:sp>
      <p:sp>
        <p:nvSpPr>
          <p:cNvPr id="109" name="円形吹き出し 108"/>
          <p:cNvSpPr/>
          <p:nvPr/>
        </p:nvSpPr>
        <p:spPr>
          <a:xfrm>
            <a:off x="8494002" y="4441127"/>
            <a:ext cx="1228756" cy="443630"/>
          </a:xfrm>
          <a:prstGeom prst="wedgeEllipseCallout">
            <a:avLst>
              <a:gd name="adj1" fmla="val -44831"/>
              <a:gd name="adj2" fmla="val -42816"/>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bg2">
                    <a:lumMod val="50000"/>
                  </a:schemeClr>
                </a:solidFill>
              </a:rPr>
              <a:t>いいね！</a:t>
            </a:r>
          </a:p>
        </p:txBody>
      </p:sp>
      <p:sp>
        <p:nvSpPr>
          <p:cNvPr id="110" name="テキスト ボックス 109"/>
          <p:cNvSpPr txBox="1"/>
          <p:nvPr/>
        </p:nvSpPr>
        <p:spPr>
          <a:xfrm>
            <a:off x="140704" y="6350891"/>
            <a:ext cx="3977844" cy="215444"/>
          </a:xfrm>
          <a:prstGeom prst="rect">
            <a:avLst/>
          </a:prstGeom>
          <a:noFill/>
          <a:ln>
            <a:noFill/>
          </a:ln>
        </p:spPr>
        <p:txBody>
          <a:bodyPr wrap="square" rtlCol="0">
            <a:spAutoFit/>
          </a:bodyPr>
          <a:lstStyle/>
          <a:p>
            <a:r>
              <a:rPr kumimoji="1" lang="en-US" altLang="ja-JP" sz="800">
                <a:latin typeface="+mn-ea"/>
              </a:rPr>
              <a:t>※</a:t>
            </a:r>
            <a:r>
              <a:rPr kumimoji="1" lang="ja-JP" altLang="en-US" sz="800">
                <a:latin typeface="+mn-ea"/>
              </a:rPr>
              <a:t>２：別途パスワードなどの方法で制限をかけることも可能です</a:t>
            </a:r>
            <a:endParaRPr kumimoji="1" lang="en-US" altLang="ja-JP" sz="800">
              <a:latin typeface="+mn-ea"/>
            </a:endParaRPr>
          </a:p>
        </p:txBody>
      </p:sp>
      <p:sp>
        <p:nvSpPr>
          <p:cNvPr id="44" name="テキスト ボックス 43"/>
          <p:cNvSpPr txBox="1"/>
          <p:nvPr/>
        </p:nvSpPr>
        <p:spPr>
          <a:xfrm>
            <a:off x="9667369" y="6655377"/>
            <a:ext cx="264826" cy="246221"/>
          </a:xfrm>
          <a:prstGeom prst="rect">
            <a:avLst/>
          </a:prstGeom>
          <a:noFill/>
        </p:spPr>
        <p:txBody>
          <a:bodyPr wrap="square" rtlCol="0">
            <a:spAutoFit/>
          </a:bodyPr>
          <a:lstStyle/>
          <a:p>
            <a:r>
              <a:rPr kumimoji="1" lang="ja-JP" altLang="en-US" sz="1000">
                <a:solidFill>
                  <a:schemeClr val="bg1"/>
                </a:solidFill>
              </a:rPr>
              <a:t>３</a:t>
            </a:r>
          </a:p>
        </p:txBody>
      </p:sp>
      <p:sp>
        <p:nvSpPr>
          <p:cNvPr id="2" name="スライド番号プレースホルダー 1">
            <a:extLst>
              <a:ext uri="{FF2B5EF4-FFF2-40B4-BE49-F238E27FC236}">
                <a16:creationId xmlns:a16="http://schemas.microsoft.com/office/drawing/2014/main" id="{58ED9D5D-8AA6-E64B-8453-63831FE4B20B}"/>
              </a:ext>
            </a:extLst>
          </p:cNvPr>
          <p:cNvSpPr>
            <a:spLocks noGrp="1"/>
          </p:cNvSpPr>
          <p:nvPr>
            <p:ph type="sldNum" sz="quarter" idx="4294967295"/>
          </p:nvPr>
        </p:nvSpPr>
        <p:spPr>
          <a:xfrm>
            <a:off x="9490075" y="6415088"/>
            <a:ext cx="415925" cy="365125"/>
          </a:xfrm>
          <a:prstGeom prst="rect">
            <a:avLst/>
          </a:prstGeom>
        </p:spPr>
        <p:txBody>
          <a:bodyPr/>
          <a:lstStyle/>
          <a:p>
            <a:fld id="{88808A99-4E36-5E43-8A71-0595F36888D2}" type="slidenum">
              <a:rPr kumimoji="1" lang="ja-JP" altLang="en-US" smtClean="0"/>
              <a:pPr/>
              <a:t>42</a:t>
            </a:fld>
            <a:endParaRPr kumimoji="1" lang="ja-JP" altLang="en-US"/>
          </a:p>
        </p:txBody>
      </p:sp>
      <p:sp>
        <p:nvSpPr>
          <p:cNvPr id="47" name="テキスト ボックス 46">
            <a:extLst>
              <a:ext uri="{FF2B5EF4-FFF2-40B4-BE49-F238E27FC236}">
                <a16:creationId xmlns:a16="http://schemas.microsoft.com/office/drawing/2014/main" id="{4AD54CD5-1C81-C44B-9EE9-D59281A945CE}"/>
              </a:ext>
            </a:extLst>
          </p:cNvPr>
          <p:cNvSpPr txBox="1"/>
          <p:nvPr/>
        </p:nvSpPr>
        <p:spPr>
          <a:xfrm>
            <a:off x="227154" y="913725"/>
            <a:ext cx="9426638" cy="289313"/>
          </a:xfrm>
          <a:prstGeom prst="rect">
            <a:avLst/>
          </a:prstGeom>
          <a:solidFill>
            <a:srgbClr val="0CB0EF"/>
          </a:solidFill>
        </p:spPr>
        <p:txBody>
          <a:bodyPr wrap="square" lIns="73125" rtlCol="0" anchor="t" anchorCtr="0">
            <a:noAutofit/>
          </a:bodyPr>
          <a:lstStyle/>
          <a:p>
            <a:r>
              <a:rPr lang="ja-JP" altLang="en-US" sz="1200" b="1">
                <a:solidFill>
                  <a:schemeClr val="bg1"/>
                </a:solidFill>
                <a:latin typeface="Hiragino Maru Gothic ProN W4" panose="020F0400000000000000" pitchFamily="34" charset="-128"/>
                <a:ea typeface="Hiragino Maru Gothic ProN W4" panose="020F0400000000000000" pitchFamily="34" charset="-128"/>
              </a:rPr>
              <a:t>ユーザ参加型でより豊かな情報配信を実現</a:t>
            </a:r>
          </a:p>
        </p:txBody>
      </p:sp>
      <p:sp>
        <p:nvSpPr>
          <p:cNvPr id="48" name="Rectangle 3">
            <a:extLst>
              <a:ext uri="{FF2B5EF4-FFF2-40B4-BE49-F238E27FC236}">
                <a16:creationId xmlns:a16="http://schemas.microsoft.com/office/drawing/2014/main" id="{430D9E83-C7B7-764A-9149-05807C8500D6}"/>
              </a:ext>
            </a:extLst>
          </p:cNvPr>
          <p:cNvSpPr>
            <a:spLocks noChangeArrowheads="1"/>
          </p:cNvSpPr>
          <p:nvPr/>
        </p:nvSpPr>
        <p:spPr bwMode="auto">
          <a:xfrm>
            <a:off x="318508" y="322545"/>
            <a:ext cx="621030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lvl="0"/>
            <a:r>
              <a:rPr kumimoji="1" lang="ja-JP" altLang="ja-JP" sz="1800" b="1" i="0" u="none" strike="noStrike" cap="none" normalizeH="0" baseline="0">
                <a:ln>
                  <a:noFill/>
                </a:ln>
                <a:solidFill>
                  <a:schemeClr val="tx1"/>
                </a:solidFill>
                <a:effectLst/>
                <a:latin typeface="+mj-ea"/>
                <a:ea typeface="+mj-ea"/>
                <a:cs typeface="A-OTF 見出ゴMB31 Pro MB31" charset="-128"/>
              </a:rPr>
              <a:t>システム概要  </a:t>
            </a:r>
            <a:r>
              <a:rPr lang="en-US" altLang="ja-JP" sz="1300">
                <a:latin typeface="+mj-ea"/>
                <a:ea typeface="+mj-ea"/>
              </a:rPr>
              <a:t>‐</a:t>
            </a:r>
            <a:r>
              <a:rPr lang="ja-JP" altLang="en-US" sz="1300">
                <a:latin typeface="+mj-ea"/>
                <a:ea typeface="+mj-ea"/>
              </a:rPr>
              <a:t>デジタルサイネージ・学習する情報配信サイネージ</a:t>
            </a:r>
            <a:r>
              <a:rPr lang="en-US" altLang="ja-JP" sz="1300">
                <a:latin typeface="+mj-ea"/>
              </a:rPr>
              <a:t>‐</a:t>
            </a:r>
            <a:endParaRPr kumimoji="1" lang="ja-JP" altLang="en-US" sz="1300" b="0" i="0" u="none" strike="noStrike" cap="none" normalizeH="0" baseline="0">
              <a:ln>
                <a:noFill/>
              </a:ln>
              <a:solidFill>
                <a:schemeClr val="tx1"/>
              </a:solidFill>
              <a:effectLst/>
              <a:latin typeface="+mj-ea"/>
              <a:ea typeface="+mj-ea"/>
            </a:endParaRPr>
          </a:p>
        </p:txBody>
      </p:sp>
      <p:sp>
        <p:nvSpPr>
          <p:cNvPr id="50" name="角丸四角形 49">
            <a:extLst>
              <a:ext uri="{FF2B5EF4-FFF2-40B4-BE49-F238E27FC236}">
                <a16:creationId xmlns:a16="http://schemas.microsoft.com/office/drawing/2014/main" id="{54A7BA24-9B3C-3B4B-88A2-CB2B1C4517E3}"/>
              </a:ext>
            </a:extLst>
          </p:cNvPr>
          <p:cNvSpPr/>
          <p:nvPr/>
        </p:nvSpPr>
        <p:spPr>
          <a:xfrm>
            <a:off x="272789" y="297770"/>
            <a:ext cx="45719" cy="418883"/>
          </a:xfrm>
          <a:prstGeom prst="roundRect">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570572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テキスト ボックス 83"/>
          <p:cNvSpPr txBox="1"/>
          <p:nvPr/>
        </p:nvSpPr>
        <p:spPr>
          <a:xfrm>
            <a:off x="9667369" y="6655377"/>
            <a:ext cx="264826" cy="246221"/>
          </a:xfrm>
          <a:prstGeom prst="rect">
            <a:avLst/>
          </a:prstGeom>
          <a:noFill/>
        </p:spPr>
        <p:txBody>
          <a:bodyPr wrap="square" rtlCol="0">
            <a:spAutoFit/>
          </a:bodyPr>
          <a:lstStyle/>
          <a:p>
            <a:r>
              <a:rPr kumimoji="1" lang="en-US" altLang="ja-JP" sz="1000">
                <a:solidFill>
                  <a:schemeClr val="bg1"/>
                </a:solidFill>
                <a:latin typeface="+mj-ea"/>
                <a:ea typeface="+mj-ea"/>
              </a:rPr>
              <a:t>3</a:t>
            </a:r>
            <a:endParaRPr kumimoji="1" lang="ja-JP" altLang="en-US" sz="1000">
              <a:solidFill>
                <a:schemeClr val="bg1"/>
              </a:solidFill>
              <a:latin typeface="+mj-ea"/>
              <a:ea typeface="+mj-ea"/>
            </a:endParaRPr>
          </a:p>
        </p:txBody>
      </p:sp>
      <p:cxnSp>
        <p:nvCxnSpPr>
          <p:cNvPr id="142" name="直線コネクタ 141"/>
          <p:cNvCxnSpPr/>
          <p:nvPr/>
        </p:nvCxnSpPr>
        <p:spPr>
          <a:xfrm>
            <a:off x="5394090" y="5668077"/>
            <a:ext cx="4158571" cy="9625"/>
          </a:xfrm>
          <a:prstGeom prst="line">
            <a:avLst/>
          </a:prstGeom>
          <a:ln w="38100">
            <a:solidFill>
              <a:srgbClr val="8C8A8C"/>
            </a:solidFill>
          </a:ln>
        </p:spPr>
        <p:style>
          <a:lnRef idx="1">
            <a:schemeClr val="accent1"/>
          </a:lnRef>
          <a:fillRef idx="0">
            <a:schemeClr val="accent1"/>
          </a:fillRef>
          <a:effectRef idx="0">
            <a:schemeClr val="accent1"/>
          </a:effectRef>
          <a:fontRef idx="minor">
            <a:schemeClr val="tx1"/>
          </a:fontRef>
        </p:style>
      </p:cxnSp>
      <p:grpSp>
        <p:nvGrpSpPr>
          <p:cNvPr id="115" name="グループ化 114"/>
          <p:cNvGrpSpPr/>
          <p:nvPr/>
        </p:nvGrpSpPr>
        <p:grpSpPr>
          <a:xfrm>
            <a:off x="5934004" y="5246320"/>
            <a:ext cx="736320" cy="732431"/>
            <a:chOff x="3820409" y="2005179"/>
            <a:chExt cx="736320" cy="732431"/>
          </a:xfrm>
        </p:grpSpPr>
        <p:sp>
          <p:nvSpPr>
            <p:cNvPr id="116" name="Freeform 4"/>
            <p:cNvSpPr>
              <a:spLocks noChangeArrowheads="1"/>
            </p:cNvSpPr>
            <p:nvPr/>
          </p:nvSpPr>
          <p:spPr bwMode="auto">
            <a:xfrm>
              <a:off x="4012267" y="2005179"/>
              <a:ext cx="352604" cy="168524"/>
            </a:xfrm>
            <a:custGeom>
              <a:avLst/>
              <a:gdLst>
                <a:gd name="T0" fmla="*/ 83 w 217"/>
                <a:gd name="T1" fmla="*/ 104 h 104"/>
                <a:gd name="T2" fmla="*/ 0 w 217"/>
                <a:gd name="T3" fmla="*/ 104 h 104"/>
                <a:gd name="T4" fmla="*/ 0 w 217"/>
                <a:gd name="T5" fmla="*/ 0 h 104"/>
                <a:gd name="T6" fmla="*/ 217 w 217"/>
                <a:gd name="T7" fmla="*/ 0 h 104"/>
                <a:gd name="T8" fmla="*/ 217 w 217"/>
                <a:gd name="T9" fmla="*/ 104 h 104"/>
                <a:gd name="T10" fmla="*/ 144 w 217"/>
                <a:gd name="T11" fmla="*/ 104 h 104"/>
                <a:gd name="T12" fmla="*/ 144 w 217"/>
                <a:gd name="T13" fmla="*/ 103 h 104"/>
                <a:gd name="T14" fmla="*/ 144 w 217"/>
                <a:gd name="T15" fmla="*/ 102 h 104"/>
                <a:gd name="T16" fmla="*/ 140 w 217"/>
                <a:gd name="T17" fmla="*/ 83 h 104"/>
                <a:gd name="T18" fmla="*/ 124 w 217"/>
                <a:gd name="T19" fmla="*/ 76 h 104"/>
                <a:gd name="T20" fmla="*/ 105 w 217"/>
                <a:gd name="T21" fmla="*/ 83 h 104"/>
                <a:gd name="T22" fmla="*/ 83 w 217"/>
                <a:gd name="T23"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7" h="104">
                  <a:moveTo>
                    <a:pt x="83" y="104"/>
                  </a:moveTo>
                  <a:lnTo>
                    <a:pt x="0" y="104"/>
                  </a:lnTo>
                  <a:lnTo>
                    <a:pt x="0" y="0"/>
                  </a:lnTo>
                  <a:lnTo>
                    <a:pt x="217" y="0"/>
                  </a:lnTo>
                  <a:lnTo>
                    <a:pt x="217" y="104"/>
                  </a:lnTo>
                  <a:lnTo>
                    <a:pt x="144" y="104"/>
                  </a:lnTo>
                  <a:cubicBezTo>
                    <a:pt x="144" y="104"/>
                    <a:pt x="144" y="103"/>
                    <a:pt x="144" y="103"/>
                  </a:cubicBezTo>
                  <a:cubicBezTo>
                    <a:pt x="144" y="103"/>
                    <a:pt x="144" y="103"/>
                    <a:pt x="144" y="102"/>
                  </a:cubicBezTo>
                  <a:cubicBezTo>
                    <a:pt x="146" y="95"/>
                    <a:pt x="144" y="89"/>
                    <a:pt x="140" y="83"/>
                  </a:cubicBezTo>
                  <a:cubicBezTo>
                    <a:pt x="135" y="78"/>
                    <a:pt x="130" y="76"/>
                    <a:pt x="124" y="76"/>
                  </a:cubicBezTo>
                  <a:cubicBezTo>
                    <a:pt x="117" y="76"/>
                    <a:pt x="110" y="78"/>
                    <a:pt x="105" y="83"/>
                  </a:cubicBezTo>
                  <a:cubicBezTo>
                    <a:pt x="97" y="89"/>
                    <a:pt x="90" y="96"/>
                    <a:pt x="83" y="104"/>
                  </a:cubicBezTo>
                </a:path>
              </a:pathLst>
            </a:custGeom>
            <a:solidFill>
              <a:srgbClr val="888888"/>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ja-JP" altLang="en-US">
                <a:latin typeface="+mj-ea"/>
                <a:ea typeface="+mj-ea"/>
              </a:endParaRPr>
            </a:p>
          </p:txBody>
        </p:sp>
        <p:sp>
          <p:nvSpPr>
            <p:cNvPr id="117" name="Freeform 5"/>
            <p:cNvSpPr>
              <a:spLocks noChangeArrowheads="1"/>
            </p:cNvSpPr>
            <p:nvPr/>
          </p:nvSpPr>
          <p:spPr bwMode="auto">
            <a:xfrm>
              <a:off x="3820409" y="2203518"/>
              <a:ext cx="304639" cy="169821"/>
            </a:xfrm>
            <a:custGeom>
              <a:avLst/>
              <a:gdLst>
                <a:gd name="T0" fmla="*/ 144 w 187"/>
                <a:gd name="T1" fmla="*/ 40 h 104"/>
                <a:gd name="T2" fmla="*/ 168 w 187"/>
                <a:gd name="T3" fmla="*/ 24 h 104"/>
                <a:gd name="T4" fmla="*/ 175 w 187"/>
                <a:gd name="T5" fmla="*/ 25 h 104"/>
                <a:gd name="T6" fmla="*/ 187 w 187"/>
                <a:gd name="T7" fmla="*/ 0 h 104"/>
                <a:gd name="T8" fmla="*/ 0 w 187"/>
                <a:gd name="T9" fmla="*/ 0 h 104"/>
                <a:gd name="T10" fmla="*/ 0 w 187"/>
                <a:gd name="T11" fmla="*/ 86 h 104"/>
                <a:gd name="T12" fmla="*/ 18 w 187"/>
                <a:gd name="T13" fmla="*/ 104 h 104"/>
                <a:gd name="T14" fmla="*/ 100 w 187"/>
                <a:gd name="T15" fmla="*/ 104 h 104"/>
                <a:gd name="T16" fmla="*/ 144 w 187"/>
                <a:gd name="T17" fmla="*/ 4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04">
                  <a:moveTo>
                    <a:pt x="144" y="40"/>
                  </a:moveTo>
                  <a:cubicBezTo>
                    <a:pt x="152" y="29"/>
                    <a:pt x="160" y="24"/>
                    <a:pt x="168" y="24"/>
                  </a:cubicBezTo>
                  <a:cubicBezTo>
                    <a:pt x="170" y="24"/>
                    <a:pt x="172" y="24"/>
                    <a:pt x="175" y="25"/>
                  </a:cubicBezTo>
                  <a:cubicBezTo>
                    <a:pt x="178" y="16"/>
                    <a:pt x="182" y="8"/>
                    <a:pt x="187" y="0"/>
                  </a:cubicBezTo>
                  <a:lnTo>
                    <a:pt x="0" y="0"/>
                  </a:lnTo>
                  <a:lnTo>
                    <a:pt x="0" y="86"/>
                  </a:lnTo>
                  <a:cubicBezTo>
                    <a:pt x="0" y="98"/>
                    <a:pt x="6" y="104"/>
                    <a:pt x="18" y="104"/>
                  </a:cubicBezTo>
                  <a:lnTo>
                    <a:pt x="100" y="104"/>
                  </a:lnTo>
                  <a:cubicBezTo>
                    <a:pt x="112" y="81"/>
                    <a:pt x="127" y="60"/>
                    <a:pt x="144" y="40"/>
                  </a:cubicBezTo>
                </a:path>
              </a:pathLst>
            </a:custGeom>
            <a:solidFill>
              <a:srgbClr val="888888"/>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ja-JP" altLang="en-US">
                <a:latin typeface="+mj-ea"/>
                <a:ea typeface="+mj-ea"/>
              </a:endParaRPr>
            </a:p>
          </p:txBody>
        </p:sp>
        <p:sp>
          <p:nvSpPr>
            <p:cNvPr id="118" name="Freeform 6"/>
            <p:cNvSpPr>
              <a:spLocks noChangeArrowheads="1"/>
            </p:cNvSpPr>
            <p:nvPr/>
          </p:nvSpPr>
          <p:spPr bwMode="auto">
            <a:xfrm>
              <a:off x="3820409" y="2005179"/>
              <a:ext cx="162042" cy="168524"/>
            </a:xfrm>
            <a:custGeom>
              <a:avLst/>
              <a:gdLst>
                <a:gd name="T0" fmla="*/ 99 w 99"/>
                <a:gd name="T1" fmla="*/ 0 h 104"/>
                <a:gd name="T2" fmla="*/ 18 w 99"/>
                <a:gd name="T3" fmla="*/ 0 h 104"/>
                <a:gd name="T4" fmla="*/ 0 w 99"/>
                <a:gd name="T5" fmla="*/ 18 h 104"/>
                <a:gd name="T6" fmla="*/ 0 w 99"/>
                <a:gd name="T7" fmla="*/ 104 h 104"/>
                <a:gd name="T8" fmla="*/ 99 w 99"/>
                <a:gd name="T9" fmla="*/ 104 h 104"/>
                <a:gd name="T10" fmla="*/ 99 w 99"/>
                <a:gd name="T11" fmla="*/ 0 h 104"/>
              </a:gdLst>
              <a:ahLst/>
              <a:cxnLst>
                <a:cxn ang="0">
                  <a:pos x="T0" y="T1"/>
                </a:cxn>
                <a:cxn ang="0">
                  <a:pos x="T2" y="T3"/>
                </a:cxn>
                <a:cxn ang="0">
                  <a:pos x="T4" y="T5"/>
                </a:cxn>
                <a:cxn ang="0">
                  <a:pos x="T6" y="T7"/>
                </a:cxn>
                <a:cxn ang="0">
                  <a:pos x="T8" y="T9"/>
                </a:cxn>
                <a:cxn ang="0">
                  <a:pos x="T10" y="T11"/>
                </a:cxn>
              </a:cxnLst>
              <a:rect l="0" t="0" r="r" b="b"/>
              <a:pathLst>
                <a:path w="99" h="104">
                  <a:moveTo>
                    <a:pt x="99" y="0"/>
                  </a:moveTo>
                  <a:lnTo>
                    <a:pt x="18" y="0"/>
                  </a:lnTo>
                  <a:cubicBezTo>
                    <a:pt x="6" y="0"/>
                    <a:pt x="0" y="6"/>
                    <a:pt x="0" y="18"/>
                  </a:cubicBezTo>
                  <a:lnTo>
                    <a:pt x="0" y="104"/>
                  </a:lnTo>
                  <a:lnTo>
                    <a:pt x="99" y="104"/>
                  </a:lnTo>
                  <a:lnTo>
                    <a:pt x="99" y="0"/>
                  </a:lnTo>
                </a:path>
              </a:pathLst>
            </a:custGeom>
            <a:solidFill>
              <a:srgbClr val="888888"/>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ja-JP" altLang="en-US">
                <a:latin typeface="+mj-ea"/>
                <a:ea typeface="+mj-ea"/>
              </a:endParaRPr>
            </a:p>
          </p:txBody>
        </p:sp>
        <p:sp>
          <p:nvSpPr>
            <p:cNvPr id="119" name="Freeform 7"/>
            <p:cNvSpPr>
              <a:spLocks noChangeArrowheads="1"/>
            </p:cNvSpPr>
            <p:nvPr/>
          </p:nvSpPr>
          <p:spPr bwMode="auto">
            <a:xfrm>
              <a:off x="4394686" y="2005179"/>
              <a:ext cx="162043" cy="168524"/>
            </a:xfrm>
            <a:custGeom>
              <a:avLst/>
              <a:gdLst>
                <a:gd name="T0" fmla="*/ 81 w 99"/>
                <a:gd name="T1" fmla="*/ 0 h 104"/>
                <a:gd name="T2" fmla="*/ 0 w 99"/>
                <a:gd name="T3" fmla="*/ 0 h 104"/>
                <a:gd name="T4" fmla="*/ 0 w 99"/>
                <a:gd name="T5" fmla="*/ 104 h 104"/>
                <a:gd name="T6" fmla="*/ 99 w 99"/>
                <a:gd name="T7" fmla="*/ 104 h 104"/>
                <a:gd name="T8" fmla="*/ 99 w 99"/>
                <a:gd name="T9" fmla="*/ 18 h 104"/>
                <a:gd name="T10" fmla="*/ 81 w 99"/>
                <a:gd name="T11" fmla="*/ 0 h 104"/>
              </a:gdLst>
              <a:ahLst/>
              <a:cxnLst>
                <a:cxn ang="0">
                  <a:pos x="T0" y="T1"/>
                </a:cxn>
                <a:cxn ang="0">
                  <a:pos x="T2" y="T3"/>
                </a:cxn>
                <a:cxn ang="0">
                  <a:pos x="T4" y="T5"/>
                </a:cxn>
                <a:cxn ang="0">
                  <a:pos x="T6" y="T7"/>
                </a:cxn>
                <a:cxn ang="0">
                  <a:pos x="T8" y="T9"/>
                </a:cxn>
                <a:cxn ang="0">
                  <a:pos x="T10" y="T11"/>
                </a:cxn>
              </a:cxnLst>
              <a:rect l="0" t="0" r="r" b="b"/>
              <a:pathLst>
                <a:path w="99" h="104">
                  <a:moveTo>
                    <a:pt x="81" y="0"/>
                  </a:moveTo>
                  <a:lnTo>
                    <a:pt x="0" y="0"/>
                  </a:lnTo>
                  <a:lnTo>
                    <a:pt x="0" y="104"/>
                  </a:lnTo>
                  <a:lnTo>
                    <a:pt x="99" y="104"/>
                  </a:lnTo>
                  <a:lnTo>
                    <a:pt x="99" y="18"/>
                  </a:lnTo>
                  <a:cubicBezTo>
                    <a:pt x="99" y="6"/>
                    <a:pt x="93" y="0"/>
                    <a:pt x="81" y="0"/>
                  </a:cubicBezTo>
                </a:path>
              </a:pathLst>
            </a:custGeom>
            <a:solidFill>
              <a:srgbClr val="888888"/>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ja-JP" altLang="en-US">
                <a:latin typeface="+mj-ea"/>
                <a:ea typeface="+mj-ea"/>
              </a:endParaRPr>
            </a:p>
          </p:txBody>
        </p:sp>
        <p:sp>
          <p:nvSpPr>
            <p:cNvPr id="120" name="Freeform 8"/>
            <p:cNvSpPr>
              <a:spLocks noChangeArrowheads="1"/>
            </p:cNvSpPr>
            <p:nvPr/>
          </p:nvSpPr>
          <p:spPr bwMode="auto">
            <a:xfrm>
              <a:off x="4245608" y="2203518"/>
              <a:ext cx="311121" cy="169821"/>
            </a:xfrm>
            <a:custGeom>
              <a:avLst/>
              <a:gdLst>
                <a:gd name="T0" fmla="*/ 36 w 191"/>
                <a:gd name="T1" fmla="*/ 66 h 104"/>
                <a:gd name="T2" fmla="*/ 78 w 191"/>
                <a:gd name="T3" fmla="*/ 104 h 104"/>
                <a:gd name="T4" fmla="*/ 173 w 191"/>
                <a:gd name="T5" fmla="*/ 104 h 104"/>
                <a:gd name="T6" fmla="*/ 191 w 191"/>
                <a:gd name="T7" fmla="*/ 86 h 104"/>
                <a:gd name="T8" fmla="*/ 191 w 191"/>
                <a:gd name="T9" fmla="*/ 0 h 104"/>
                <a:gd name="T10" fmla="*/ 0 w 191"/>
                <a:gd name="T11" fmla="*/ 0 h 104"/>
                <a:gd name="T12" fmla="*/ 36 w 191"/>
                <a:gd name="T13" fmla="*/ 66 h 104"/>
              </a:gdLst>
              <a:ahLst/>
              <a:cxnLst>
                <a:cxn ang="0">
                  <a:pos x="T0" y="T1"/>
                </a:cxn>
                <a:cxn ang="0">
                  <a:pos x="T2" y="T3"/>
                </a:cxn>
                <a:cxn ang="0">
                  <a:pos x="T4" y="T5"/>
                </a:cxn>
                <a:cxn ang="0">
                  <a:pos x="T6" y="T7"/>
                </a:cxn>
                <a:cxn ang="0">
                  <a:pos x="T8" y="T9"/>
                </a:cxn>
                <a:cxn ang="0">
                  <a:pos x="T10" y="T11"/>
                </a:cxn>
                <a:cxn ang="0">
                  <a:pos x="T12" y="T13"/>
                </a:cxn>
              </a:cxnLst>
              <a:rect l="0" t="0" r="r" b="b"/>
              <a:pathLst>
                <a:path w="191" h="104">
                  <a:moveTo>
                    <a:pt x="36" y="66"/>
                  </a:moveTo>
                  <a:cubicBezTo>
                    <a:pt x="51" y="77"/>
                    <a:pt x="65" y="90"/>
                    <a:pt x="78" y="104"/>
                  </a:cubicBezTo>
                  <a:lnTo>
                    <a:pt x="173" y="104"/>
                  </a:lnTo>
                  <a:cubicBezTo>
                    <a:pt x="185" y="104"/>
                    <a:pt x="191" y="98"/>
                    <a:pt x="191" y="86"/>
                  </a:cubicBezTo>
                  <a:lnTo>
                    <a:pt x="191" y="0"/>
                  </a:lnTo>
                  <a:lnTo>
                    <a:pt x="0" y="0"/>
                  </a:lnTo>
                  <a:cubicBezTo>
                    <a:pt x="1" y="27"/>
                    <a:pt x="13" y="49"/>
                    <a:pt x="36" y="66"/>
                  </a:cubicBezTo>
                </a:path>
              </a:pathLst>
            </a:custGeom>
            <a:solidFill>
              <a:srgbClr val="888888"/>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ja-JP" altLang="en-US">
                <a:latin typeface="+mj-ea"/>
                <a:ea typeface="+mj-ea"/>
              </a:endParaRPr>
            </a:p>
          </p:txBody>
        </p:sp>
        <p:sp>
          <p:nvSpPr>
            <p:cNvPr id="121" name="Freeform 9"/>
            <p:cNvSpPr>
              <a:spLocks noChangeArrowheads="1"/>
            </p:cNvSpPr>
            <p:nvPr/>
          </p:nvSpPr>
          <p:spPr bwMode="auto">
            <a:xfrm>
              <a:off x="3968192" y="2152962"/>
              <a:ext cx="442051" cy="584648"/>
            </a:xfrm>
            <a:custGeom>
              <a:avLst/>
              <a:gdLst>
                <a:gd name="T0" fmla="*/ 272 w 272"/>
                <a:gd name="T1" fmla="*/ 239 h 362"/>
                <a:gd name="T2" fmla="*/ 232 w 272"/>
                <a:gd name="T3" fmla="*/ 326 h 362"/>
                <a:gd name="T4" fmla="*/ 136 w 272"/>
                <a:gd name="T5" fmla="*/ 362 h 362"/>
                <a:gd name="T6" fmla="*/ 39 w 272"/>
                <a:gd name="T7" fmla="*/ 326 h 362"/>
                <a:gd name="T8" fmla="*/ 0 w 272"/>
                <a:gd name="T9" fmla="*/ 239 h 362"/>
                <a:gd name="T10" fmla="*/ 25 w 272"/>
                <a:gd name="T11" fmla="*/ 143 h 362"/>
                <a:gd name="T12" fmla="*/ 47 w 272"/>
                <a:gd name="T13" fmla="*/ 108 h 362"/>
                <a:gd name="T14" fmla="*/ 67 w 272"/>
                <a:gd name="T15" fmla="*/ 82 h 362"/>
                <a:gd name="T16" fmla="*/ 81 w 272"/>
                <a:gd name="T17" fmla="*/ 84 h 362"/>
                <a:gd name="T18" fmla="*/ 95 w 272"/>
                <a:gd name="T19" fmla="*/ 129 h 362"/>
                <a:gd name="T20" fmla="*/ 143 w 272"/>
                <a:gd name="T21" fmla="*/ 6 h 362"/>
                <a:gd name="T22" fmla="*/ 154 w 272"/>
                <a:gd name="T23" fmla="*/ 8 h 362"/>
                <a:gd name="T24" fmla="*/ 196 w 272"/>
                <a:gd name="T25" fmla="*/ 111 h 362"/>
                <a:gd name="T26" fmla="*/ 256 w 272"/>
                <a:gd name="T27" fmla="*/ 176 h 362"/>
                <a:gd name="T28" fmla="*/ 272 w 272"/>
                <a:gd name="T29" fmla="*/ 239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2" h="362">
                  <a:moveTo>
                    <a:pt x="272" y="239"/>
                  </a:moveTo>
                  <a:cubicBezTo>
                    <a:pt x="272" y="273"/>
                    <a:pt x="258" y="302"/>
                    <a:pt x="232" y="326"/>
                  </a:cubicBezTo>
                  <a:cubicBezTo>
                    <a:pt x="205" y="350"/>
                    <a:pt x="173" y="362"/>
                    <a:pt x="136" y="362"/>
                  </a:cubicBezTo>
                  <a:cubicBezTo>
                    <a:pt x="98" y="362"/>
                    <a:pt x="66" y="350"/>
                    <a:pt x="39" y="326"/>
                  </a:cubicBezTo>
                  <a:cubicBezTo>
                    <a:pt x="13" y="302"/>
                    <a:pt x="0" y="273"/>
                    <a:pt x="0" y="239"/>
                  </a:cubicBezTo>
                  <a:cubicBezTo>
                    <a:pt x="0" y="207"/>
                    <a:pt x="8" y="175"/>
                    <a:pt x="25" y="143"/>
                  </a:cubicBezTo>
                  <a:cubicBezTo>
                    <a:pt x="31" y="132"/>
                    <a:pt x="39" y="120"/>
                    <a:pt x="47" y="108"/>
                  </a:cubicBezTo>
                  <a:cubicBezTo>
                    <a:pt x="52" y="101"/>
                    <a:pt x="59" y="92"/>
                    <a:pt x="67" y="82"/>
                  </a:cubicBezTo>
                  <a:cubicBezTo>
                    <a:pt x="75" y="72"/>
                    <a:pt x="80" y="73"/>
                    <a:pt x="81" y="84"/>
                  </a:cubicBezTo>
                  <a:cubicBezTo>
                    <a:pt x="82" y="100"/>
                    <a:pt x="86" y="115"/>
                    <a:pt x="95" y="129"/>
                  </a:cubicBezTo>
                  <a:cubicBezTo>
                    <a:pt x="88" y="77"/>
                    <a:pt x="104" y="36"/>
                    <a:pt x="143" y="6"/>
                  </a:cubicBezTo>
                  <a:cubicBezTo>
                    <a:pt x="152" y="0"/>
                    <a:pt x="155" y="0"/>
                    <a:pt x="154" y="8"/>
                  </a:cubicBezTo>
                  <a:cubicBezTo>
                    <a:pt x="147" y="49"/>
                    <a:pt x="161" y="83"/>
                    <a:pt x="196" y="111"/>
                  </a:cubicBezTo>
                  <a:cubicBezTo>
                    <a:pt x="225" y="134"/>
                    <a:pt x="245" y="156"/>
                    <a:pt x="256" y="176"/>
                  </a:cubicBezTo>
                  <a:cubicBezTo>
                    <a:pt x="267" y="194"/>
                    <a:pt x="272" y="215"/>
                    <a:pt x="272" y="239"/>
                  </a:cubicBezTo>
                </a:path>
              </a:pathLst>
            </a:custGeom>
            <a:solidFill>
              <a:srgbClr val="888888"/>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ja-JP" altLang="en-US">
                <a:latin typeface="+mj-ea"/>
                <a:ea typeface="+mj-ea"/>
              </a:endParaRPr>
            </a:p>
          </p:txBody>
        </p:sp>
        <p:sp>
          <p:nvSpPr>
            <p:cNvPr id="122" name="Freeform 10"/>
            <p:cNvSpPr>
              <a:spLocks noChangeArrowheads="1"/>
            </p:cNvSpPr>
            <p:nvPr/>
          </p:nvSpPr>
          <p:spPr bwMode="auto">
            <a:xfrm>
              <a:off x="4088751" y="2523715"/>
              <a:ext cx="180191" cy="152968"/>
            </a:xfrm>
            <a:custGeom>
              <a:avLst/>
              <a:gdLst>
                <a:gd name="T0" fmla="*/ 115 w 115"/>
                <a:gd name="T1" fmla="*/ 39 h 98"/>
                <a:gd name="T2" fmla="*/ 98 w 115"/>
                <a:gd name="T3" fmla="*/ 0 h 98"/>
                <a:gd name="T4" fmla="*/ 61 w 115"/>
                <a:gd name="T5" fmla="*/ 25 h 98"/>
                <a:gd name="T6" fmla="*/ 23 w 115"/>
                <a:gd name="T7" fmla="*/ 0 h 98"/>
                <a:gd name="T8" fmla="*/ 13 w 115"/>
                <a:gd name="T9" fmla="*/ 65 h 98"/>
                <a:gd name="T10" fmla="*/ 74 w 115"/>
                <a:gd name="T11" fmla="*/ 91 h 98"/>
                <a:gd name="T12" fmla="*/ 115 w 115"/>
                <a:gd name="T13" fmla="*/ 39 h 98"/>
              </a:gdLst>
              <a:ahLst/>
              <a:cxnLst>
                <a:cxn ang="0">
                  <a:pos x="T0" y="T1"/>
                </a:cxn>
                <a:cxn ang="0">
                  <a:pos x="T2" y="T3"/>
                </a:cxn>
                <a:cxn ang="0">
                  <a:pos x="T4" y="T5"/>
                </a:cxn>
                <a:cxn ang="0">
                  <a:pos x="T6" y="T7"/>
                </a:cxn>
                <a:cxn ang="0">
                  <a:pos x="T8" y="T9"/>
                </a:cxn>
                <a:cxn ang="0">
                  <a:pos x="T10" y="T11"/>
                </a:cxn>
                <a:cxn ang="0">
                  <a:pos x="T12" y="T13"/>
                </a:cxn>
              </a:cxnLst>
              <a:rect l="0" t="0" r="r" b="b"/>
              <a:pathLst>
                <a:path w="115" h="98">
                  <a:moveTo>
                    <a:pt x="115" y="39"/>
                  </a:moveTo>
                  <a:cubicBezTo>
                    <a:pt x="115" y="23"/>
                    <a:pt x="110" y="10"/>
                    <a:pt x="98" y="0"/>
                  </a:cubicBezTo>
                  <a:cubicBezTo>
                    <a:pt x="92" y="17"/>
                    <a:pt x="79" y="25"/>
                    <a:pt x="61" y="25"/>
                  </a:cubicBezTo>
                  <a:cubicBezTo>
                    <a:pt x="42" y="25"/>
                    <a:pt x="30" y="17"/>
                    <a:pt x="23" y="0"/>
                  </a:cubicBezTo>
                  <a:cubicBezTo>
                    <a:pt x="3" y="19"/>
                    <a:pt x="0" y="41"/>
                    <a:pt x="13" y="65"/>
                  </a:cubicBezTo>
                  <a:cubicBezTo>
                    <a:pt x="27" y="90"/>
                    <a:pt x="47" y="98"/>
                    <a:pt x="74" y="91"/>
                  </a:cubicBezTo>
                  <a:cubicBezTo>
                    <a:pt x="102" y="84"/>
                    <a:pt x="115" y="67"/>
                    <a:pt x="115" y="39"/>
                  </a:cubicBezTo>
                </a:path>
              </a:pathLst>
            </a:custGeom>
            <a:solidFill>
              <a:schemeClr val="bg1"/>
            </a:solidFill>
            <a:ln>
              <a:noFill/>
            </a:ln>
            <a:effectLst/>
          </p:spPr>
          <p:txBody>
            <a:bodyPr/>
            <a:lstStyle/>
            <a:p>
              <a:pPr>
                <a:defRPr/>
              </a:pPr>
              <a:endParaRPr lang="ja-JP" altLang="en-US">
                <a:latin typeface="+mj-ea"/>
                <a:ea typeface="+mj-ea"/>
              </a:endParaRPr>
            </a:p>
          </p:txBody>
        </p:sp>
      </p:grpSp>
      <p:sp>
        <p:nvSpPr>
          <p:cNvPr id="166" name="テキスト ボックス 165"/>
          <p:cNvSpPr txBox="1"/>
          <p:nvPr/>
        </p:nvSpPr>
        <p:spPr>
          <a:xfrm>
            <a:off x="7757503" y="4196160"/>
            <a:ext cx="1276311" cy="230832"/>
          </a:xfrm>
          <a:prstGeom prst="rect">
            <a:avLst/>
          </a:prstGeom>
          <a:noFill/>
        </p:spPr>
        <p:txBody>
          <a:bodyPr wrap="none" rtlCol="0">
            <a:spAutoFit/>
          </a:bodyPr>
          <a:lstStyle/>
          <a:p>
            <a:r>
              <a:rPr kumimoji="1" lang="en-US" altLang="ja-JP" sz="900" b="1" dirty="0">
                <a:solidFill>
                  <a:schemeClr val="tx1">
                    <a:lumMod val="65000"/>
                    <a:lumOff val="35000"/>
                  </a:schemeClr>
                </a:solidFill>
                <a:latin typeface="+mj-ea"/>
                <a:ea typeface="+mj-ea"/>
              </a:rPr>
              <a:t>Knowledge</a:t>
            </a:r>
            <a:r>
              <a:rPr kumimoji="1" lang="ja-JP" altLang="en-US" sz="900" b="1">
                <a:solidFill>
                  <a:schemeClr val="tx1">
                    <a:lumMod val="65000"/>
                    <a:lumOff val="35000"/>
                  </a:schemeClr>
                </a:solidFill>
                <a:latin typeface="+mj-ea"/>
                <a:ea typeface="+mj-ea"/>
              </a:rPr>
              <a:t> </a:t>
            </a:r>
            <a:r>
              <a:rPr kumimoji="1" lang="en-US" altLang="ja-JP" sz="900" b="1" dirty="0">
                <a:solidFill>
                  <a:schemeClr val="tx1">
                    <a:lumMod val="65000"/>
                    <a:lumOff val="35000"/>
                  </a:schemeClr>
                </a:solidFill>
                <a:latin typeface="+mj-ea"/>
                <a:ea typeface="+mj-ea"/>
              </a:rPr>
              <a:t>Sense</a:t>
            </a:r>
            <a:r>
              <a:rPr kumimoji="1" lang="ja-JP" altLang="en-US" sz="900" b="1">
                <a:solidFill>
                  <a:schemeClr val="tx1">
                    <a:lumMod val="65000"/>
                    <a:lumOff val="35000"/>
                  </a:schemeClr>
                </a:solidFill>
                <a:latin typeface="+mj-ea"/>
                <a:ea typeface="+mj-ea"/>
              </a:rPr>
              <a:t> </a:t>
            </a:r>
            <a:r>
              <a:rPr kumimoji="1" lang="en-US" altLang="ja-JP" sz="900" b="1" dirty="0">
                <a:solidFill>
                  <a:schemeClr val="tx1">
                    <a:lumMod val="65000"/>
                    <a:lumOff val="35000"/>
                  </a:schemeClr>
                </a:solidFill>
                <a:latin typeface="+mj-ea"/>
                <a:ea typeface="+mj-ea"/>
              </a:rPr>
              <a:t>STB</a:t>
            </a:r>
            <a:endParaRPr kumimoji="1" lang="ja-JP" altLang="en-US" sz="900" b="1">
              <a:solidFill>
                <a:schemeClr val="tx1">
                  <a:lumMod val="65000"/>
                  <a:lumOff val="35000"/>
                </a:schemeClr>
              </a:solidFill>
              <a:latin typeface="+mj-ea"/>
              <a:ea typeface="+mj-ea"/>
            </a:endParaRPr>
          </a:p>
        </p:txBody>
      </p:sp>
      <p:grpSp>
        <p:nvGrpSpPr>
          <p:cNvPr id="167" name="図形グループ 12"/>
          <p:cNvGrpSpPr>
            <a:grpSpLocks/>
          </p:cNvGrpSpPr>
          <p:nvPr/>
        </p:nvGrpSpPr>
        <p:grpSpPr bwMode="auto">
          <a:xfrm>
            <a:off x="7694771" y="4806085"/>
            <a:ext cx="548425" cy="495756"/>
            <a:chOff x="6140973" y="4996218"/>
            <a:chExt cx="900113" cy="812800"/>
          </a:xfrm>
        </p:grpSpPr>
        <p:sp>
          <p:nvSpPr>
            <p:cNvPr id="168" name="Freeform 19"/>
            <p:cNvSpPr>
              <a:spLocks noChangeArrowheads="1"/>
            </p:cNvSpPr>
            <p:nvPr/>
          </p:nvSpPr>
          <p:spPr bwMode="auto">
            <a:xfrm>
              <a:off x="6231461" y="4996218"/>
              <a:ext cx="722312" cy="541337"/>
            </a:xfrm>
            <a:custGeom>
              <a:avLst/>
              <a:gdLst>
                <a:gd name="T0" fmla="*/ 686396 w 362"/>
                <a:gd name="T1" fmla="*/ 0 h 272"/>
                <a:gd name="T2" fmla="*/ 35916 w 362"/>
                <a:gd name="T3" fmla="*/ 0 h 272"/>
                <a:gd name="T4" fmla="*/ 0 w 362"/>
                <a:gd name="T5" fmla="*/ 35824 h 272"/>
                <a:gd name="T6" fmla="*/ 0 w 362"/>
                <a:gd name="T7" fmla="*/ 503523 h 272"/>
                <a:gd name="T8" fmla="*/ 35916 w 362"/>
                <a:gd name="T9" fmla="*/ 541337 h 272"/>
                <a:gd name="T10" fmla="*/ 686396 w 362"/>
                <a:gd name="T11" fmla="*/ 541337 h 272"/>
                <a:gd name="T12" fmla="*/ 722312 w 362"/>
                <a:gd name="T13" fmla="*/ 503523 h 272"/>
                <a:gd name="T14" fmla="*/ 722312 w 362"/>
                <a:gd name="T15" fmla="*/ 35824 h 272"/>
                <a:gd name="T16" fmla="*/ 686396 w 362"/>
                <a:gd name="T17" fmla="*/ 0 h 2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2" h="272">
                  <a:moveTo>
                    <a:pt x="344" y="0"/>
                  </a:moveTo>
                  <a:lnTo>
                    <a:pt x="18" y="0"/>
                  </a:lnTo>
                  <a:cubicBezTo>
                    <a:pt x="6" y="0"/>
                    <a:pt x="0" y="6"/>
                    <a:pt x="0" y="18"/>
                  </a:cubicBezTo>
                  <a:lnTo>
                    <a:pt x="0" y="253"/>
                  </a:lnTo>
                  <a:cubicBezTo>
                    <a:pt x="0" y="266"/>
                    <a:pt x="6" y="272"/>
                    <a:pt x="18" y="272"/>
                  </a:cubicBezTo>
                  <a:lnTo>
                    <a:pt x="344" y="272"/>
                  </a:lnTo>
                  <a:cubicBezTo>
                    <a:pt x="356" y="272"/>
                    <a:pt x="362" y="266"/>
                    <a:pt x="362" y="253"/>
                  </a:cubicBezTo>
                  <a:lnTo>
                    <a:pt x="362" y="18"/>
                  </a:lnTo>
                  <a:cubicBezTo>
                    <a:pt x="362" y="6"/>
                    <a:pt x="356" y="0"/>
                    <a:pt x="344" y="0"/>
                  </a:cubicBezTo>
                </a:path>
              </a:pathLst>
            </a:custGeom>
            <a:solidFill>
              <a:srgbClr val="888888"/>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latin typeface="+mj-ea"/>
                <a:ea typeface="+mj-ea"/>
              </a:endParaRPr>
            </a:p>
          </p:txBody>
        </p:sp>
        <p:sp>
          <p:nvSpPr>
            <p:cNvPr id="169" name="Freeform 20"/>
            <p:cNvSpPr>
              <a:spLocks noChangeArrowheads="1"/>
            </p:cNvSpPr>
            <p:nvPr/>
          </p:nvSpPr>
          <p:spPr bwMode="auto">
            <a:xfrm>
              <a:off x="6304486" y="5069243"/>
              <a:ext cx="576262" cy="396875"/>
            </a:xfrm>
            <a:custGeom>
              <a:avLst/>
              <a:gdLst>
                <a:gd name="T0" fmla="*/ 576262 w 290"/>
                <a:gd name="T1" fmla="*/ 396875 h 199"/>
                <a:gd name="T2" fmla="*/ 0 w 290"/>
                <a:gd name="T3" fmla="*/ 396875 h 199"/>
                <a:gd name="T4" fmla="*/ 0 w 290"/>
                <a:gd name="T5" fmla="*/ 0 h 199"/>
                <a:gd name="T6" fmla="*/ 576262 w 290"/>
                <a:gd name="T7" fmla="*/ 0 h 199"/>
                <a:gd name="T8" fmla="*/ 576262 w 290"/>
                <a:gd name="T9" fmla="*/ 396875 h 1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199">
                  <a:moveTo>
                    <a:pt x="290" y="199"/>
                  </a:moveTo>
                  <a:lnTo>
                    <a:pt x="0" y="199"/>
                  </a:lnTo>
                  <a:lnTo>
                    <a:pt x="0" y="0"/>
                  </a:lnTo>
                  <a:lnTo>
                    <a:pt x="290" y="0"/>
                  </a:lnTo>
                  <a:lnTo>
                    <a:pt x="290" y="199"/>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170" name="Freeform 21"/>
            <p:cNvSpPr>
              <a:spLocks noChangeArrowheads="1"/>
            </p:cNvSpPr>
            <p:nvPr/>
          </p:nvSpPr>
          <p:spPr bwMode="auto">
            <a:xfrm>
              <a:off x="6140973" y="5574068"/>
              <a:ext cx="900113" cy="234950"/>
            </a:xfrm>
            <a:custGeom>
              <a:avLst/>
              <a:gdLst>
                <a:gd name="T0" fmla="*/ 896139 w 453"/>
                <a:gd name="T1" fmla="*/ 201101 h 118"/>
                <a:gd name="T2" fmla="*/ 894152 w 453"/>
                <a:gd name="T3" fmla="*/ 223003 h 118"/>
                <a:gd name="T4" fmla="*/ 874282 w 453"/>
                <a:gd name="T5" fmla="*/ 232959 h 118"/>
                <a:gd name="T6" fmla="*/ 25831 w 453"/>
                <a:gd name="T7" fmla="*/ 232959 h 118"/>
                <a:gd name="T8" fmla="*/ 3974 w 453"/>
                <a:gd name="T9" fmla="*/ 223003 h 118"/>
                <a:gd name="T10" fmla="*/ 3974 w 453"/>
                <a:gd name="T11" fmla="*/ 201101 h 118"/>
                <a:gd name="T12" fmla="*/ 69545 w 453"/>
                <a:gd name="T13" fmla="*/ 31858 h 118"/>
                <a:gd name="T14" fmla="*/ 117233 w 453"/>
                <a:gd name="T15" fmla="*/ 0 h 118"/>
                <a:gd name="T16" fmla="*/ 780893 w 453"/>
                <a:gd name="T17" fmla="*/ 0 h 118"/>
                <a:gd name="T18" fmla="*/ 830568 w 453"/>
                <a:gd name="T19" fmla="*/ 31858 h 1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53" h="118">
                  <a:moveTo>
                    <a:pt x="451" y="101"/>
                  </a:moveTo>
                  <a:cubicBezTo>
                    <a:pt x="453" y="105"/>
                    <a:pt x="453" y="109"/>
                    <a:pt x="450" y="112"/>
                  </a:cubicBezTo>
                  <a:cubicBezTo>
                    <a:pt x="448" y="116"/>
                    <a:pt x="444" y="118"/>
                    <a:pt x="440" y="117"/>
                  </a:cubicBezTo>
                  <a:lnTo>
                    <a:pt x="13" y="117"/>
                  </a:lnTo>
                  <a:cubicBezTo>
                    <a:pt x="9" y="118"/>
                    <a:pt x="5" y="116"/>
                    <a:pt x="2" y="112"/>
                  </a:cubicBezTo>
                  <a:cubicBezTo>
                    <a:pt x="0" y="109"/>
                    <a:pt x="0" y="105"/>
                    <a:pt x="2" y="101"/>
                  </a:cubicBezTo>
                  <a:lnTo>
                    <a:pt x="35" y="16"/>
                  </a:lnTo>
                  <a:cubicBezTo>
                    <a:pt x="40" y="6"/>
                    <a:pt x="48" y="0"/>
                    <a:pt x="59" y="0"/>
                  </a:cubicBezTo>
                  <a:lnTo>
                    <a:pt x="393" y="0"/>
                  </a:lnTo>
                  <a:cubicBezTo>
                    <a:pt x="405" y="0"/>
                    <a:pt x="413" y="6"/>
                    <a:pt x="418" y="16"/>
                  </a:cubicBezTo>
                </a:path>
              </a:pathLst>
            </a:custGeom>
            <a:solidFill>
              <a:srgbClr val="888888"/>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latin typeface="+mj-ea"/>
                <a:ea typeface="+mj-ea"/>
              </a:endParaRPr>
            </a:p>
          </p:txBody>
        </p:sp>
      </p:grpSp>
      <p:sp>
        <p:nvSpPr>
          <p:cNvPr id="171" name="テキスト ボックス 170"/>
          <p:cNvSpPr txBox="1"/>
          <p:nvPr/>
        </p:nvSpPr>
        <p:spPr>
          <a:xfrm>
            <a:off x="7192914" y="4946532"/>
            <a:ext cx="572593" cy="253916"/>
          </a:xfrm>
          <a:prstGeom prst="rect">
            <a:avLst/>
          </a:prstGeom>
          <a:noFill/>
        </p:spPr>
        <p:txBody>
          <a:bodyPr wrap="none" rtlCol="0">
            <a:spAutoFit/>
          </a:bodyPr>
          <a:lstStyle/>
          <a:p>
            <a:r>
              <a:rPr kumimoji="1" lang="ja-JP" altLang="en-US" sz="1050" b="1">
                <a:solidFill>
                  <a:schemeClr val="tx1">
                    <a:lumMod val="65000"/>
                    <a:lumOff val="35000"/>
                  </a:schemeClr>
                </a:solidFill>
                <a:latin typeface="+mj-ea"/>
                <a:ea typeface="+mj-ea"/>
              </a:rPr>
              <a:t> </a:t>
            </a:r>
            <a:r>
              <a:rPr kumimoji="1" lang="ja-JP" altLang="en-US" sz="900" b="1">
                <a:solidFill>
                  <a:schemeClr val="tx1">
                    <a:lumMod val="65000"/>
                    <a:lumOff val="35000"/>
                  </a:schemeClr>
                </a:solidFill>
                <a:latin typeface="+mj-ea"/>
                <a:ea typeface="+mj-ea"/>
              </a:rPr>
              <a:t>管理者</a:t>
            </a:r>
            <a:endParaRPr kumimoji="1" lang="ja-JP" altLang="en-US" sz="1050" b="1">
              <a:solidFill>
                <a:schemeClr val="tx1">
                  <a:lumMod val="65000"/>
                  <a:lumOff val="35000"/>
                </a:schemeClr>
              </a:solidFill>
              <a:latin typeface="+mj-ea"/>
              <a:ea typeface="+mj-ea"/>
            </a:endParaRPr>
          </a:p>
        </p:txBody>
      </p:sp>
      <p:sp>
        <p:nvSpPr>
          <p:cNvPr id="174" name="テキスト ボックス 173"/>
          <p:cNvSpPr txBox="1"/>
          <p:nvPr/>
        </p:nvSpPr>
        <p:spPr>
          <a:xfrm>
            <a:off x="7330912" y="3608017"/>
            <a:ext cx="1149674" cy="246221"/>
          </a:xfrm>
          <a:prstGeom prst="rect">
            <a:avLst/>
          </a:prstGeom>
          <a:noFill/>
        </p:spPr>
        <p:txBody>
          <a:bodyPr wrap="none" rtlCol="0">
            <a:spAutoFit/>
          </a:bodyPr>
          <a:lstStyle/>
          <a:p>
            <a:r>
              <a:rPr kumimoji="1" lang="ja-JP" altLang="en-US" sz="1000" b="1">
                <a:solidFill>
                  <a:schemeClr val="tx1">
                    <a:lumMod val="65000"/>
                    <a:lumOff val="35000"/>
                  </a:schemeClr>
                </a:solidFill>
                <a:latin typeface="+mj-ea"/>
                <a:ea typeface="+mj-ea"/>
              </a:rPr>
              <a:t>タッチディスプレイ</a:t>
            </a:r>
            <a:endParaRPr kumimoji="1" lang="ja-JP" altLang="en-US" sz="1100" b="1">
              <a:solidFill>
                <a:schemeClr val="tx1">
                  <a:lumMod val="65000"/>
                  <a:lumOff val="35000"/>
                </a:schemeClr>
              </a:solidFill>
              <a:latin typeface="+mj-ea"/>
              <a:ea typeface="+mj-ea"/>
            </a:endParaRPr>
          </a:p>
        </p:txBody>
      </p:sp>
      <p:grpSp>
        <p:nvGrpSpPr>
          <p:cNvPr id="159" name="図形グループ 9"/>
          <p:cNvGrpSpPr>
            <a:grpSpLocks/>
          </p:cNvGrpSpPr>
          <p:nvPr/>
        </p:nvGrpSpPr>
        <p:grpSpPr bwMode="auto">
          <a:xfrm rot="5400000">
            <a:off x="8826653" y="4100705"/>
            <a:ext cx="874858" cy="437429"/>
            <a:chOff x="5239273" y="902494"/>
            <a:chExt cx="901700" cy="450850"/>
          </a:xfrm>
        </p:grpSpPr>
        <p:sp>
          <p:nvSpPr>
            <p:cNvPr id="160" name="Freeform 13"/>
            <p:cNvSpPr>
              <a:spLocks noChangeArrowheads="1"/>
            </p:cNvSpPr>
            <p:nvPr/>
          </p:nvSpPr>
          <p:spPr bwMode="auto">
            <a:xfrm>
              <a:off x="5239273" y="902494"/>
              <a:ext cx="901700" cy="450850"/>
            </a:xfrm>
            <a:custGeom>
              <a:avLst/>
              <a:gdLst>
                <a:gd name="T0" fmla="*/ 865871 w 453"/>
                <a:gd name="T1" fmla="*/ 0 h 226"/>
                <a:gd name="T2" fmla="*/ 35829 w 453"/>
                <a:gd name="T3" fmla="*/ 0 h 226"/>
                <a:gd name="T4" fmla="*/ 0 w 453"/>
                <a:gd name="T5" fmla="*/ 35908 h 226"/>
                <a:gd name="T6" fmla="*/ 0 w 453"/>
                <a:gd name="T7" fmla="*/ 414942 h 226"/>
                <a:gd name="T8" fmla="*/ 35829 w 453"/>
                <a:gd name="T9" fmla="*/ 450850 h 226"/>
                <a:gd name="T10" fmla="*/ 865871 w 453"/>
                <a:gd name="T11" fmla="*/ 450850 h 226"/>
                <a:gd name="T12" fmla="*/ 901700 w 453"/>
                <a:gd name="T13" fmla="*/ 414942 h 226"/>
                <a:gd name="T14" fmla="*/ 901700 w 453"/>
                <a:gd name="T15" fmla="*/ 35908 h 226"/>
                <a:gd name="T16" fmla="*/ 865871 w 453"/>
                <a:gd name="T17" fmla="*/ 0 h 2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3" h="226">
                  <a:moveTo>
                    <a:pt x="435" y="0"/>
                  </a:moveTo>
                  <a:lnTo>
                    <a:pt x="18" y="0"/>
                  </a:lnTo>
                  <a:cubicBezTo>
                    <a:pt x="6" y="0"/>
                    <a:pt x="0" y="6"/>
                    <a:pt x="0" y="18"/>
                  </a:cubicBezTo>
                  <a:lnTo>
                    <a:pt x="0" y="208"/>
                  </a:lnTo>
                  <a:cubicBezTo>
                    <a:pt x="0" y="220"/>
                    <a:pt x="6" y="226"/>
                    <a:pt x="18" y="226"/>
                  </a:cubicBezTo>
                  <a:lnTo>
                    <a:pt x="435" y="226"/>
                  </a:lnTo>
                  <a:cubicBezTo>
                    <a:pt x="447" y="226"/>
                    <a:pt x="453" y="220"/>
                    <a:pt x="453" y="208"/>
                  </a:cubicBezTo>
                  <a:lnTo>
                    <a:pt x="453" y="18"/>
                  </a:lnTo>
                  <a:cubicBezTo>
                    <a:pt x="453" y="6"/>
                    <a:pt x="447" y="0"/>
                    <a:pt x="435" y="0"/>
                  </a:cubicBezTo>
                </a:path>
              </a:pathLst>
            </a:custGeom>
            <a:solidFill>
              <a:srgbClr val="8888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161" name="Freeform 14"/>
            <p:cNvSpPr>
              <a:spLocks noChangeArrowheads="1"/>
            </p:cNvSpPr>
            <p:nvPr/>
          </p:nvSpPr>
          <p:spPr bwMode="auto">
            <a:xfrm>
              <a:off x="5381083" y="1043385"/>
              <a:ext cx="36513" cy="180975"/>
            </a:xfrm>
            <a:custGeom>
              <a:avLst/>
              <a:gdLst>
                <a:gd name="T0" fmla="*/ 36513 w 18"/>
                <a:gd name="T1" fmla="*/ 162878 h 90"/>
                <a:gd name="T2" fmla="*/ 18257 w 18"/>
                <a:gd name="T3" fmla="*/ 180975 h 90"/>
                <a:gd name="T4" fmla="*/ 0 w 18"/>
                <a:gd name="T5" fmla="*/ 162878 h 90"/>
                <a:gd name="T6" fmla="*/ 0 w 18"/>
                <a:gd name="T7" fmla="*/ 18098 h 90"/>
                <a:gd name="T8" fmla="*/ 18257 w 18"/>
                <a:gd name="T9" fmla="*/ 0 h 90"/>
                <a:gd name="T10" fmla="*/ 36513 w 18"/>
                <a:gd name="T11" fmla="*/ 18098 h 90"/>
                <a:gd name="T12" fmla="*/ 36513 w 18"/>
                <a:gd name="T13" fmla="*/ 162878 h 9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90">
                  <a:moveTo>
                    <a:pt x="18" y="81"/>
                  </a:moveTo>
                  <a:cubicBezTo>
                    <a:pt x="18" y="87"/>
                    <a:pt x="15" y="90"/>
                    <a:pt x="9" y="90"/>
                  </a:cubicBezTo>
                  <a:cubicBezTo>
                    <a:pt x="3" y="90"/>
                    <a:pt x="0" y="87"/>
                    <a:pt x="0" y="81"/>
                  </a:cubicBezTo>
                  <a:lnTo>
                    <a:pt x="0" y="9"/>
                  </a:lnTo>
                  <a:cubicBezTo>
                    <a:pt x="0" y="3"/>
                    <a:pt x="3" y="0"/>
                    <a:pt x="9" y="0"/>
                  </a:cubicBezTo>
                  <a:cubicBezTo>
                    <a:pt x="15" y="0"/>
                    <a:pt x="18" y="3"/>
                    <a:pt x="18" y="9"/>
                  </a:cubicBezTo>
                  <a:lnTo>
                    <a:pt x="18" y="81"/>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162" name="Freeform 15"/>
            <p:cNvSpPr>
              <a:spLocks noChangeArrowheads="1"/>
            </p:cNvSpPr>
            <p:nvPr/>
          </p:nvSpPr>
          <p:spPr bwMode="auto">
            <a:xfrm>
              <a:off x="5454108" y="1043385"/>
              <a:ext cx="36513" cy="180975"/>
            </a:xfrm>
            <a:custGeom>
              <a:avLst/>
              <a:gdLst>
                <a:gd name="T0" fmla="*/ 36513 w 18"/>
                <a:gd name="T1" fmla="*/ 162878 h 90"/>
                <a:gd name="T2" fmla="*/ 18257 w 18"/>
                <a:gd name="T3" fmla="*/ 180975 h 90"/>
                <a:gd name="T4" fmla="*/ 0 w 18"/>
                <a:gd name="T5" fmla="*/ 162878 h 90"/>
                <a:gd name="T6" fmla="*/ 0 w 18"/>
                <a:gd name="T7" fmla="*/ 18098 h 90"/>
                <a:gd name="T8" fmla="*/ 18257 w 18"/>
                <a:gd name="T9" fmla="*/ 0 h 90"/>
                <a:gd name="T10" fmla="*/ 36513 w 18"/>
                <a:gd name="T11" fmla="*/ 18098 h 90"/>
                <a:gd name="T12" fmla="*/ 36513 w 18"/>
                <a:gd name="T13" fmla="*/ 162878 h 9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90">
                  <a:moveTo>
                    <a:pt x="18" y="81"/>
                  </a:moveTo>
                  <a:cubicBezTo>
                    <a:pt x="18" y="87"/>
                    <a:pt x="15" y="90"/>
                    <a:pt x="9" y="90"/>
                  </a:cubicBezTo>
                  <a:cubicBezTo>
                    <a:pt x="3" y="90"/>
                    <a:pt x="0" y="87"/>
                    <a:pt x="0" y="81"/>
                  </a:cubicBezTo>
                  <a:lnTo>
                    <a:pt x="0" y="9"/>
                  </a:lnTo>
                  <a:cubicBezTo>
                    <a:pt x="0" y="3"/>
                    <a:pt x="3" y="0"/>
                    <a:pt x="9" y="0"/>
                  </a:cubicBezTo>
                  <a:cubicBezTo>
                    <a:pt x="15" y="0"/>
                    <a:pt x="18" y="3"/>
                    <a:pt x="18" y="9"/>
                  </a:cubicBezTo>
                  <a:lnTo>
                    <a:pt x="18" y="81"/>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163" name="Freeform 16"/>
            <p:cNvSpPr>
              <a:spLocks noChangeArrowheads="1"/>
            </p:cNvSpPr>
            <p:nvPr/>
          </p:nvSpPr>
          <p:spPr bwMode="auto">
            <a:xfrm>
              <a:off x="5525546" y="1043385"/>
              <a:ext cx="36512" cy="180975"/>
            </a:xfrm>
            <a:custGeom>
              <a:avLst/>
              <a:gdLst>
                <a:gd name="T0" fmla="*/ 36512 w 18"/>
                <a:gd name="T1" fmla="*/ 162878 h 90"/>
                <a:gd name="T2" fmla="*/ 18256 w 18"/>
                <a:gd name="T3" fmla="*/ 180975 h 90"/>
                <a:gd name="T4" fmla="*/ 0 w 18"/>
                <a:gd name="T5" fmla="*/ 162878 h 90"/>
                <a:gd name="T6" fmla="*/ 0 w 18"/>
                <a:gd name="T7" fmla="*/ 18098 h 90"/>
                <a:gd name="T8" fmla="*/ 18256 w 18"/>
                <a:gd name="T9" fmla="*/ 0 h 90"/>
                <a:gd name="T10" fmla="*/ 36512 w 18"/>
                <a:gd name="T11" fmla="*/ 18098 h 90"/>
                <a:gd name="T12" fmla="*/ 36512 w 18"/>
                <a:gd name="T13" fmla="*/ 162878 h 9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90">
                  <a:moveTo>
                    <a:pt x="18" y="81"/>
                  </a:moveTo>
                  <a:cubicBezTo>
                    <a:pt x="18" y="87"/>
                    <a:pt x="15" y="90"/>
                    <a:pt x="9" y="90"/>
                  </a:cubicBezTo>
                  <a:cubicBezTo>
                    <a:pt x="3" y="90"/>
                    <a:pt x="0" y="87"/>
                    <a:pt x="0" y="81"/>
                  </a:cubicBezTo>
                  <a:lnTo>
                    <a:pt x="0" y="9"/>
                  </a:lnTo>
                  <a:cubicBezTo>
                    <a:pt x="0" y="3"/>
                    <a:pt x="3" y="0"/>
                    <a:pt x="9" y="0"/>
                  </a:cubicBezTo>
                  <a:cubicBezTo>
                    <a:pt x="15" y="0"/>
                    <a:pt x="18" y="3"/>
                    <a:pt x="18" y="9"/>
                  </a:cubicBezTo>
                  <a:lnTo>
                    <a:pt x="18" y="81"/>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164" name="Freeform 17"/>
            <p:cNvSpPr>
              <a:spLocks noChangeArrowheads="1"/>
            </p:cNvSpPr>
            <p:nvPr/>
          </p:nvSpPr>
          <p:spPr bwMode="auto">
            <a:xfrm>
              <a:off x="5598571" y="1043385"/>
              <a:ext cx="36512" cy="180975"/>
            </a:xfrm>
            <a:custGeom>
              <a:avLst/>
              <a:gdLst>
                <a:gd name="T0" fmla="*/ 36512 w 18"/>
                <a:gd name="T1" fmla="*/ 162878 h 90"/>
                <a:gd name="T2" fmla="*/ 18256 w 18"/>
                <a:gd name="T3" fmla="*/ 180975 h 90"/>
                <a:gd name="T4" fmla="*/ 0 w 18"/>
                <a:gd name="T5" fmla="*/ 162878 h 90"/>
                <a:gd name="T6" fmla="*/ 0 w 18"/>
                <a:gd name="T7" fmla="*/ 18098 h 90"/>
                <a:gd name="T8" fmla="*/ 18256 w 18"/>
                <a:gd name="T9" fmla="*/ 0 h 90"/>
                <a:gd name="T10" fmla="*/ 36512 w 18"/>
                <a:gd name="T11" fmla="*/ 18098 h 90"/>
                <a:gd name="T12" fmla="*/ 36512 w 18"/>
                <a:gd name="T13" fmla="*/ 162878 h 9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90">
                  <a:moveTo>
                    <a:pt x="18" y="81"/>
                  </a:moveTo>
                  <a:cubicBezTo>
                    <a:pt x="18" y="87"/>
                    <a:pt x="15" y="90"/>
                    <a:pt x="9" y="90"/>
                  </a:cubicBezTo>
                  <a:cubicBezTo>
                    <a:pt x="3" y="90"/>
                    <a:pt x="0" y="87"/>
                    <a:pt x="0" y="81"/>
                  </a:cubicBezTo>
                  <a:lnTo>
                    <a:pt x="0" y="9"/>
                  </a:lnTo>
                  <a:cubicBezTo>
                    <a:pt x="0" y="3"/>
                    <a:pt x="3" y="0"/>
                    <a:pt x="9" y="0"/>
                  </a:cubicBezTo>
                  <a:cubicBezTo>
                    <a:pt x="15" y="0"/>
                    <a:pt x="18" y="3"/>
                    <a:pt x="18" y="9"/>
                  </a:cubicBezTo>
                  <a:lnTo>
                    <a:pt x="18" y="81"/>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165" name="Freeform 18"/>
            <p:cNvSpPr>
              <a:spLocks noChangeArrowheads="1"/>
            </p:cNvSpPr>
            <p:nvPr/>
          </p:nvSpPr>
          <p:spPr bwMode="auto">
            <a:xfrm>
              <a:off x="5904958" y="1079897"/>
              <a:ext cx="107950" cy="107950"/>
            </a:xfrm>
            <a:custGeom>
              <a:avLst/>
              <a:gdLst>
                <a:gd name="T0" fmla="*/ 53975 w 54"/>
                <a:gd name="T1" fmla="*/ 107950 h 54"/>
                <a:gd name="T2" fmla="*/ 0 w 54"/>
                <a:gd name="T3" fmla="*/ 53975 h 54"/>
                <a:gd name="T4" fmla="*/ 53975 w 54"/>
                <a:gd name="T5" fmla="*/ 0 h 54"/>
                <a:gd name="T6" fmla="*/ 107950 w 54"/>
                <a:gd name="T7" fmla="*/ 53975 h 54"/>
                <a:gd name="T8" fmla="*/ 91957 w 54"/>
                <a:gd name="T9" fmla="*/ 91957 h 54"/>
                <a:gd name="T10" fmla="*/ 53975 w 54"/>
                <a:gd name="T11" fmla="*/ 107950 h 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 h="54">
                  <a:moveTo>
                    <a:pt x="27" y="54"/>
                  </a:moveTo>
                  <a:cubicBezTo>
                    <a:pt x="9" y="54"/>
                    <a:pt x="0" y="45"/>
                    <a:pt x="0" y="27"/>
                  </a:cubicBezTo>
                  <a:cubicBezTo>
                    <a:pt x="0" y="9"/>
                    <a:pt x="9" y="0"/>
                    <a:pt x="27" y="0"/>
                  </a:cubicBezTo>
                  <a:cubicBezTo>
                    <a:pt x="45" y="0"/>
                    <a:pt x="54" y="9"/>
                    <a:pt x="54" y="27"/>
                  </a:cubicBezTo>
                  <a:cubicBezTo>
                    <a:pt x="54" y="34"/>
                    <a:pt x="51" y="41"/>
                    <a:pt x="46" y="46"/>
                  </a:cubicBezTo>
                  <a:cubicBezTo>
                    <a:pt x="41" y="51"/>
                    <a:pt x="34" y="54"/>
                    <a:pt x="27" y="5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grpSp>
      <p:sp>
        <p:nvSpPr>
          <p:cNvPr id="192" name="テキスト ボックス 191"/>
          <p:cNvSpPr txBox="1"/>
          <p:nvPr/>
        </p:nvSpPr>
        <p:spPr>
          <a:xfrm>
            <a:off x="5776915" y="6010777"/>
            <a:ext cx="1031051" cy="230832"/>
          </a:xfrm>
          <a:prstGeom prst="rect">
            <a:avLst/>
          </a:prstGeom>
          <a:noFill/>
        </p:spPr>
        <p:txBody>
          <a:bodyPr wrap="none" rtlCol="0">
            <a:spAutoFit/>
          </a:bodyPr>
          <a:lstStyle/>
          <a:p>
            <a:r>
              <a:rPr kumimoji="1" lang="ja-JP" altLang="en-US" sz="900" b="1">
                <a:solidFill>
                  <a:schemeClr val="tx1">
                    <a:lumMod val="65000"/>
                    <a:lumOff val="35000"/>
                  </a:schemeClr>
                </a:solidFill>
                <a:latin typeface="+mj-ea"/>
                <a:ea typeface="+mj-ea"/>
              </a:rPr>
              <a:t> ファイアウォール</a:t>
            </a:r>
          </a:p>
        </p:txBody>
      </p:sp>
      <p:sp>
        <p:nvSpPr>
          <p:cNvPr id="112" name="テキスト ボックス 111"/>
          <p:cNvSpPr txBox="1"/>
          <p:nvPr/>
        </p:nvSpPr>
        <p:spPr>
          <a:xfrm>
            <a:off x="4513793" y="6059410"/>
            <a:ext cx="886781" cy="246221"/>
          </a:xfrm>
          <a:prstGeom prst="rect">
            <a:avLst/>
          </a:prstGeom>
          <a:noFill/>
        </p:spPr>
        <p:txBody>
          <a:bodyPr wrap="none" rtlCol="0">
            <a:spAutoFit/>
          </a:bodyPr>
          <a:lstStyle/>
          <a:p>
            <a:r>
              <a:rPr kumimoji="1" lang="ja-JP" altLang="en-US" sz="1000" b="1">
                <a:solidFill>
                  <a:schemeClr val="tx1">
                    <a:lumMod val="65000"/>
                    <a:lumOff val="35000"/>
                  </a:schemeClr>
                </a:solidFill>
                <a:latin typeface="+mj-ea"/>
                <a:ea typeface="+mj-ea"/>
              </a:rPr>
              <a:t> </a:t>
            </a:r>
            <a:r>
              <a:rPr kumimoji="1" lang="ja-JP" altLang="en-US" sz="900" b="1">
                <a:solidFill>
                  <a:schemeClr val="tx1">
                    <a:lumMod val="65000"/>
                    <a:lumOff val="35000"/>
                  </a:schemeClr>
                </a:solidFill>
                <a:latin typeface="+mj-ea"/>
                <a:ea typeface="+mj-ea"/>
              </a:rPr>
              <a:t>インターネット</a:t>
            </a:r>
            <a:endParaRPr kumimoji="1" lang="ja-JP" altLang="en-US" sz="1000" b="1">
              <a:solidFill>
                <a:schemeClr val="tx1">
                  <a:lumMod val="65000"/>
                  <a:lumOff val="35000"/>
                </a:schemeClr>
              </a:solidFill>
              <a:latin typeface="+mj-ea"/>
              <a:ea typeface="+mj-ea"/>
            </a:endParaRPr>
          </a:p>
        </p:txBody>
      </p:sp>
      <p:grpSp>
        <p:nvGrpSpPr>
          <p:cNvPr id="15" name="グループ化 14"/>
          <p:cNvGrpSpPr>
            <a:grpSpLocks noChangeAspect="1"/>
          </p:cNvGrpSpPr>
          <p:nvPr/>
        </p:nvGrpSpPr>
        <p:grpSpPr>
          <a:xfrm>
            <a:off x="3676944" y="2355031"/>
            <a:ext cx="2373558" cy="2373559"/>
            <a:chOff x="4041369" y="1324966"/>
            <a:chExt cx="1823263" cy="1823263"/>
          </a:xfrm>
        </p:grpSpPr>
        <p:sp>
          <p:nvSpPr>
            <p:cNvPr id="113" name="楕円 190"/>
            <p:cNvSpPr/>
            <p:nvPr/>
          </p:nvSpPr>
          <p:spPr>
            <a:xfrm>
              <a:off x="4041369" y="1324966"/>
              <a:ext cx="1823263" cy="182326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ea"/>
                <a:ea typeface="+mj-ea"/>
              </a:endParaRPr>
            </a:p>
          </p:txBody>
        </p:sp>
        <p:sp>
          <p:nvSpPr>
            <p:cNvPr id="54" name="テキスト ボックス 53"/>
            <p:cNvSpPr txBox="1"/>
            <p:nvPr/>
          </p:nvSpPr>
          <p:spPr>
            <a:xfrm>
              <a:off x="4485112" y="2503787"/>
              <a:ext cx="931416" cy="496483"/>
            </a:xfrm>
            <a:prstGeom prst="rect">
              <a:avLst/>
            </a:prstGeom>
            <a:noFill/>
          </p:spPr>
          <p:txBody>
            <a:bodyPr wrap="square" rtlCol="0">
              <a:spAutoFit/>
            </a:bodyPr>
            <a:lstStyle/>
            <a:p>
              <a:r>
                <a:rPr kumimoji="1" lang="en-US" altLang="ja-JP" sz="1200" b="1" dirty="0">
                  <a:solidFill>
                    <a:schemeClr val="tx1">
                      <a:lumMod val="65000"/>
                      <a:lumOff val="35000"/>
                    </a:schemeClr>
                  </a:solidFill>
                  <a:latin typeface="+mj-ea"/>
                  <a:ea typeface="+mj-ea"/>
                </a:rPr>
                <a:t>Knowledge</a:t>
              </a:r>
              <a:r>
                <a:rPr kumimoji="1" lang="ja-JP" altLang="en-US" sz="1200" b="1">
                  <a:solidFill>
                    <a:schemeClr val="tx1">
                      <a:lumMod val="65000"/>
                      <a:lumOff val="35000"/>
                    </a:schemeClr>
                  </a:solidFill>
                  <a:latin typeface="+mj-ea"/>
                  <a:ea typeface="+mj-ea"/>
                </a:rPr>
                <a:t> </a:t>
              </a:r>
              <a:r>
                <a:rPr kumimoji="1" lang="en-US" altLang="ja-JP" sz="1200" b="1" dirty="0">
                  <a:solidFill>
                    <a:schemeClr val="tx1">
                      <a:lumMod val="65000"/>
                      <a:lumOff val="35000"/>
                    </a:schemeClr>
                  </a:solidFill>
                  <a:latin typeface="+mj-ea"/>
                  <a:ea typeface="+mj-ea"/>
                </a:rPr>
                <a:t>Sense</a:t>
              </a:r>
            </a:p>
            <a:p>
              <a:r>
                <a:rPr kumimoji="1" lang="ja-JP" altLang="en-US" sz="1200" b="1">
                  <a:solidFill>
                    <a:schemeClr val="tx1">
                      <a:lumMod val="65000"/>
                      <a:lumOff val="35000"/>
                    </a:schemeClr>
                  </a:solidFill>
                  <a:latin typeface="+mj-ea"/>
                  <a:ea typeface="+mj-ea"/>
                </a:rPr>
                <a:t>クラウドサーバ</a:t>
              </a:r>
            </a:p>
          </p:txBody>
        </p:sp>
        <p:grpSp>
          <p:nvGrpSpPr>
            <p:cNvPr id="247" name="図形グループ 2"/>
            <p:cNvGrpSpPr>
              <a:grpSpLocks/>
            </p:cNvGrpSpPr>
            <p:nvPr/>
          </p:nvGrpSpPr>
          <p:grpSpPr bwMode="auto">
            <a:xfrm>
              <a:off x="4237836" y="1913319"/>
              <a:ext cx="715724" cy="496720"/>
              <a:chOff x="1649356" y="3235866"/>
              <a:chExt cx="2681280" cy="1860838"/>
            </a:xfrm>
          </p:grpSpPr>
          <p:sp>
            <p:nvSpPr>
              <p:cNvPr id="248" name="Freeform 2"/>
              <p:cNvSpPr>
                <a:spLocks noChangeAspect="1" noChangeArrowheads="1"/>
              </p:cNvSpPr>
              <p:nvPr/>
            </p:nvSpPr>
            <p:spPr bwMode="auto">
              <a:xfrm>
                <a:off x="1649356" y="3235866"/>
                <a:ext cx="2681280" cy="1860838"/>
              </a:xfrm>
              <a:custGeom>
                <a:avLst/>
                <a:gdLst>
                  <a:gd name="T0" fmla="*/ 266514 w 613"/>
                  <a:gd name="T1" fmla="*/ 846138 h 425"/>
                  <a:gd name="T2" fmla="*/ 264525 w 613"/>
                  <a:gd name="T3" fmla="*/ 846138 h 425"/>
                  <a:gd name="T4" fmla="*/ 77567 w 613"/>
                  <a:gd name="T5" fmla="*/ 766501 h 425"/>
                  <a:gd name="T6" fmla="*/ 0 w 613"/>
                  <a:gd name="T7" fmla="*/ 579356 h 425"/>
                  <a:gd name="T8" fmla="*/ 41767 w 613"/>
                  <a:gd name="T9" fmla="*/ 432028 h 425"/>
                  <a:gd name="T10" fmla="*/ 155135 w 613"/>
                  <a:gd name="T11" fmla="*/ 334473 h 425"/>
                  <a:gd name="T12" fmla="*/ 232702 w 613"/>
                  <a:gd name="T13" fmla="*/ 185155 h 425"/>
                  <a:gd name="T14" fmla="*/ 389826 w 613"/>
                  <a:gd name="T15" fmla="*/ 123437 h 425"/>
                  <a:gd name="T16" fmla="*/ 465404 w 613"/>
                  <a:gd name="T17" fmla="*/ 135382 h 425"/>
                  <a:gd name="T18" fmla="*/ 582750 w 613"/>
                  <a:gd name="T19" fmla="*/ 35836 h 425"/>
                  <a:gd name="T20" fmla="*/ 733907 w 613"/>
                  <a:gd name="T21" fmla="*/ 0 h 425"/>
                  <a:gd name="T22" fmla="*/ 861197 w 613"/>
                  <a:gd name="T23" fmla="*/ 25882 h 425"/>
                  <a:gd name="T24" fmla="*/ 966609 w 613"/>
                  <a:gd name="T25" fmla="*/ 95564 h 425"/>
                  <a:gd name="T26" fmla="*/ 1036221 w 613"/>
                  <a:gd name="T27" fmla="*/ 201082 h 425"/>
                  <a:gd name="T28" fmla="*/ 1064065 w 613"/>
                  <a:gd name="T29" fmla="*/ 328501 h 425"/>
                  <a:gd name="T30" fmla="*/ 1064065 w 613"/>
                  <a:gd name="T31" fmla="*/ 334473 h 425"/>
                  <a:gd name="T32" fmla="*/ 1175444 w 613"/>
                  <a:gd name="T33" fmla="*/ 434019 h 425"/>
                  <a:gd name="T34" fmla="*/ 1219200 w 613"/>
                  <a:gd name="T35" fmla="*/ 577365 h 425"/>
                  <a:gd name="T36" fmla="*/ 1139644 w 613"/>
                  <a:gd name="T37" fmla="*/ 766501 h 425"/>
                  <a:gd name="T38" fmla="*/ 950698 w 613"/>
                  <a:gd name="T39" fmla="*/ 846138 h 425"/>
                  <a:gd name="T40" fmla="*/ 266514 w 613"/>
                  <a:gd name="T41" fmla="*/ 846138 h 4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13" h="425">
                    <a:moveTo>
                      <a:pt x="134" y="425"/>
                    </a:moveTo>
                    <a:lnTo>
                      <a:pt x="133" y="425"/>
                    </a:lnTo>
                    <a:cubicBezTo>
                      <a:pt x="96" y="425"/>
                      <a:pt x="65" y="411"/>
                      <a:pt x="39" y="385"/>
                    </a:cubicBezTo>
                    <a:cubicBezTo>
                      <a:pt x="13" y="359"/>
                      <a:pt x="0" y="327"/>
                      <a:pt x="0" y="291"/>
                    </a:cubicBezTo>
                    <a:cubicBezTo>
                      <a:pt x="0" y="264"/>
                      <a:pt x="7" y="240"/>
                      <a:pt x="21" y="217"/>
                    </a:cubicBezTo>
                    <a:cubicBezTo>
                      <a:pt x="36" y="195"/>
                      <a:pt x="55" y="179"/>
                      <a:pt x="78" y="168"/>
                    </a:cubicBezTo>
                    <a:cubicBezTo>
                      <a:pt x="82" y="138"/>
                      <a:pt x="94" y="113"/>
                      <a:pt x="117" y="93"/>
                    </a:cubicBezTo>
                    <a:cubicBezTo>
                      <a:pt x="139" y="72"/>
                      <a:pt x="166" y="62"/>
                      <a:pt x="196" y="62"/>
                    </a:cubicBezTo>
                    <a:cubicBezTo>
                      <a:pt x="210" y="62"/>
                      <a:pt x="222" y="64"/>
                      <a:pt x="234" y="68"/>
                    </a:cubicBezTo>
                    <a:cubicBezTo>
                      <a:pt x="250" y="47"/>
                      <a:pt x="269" y="30"/>
                      <a:pt x="293" y="18"/>
                    </a:cubicBezTo>
                    <a:cubicBezTo>
                      <a:pt x="317" y="6"/>
                      <a:pt x="342" y="0"/>
                      <a:pt x="369" y="0"/>
                    </a:cubicBezTo>
                    <a:cubicBezTo>
                      <a:pt x="391" y="0"/>
                      <a:pt x="413" y="4"/>
                      <a:pt x="433" y="13"/>
                    </a:cubicBezTo>
                    <a:cubicBezTo>
                      <a:pt x="453" y="21"/>
                      <a:pt x="471" y="33"/>
                      <a:pt x="486" y="48"/>
                    </a:cubicBezTo>
                    <a:cubicBezTo>
                      <a:pt x="501" y="63"/>
                      <a:pt x="513" y="81"/>
                      <a:pt x="521" y="101"/>
                    </a:cubicBezTo>
                    <a:cubicBezTo>
                      <a:pt x="530" y="121"/>
                      <a:pt x="535" y="143"/>
                      <a:pt x="535" y="165"/>
                    </a:cubicBezTo>
                    <a:cubicBezTo>
                      <a:pt x="535" y="166"/>
                      <a:pt x="535" y="167"/>
                      <a:pt x="535" y="168"/>
                    </a:cubicBezTo>
                    <a:cubicBezTo>
                      <a:pt x="558" y="179"/>
                      <a:pt x="577" y="196"/>
                      <a:pt x="591" y="218"/>
                    </a:cubicBezTo>
                    <a:cubicBezTo>
                      <a:pt x="606" y="240"/>
                      <a:pt x="613" y="264"/>
                      <a:pt x="613" y="290"/>
                    </a:cubicBezTo>
                    <a:cubicBezTo>
                      <a:pt x="613" y="327"/>
                      <a:pt x="600" y="359"/>
                      <a:pt x="573" y="385"/>
                    </a:cubicBezTo>
                    <a:cubicBezTo>
                      <a:pt x="547" y="412"/>
                      <a:pt x="515" y="425"/>
                      <a:pt x="478" y="425"/>
                    </a:cubicBezTo>
                    <a:lnTo>
                      <a:pt x="134" y="425"/>
                    </a:lnTo>
                  </a:path>
                </a:pathLst>
              </a:custGeom>
              <a:solidFill>
                <a:srgbClr val="888888"/>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latin typeface="+mj-ea"/>
                  <a:ea typeface="+mj-ea"/>
                </a:endParaRPr>
              </a:p>
            </p:txBody>
          </p:sp>
          <p:sp>
            <p:nvSpPr>
              <p:cNvPr id="249" name="Freeform 3"/>
              <p:cNvSpPr>
                <a:spLocks noChangeAspect="1" noChangeArrowheads="1"/>
              </p:cNvSpPr>
              <p:nvPr/>
            </p:nvSpPr>
            <p:spPr bwMode="auto">
              <a:xfrm>
                <a:off x="1891109" y="3439020"/>
                <a:ext cx="2197104" cy="1466495"/>
              </a:xfrm>
              <a:custGeom>
                <a:avLst/>
                <a:gdLst>
                  <a:gd name="T0" fmla="*/ 167469 w 512"/>
                  <a:gd name="T1" fmla="*/ 647700 h 325"/>
                  <a:gd name="T2" fmla="*/ 853294 w 512"/>
                  <a:gd name="T3" fmla="*/ 647700 h 325"/>
                  <a:gd name="T4" fmla="*/ 972915 w 512"/>
                  <a:gd name="T5" fmla="*/ 597877 h 325"/>
                  <a:gd name="T6" fmla="*/ 1020763 w 512"/>
                  <a:gd name="T7" fmla="*/ 478302 h 325"/>
                  <a:gd name="T8" fmla="*/ 986870 w 512"/>
                  <a:gd name="T9" fmla="*/ 378655 h 325"/>
                  <a:gd name="T10" fmla="*/ 899149 w 512"/>
                  <a:gd name="T11" fmla="*/ 316875 h 325"/>
                  <a:gd name="T12" fmla="*/ 857281 w 512"/>
                  <a:gd name="T13" fmla="*/ 304917 h 325"/>
                  <a:gd name="T14" fmla="*/ 863262 w 512"/>
                  <a:gd name="T15" fmla="*/ 263066 h 325"/>
                  <a:gd name="T16" fmla="*/ 865256 w 512"/>
                  <a:gd name="T17" fmla="*/ 229186 h 325"/>
                  <a:gd name="T18" fmla="*/ 797471 w 512"/>
                  <a:gd name="T19" fmla="*/ 65766 h 325"/>
                  <a:gd name="T20" fmla="*/ 635983 w 512"/>
                  <a:gd name="T21" fmla="*/ 0 h 325"/>
                  <a:gd name="T22" fmla="*/ 516363 w 512"/>
                  <a:gd name="T23" fmla="*/ 31887 h 325"/>
                  <a:gd name="T24" fmla="*/ 430634 w 512"/>
                  <a:gd name="T25" fmla="*/ 123561 h 325"/>
                  <a:gd name="T26" fmla="*/ 406710 w 512"/>
                  <a:gd name="T27" fmla="*/ 169398 h 325"/>
                  <a:gd name="T28" fmla="*/ 360856 w 512"/>
                  <a:gd name="T29" fmla="*/ 141498 h 325"/>
                  <a:gd name="T30" fmla="*/ 293071 w 512"/>
                  <a:gd name="T31" fmla="*/ 123561 h 325"/>
                  <a:gd name="T32" fmla="*/ 195380 w 512"/>
                  <a:gd name="T33" fmla="*/ 163420 h 325"/>
                  <a:gd name="T34" fmla="*/ 155507 w 512"/>
                  <a:gd name="T35" fmla="*/ 261073 h 325"/>
                  <a:gd name="T36" fmla="*/ 155507 w 512"/>
                  <a:gd name="T37" fmla="*/ 267052 h 325"/>
                  <a:gd name="T38" fmla="*/ 157501 w 512"/>
                  <a:gd name="T39" fmla="*/ 306910 h 325"/>
                  <a:gd name="T40" fmla="*/ 119621 w 512"/>
                  <a:gd name="T41" fmla="*/ 316875 h 325"/>
                  <a:gd name="T42" fmla="*/ 31899 w 512"/>
                  <a:gd name="T43" fmla="*/ 378655 h 325"/>
                  <a:gd name="T44" fmla="*/ 0 w 512"/>
                  <a:gd name="T45" fmla="*/ 478302 h 325"/>
                  <a:gd name="T46" fmla="*/ 47848 w 512"/>
                  <a:gd name="T47" fmla="*/ 597877 h 325"/>
                  <a:gd name="T48" fmla="*/ 167469 w 512"/>
                  <a:gd name="T49" fmla="*/ 647700 h 325"/>
                  <a:gd name="T50" fmla="*/ 167469 w 512"/>
                  <a:gd name="T51" fmla="*/ 647700 h 3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12" h="325">
                    <a:moveTo>
                      <a:pt x="84" y="325"/>
                    </a:moveTo>
                    <a:lnTo>
                      <a:pt x="428" y="325"/>
                    </a:lnTo>
                    <a:cubicBezTo>
                      <a:pt x="451" y="325"/>
                      <a:pt x="471" y="317"/>
                      <a:pt x="488" y="300"/>
                    </a:cubicBezTo>
                    <a:cubicBezTo>
                      <a:pt x="504" y="284"/>
                      <a:pt x="512" y="264"/>
                      <a:pt x="512" y="240"/>
                    </a:cubicBezTo>
                    <a:cubicBezTo>
                      <a:pt x="512" y="222"/>
                      <a:pt x="507" y="205"/>
                      <a:pt x="495" y="190"/>
                    </a:cubicBezTo>
                    <a:cubicBezTo>
                      <a:pt x="484" y="174"/>
                      <a:pt x="469" y="164"/>
                      <a:pt x="451" y="159"/>
                    </a:cubicBezTo>
                    <a:lnTo>
                      <a:pt x="430" y="153"/>
                    </a:lnTo>
                    <a:lnTo>
                      <a:pt x="433" y="132"/>
                    </a:lnTo>
                    <a:cubicBezTo>
                      <a:pt x="434" y="127"/>
                      <a:pt x="434" y="121"/>
                      <a:pt x="434" y="115"/>
                    </a:cubicBezTo>
                    <a:cubicBezTo>
                      <a:pt x="434" y="83"/>
                      <a:pt x="423" y="56"/>
                      <a:pt x="400" y="33"/>
                    </a:cubicBezTo>
                    <a:cubicBezTo>
                      <a:pt x="378" y="11"/>
                      <a:pt x="350" y="0"/>
                      <a:pt x="319" y="0"/>
                    </a:cubicBezTo>
                    <a:cubicBezTo>
                      <a:pt x="297" y="0"/>
                      <a:pt x="277" y="5"/>
                      <a:pt x="259" y="16"/>
                    </a:cubicBezTo>
                    <a:cubicBezTo>
                      <a:pt x="240" y="27"/>
                      <a:pt x="226" y="42"/>
                      <a:pt x="216" y="62"/>
                    </a:cubicBezTo>
                    <a:lnTo>
                      <a:pt x="204" y="85"/>
                    </a:lnTo>
                    <a:lnTo>
                      <a:pt x="181" y="71"/>
                    </a:lnTo>
                    <a:cubicBezTo>
                      <a:pt x="171" y="65"/>
                      <a:pt x="159" y="62"/>
                      <a:pt x="147" y="62"/>
                    </a:cubicBezTo>
                    <a:cubicBezTo>
                      <a:pt x="128" y="62"/>
                      <a:pt x="112" y="69"/>
                      <a:pt x="98" y="82"/>
                    </a:cubicBezTo>
                    <a:cubicBezTo>
                      <a:pt x="85" y="96"/>
                      <a:pt x="78" y="112"/>
                      <a:pt x="78" y="131"/>
                    </a:cubicBezTo>
                    <a:cubicBezTo>
                      <a:pt x="78" y="132"/>
                      <a:pt x="78" y="133"/>
                      <a:pt x="78" y="134"/>
                    </a:cubicBezTo>
                    <a:lnTo>
                      <a:pt x="79" y="154"/>
                    </a:lnTo>
                    <a:lnTo>
                      <a:pt x="60" y="159"/>
                    </a:lnTo>
                    <a:cubicBezTo>
                      <a:pt x="42" y="165"/>
                      <a:pt x="28" y="175"/>
                      <a:pt x="16" y="190"/>
                    </a:cubicBezTo>
                    <a:cubicBezTo>
                      <a:pt x="5" y="205"/>
                      <a:pt x="0" y="222"/>
                      <a:pt x="0" y="240"/>
                    </a:cubicBezTo>
                    <a:cubicBezTo>
                      <a:pt x="0" y="264"/>
                      <a:pt x="8" y="283"/>
                      <a:pt x="24" y="300"/>
                    </a:cubicBezTo>
                    <a:cubicBezTo>
                      <a:pt x="41" y="317"/>
                      <a:pt x="60" y="325"/>
                      <a:pt x="84" y="32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grpSp>
        <p:grpSp>
          <p:nvGrpSpPr>
            <p:cNvPr id="228" name="図形グループ 55"/>
            <p:cNvGrpSpPr>
              <a:grpSpLocks/>
            </p:cNvGrpSpPr>
            <p:nvPr/>
          </p:nvGrpSpPr>
          <p:grpSpPr bwMode="auto">
            <a:xfrm>
              <a:off x="4998784" y="1810624"/>
              <a:ext cx="466648" cy="607387"/>
              <a:chOff x="2335062" y="5224459"/>
              <a:chExt cx="500064" cy="650879"/>
            </a:xfrm>
          </p:grpSpPr>
          <p:sp>
            <p:nvSpPr>
              <p:cNvPr id="229" name="Freeform 42"/>
              <p:cNvSpPr>
                <a:spLocks noChangeArrowheads="1"/>
              </p:cNvSpPr>
              <p:nvPr/>
            </p:nvSpPr>
            <p:spPr bwMode="auto">
              <a:xfrm>
                <a:off x="2335062" y="5224459"/>
                <a:ext cx="500062" cy="200025"/>
              </a:xfrm>
              <a:custGeom>
                <a:avLst/>
                <a:gdLst>
                  <a:gd name="T0" fmla="*/ 475198 w 362"/>
                  <a:gd name="T1" fmla="*/ 0 h 145"/>
                  <a:gd name="T2" fmla="*/ 24865 w 362"/>
                  <a:gd name="T3" fmla="*/ 0 h 145"/>
                  <a:gd name="T4" fmla="*/ 0 w 362"/>
                  <a:gd name="T5" fmla="*/ 24831 h 145"/>
                  <a:gd name="T6" fmla="*/ 0 w 362"/>
                  <a:gd name="T7" fmla="*/ 175194 h 145"/>
                  <a:gd name="T8" fmla="*/ 24865 w 362"/>
                  <a:gd name="T9" fmla="*/ 200025 h 145"/>
                  <a:gd name="T10" fmla="*/ 475198 w 362"/>
                  <a:gd name="T11" fmla="*/ 200025 h 145"/>
                  <a:gd name="T12" fmla="*/ 500063 w 362"/>
                  <a:gd name="T13" fmla="*/ 175194 h 145"/>
                  <a:gd name="T14" fmla="*/ 500063 w 362"/>
                  <a:gd name="T15" fmla="*/ 24831 h 145"/>
                  <a:gd name="T16" fmla="*/ 475198 w 362"/>
                  <a:gd name="T17" fmla="*/ 0 h 1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2" h="145">
                    <a:moveTo>
                      <a:pt x="344" y="0"/>
                    </a:moveTo>
                    <a:lnTo>
                      <a:pt x="18" y="0"/>
                    </a:lnTo>
                    <a:cubicBezTo>
                      <a:pt x="6" y="0"/>
                      <a:pt x="0" y="6"/>
                      <a:pt x="0" y="18"/>
                    </a:cubicBezTo>
                    <a:lnTo>
                      <a:pt x="0" y="127"/>
                    </a:lnTo>
                    <a:cubicBezTo>
                      <a:pt x="0" y="139"/>
                      <a:pt x="6" y="145"/>
                      <a:pt x="18" y="145"/>
                    </a:cubicBezTo>
                    <a:lnTo>
                      <a:pt x="344" y="145"/>
                    </a:lnTo>
                    <a:cubicBezTo>
                      <a:pt x="356" y="145"/>
                      <a:pt x="362" y="139"/>
                      <a:pt x="362" y="127"/>
                    </a:cubicBezTo>
                    <a:lnTo>
                      <a:pt x="362" y="18"/>
                    </a:lnTo>
                    <a:cubicBezTo>
                      <a:pt x="362" y="6"/>
                      <a:pt x="356" y="0"/>
                      <a:pt x="344" y="0"/>
                    </a:cubicBezTo>
                  </a:path>
                </a:pathLst>
              </a:custGeom>
              <a:solidFill>
                <a:srgbClr val="888888"/>
              </a:solidFill>
              <a:ln>
                <a:noFill/>
              </a:ln>
              <a:effectLst/>
              <a:extLst>
                <a:ext uri="{91240B29-F687-4F45-9708-019B960494DF}">
                  <a14:hiddenLine xmlns:a14="http://schemas.microsoft.com/office/drawing/2010/main" w="11036">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latin typeface="+mj-ea"/>
                  <a:ea typeface="+mj-ea"/>
                </a:endParaRPr>
              </a:p>
            </p:txBody>
          </p:sp>
          <p:sp>
            <p:nvSpPr>
              <p:cNvPr id="230" name="Freeform 43"/>
              <p:cNvSpPr>
                <a:spLocks noChangeArrowheads="1"/>
              </p:cNvSpPr>
              <p:nvPr/>
            </p:nvSpPr>
            <p:spPr bwMode="auto">
              <a:xfrm>
                <a:off x="2408882" y="5285198"/>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231" name="Freeform 44"/>
              <p:cNvSpPr>
                <a:spLocks noChangeArrowheads="1"/>
              </p:cNvSpPr>
              <p:nvPr/>
            </p:nvSpPr>
            <p:spPr bwMode="auto">
              <a:xfrm>
                <a:off x="2459682" y="5283610"/>
                <a:ext cx="25400" cy="76200"/>
              </a:xfrm>
              <a:custGeom>
                <a:avLst/>
                <a:gdLst>
                  <a:gd name="T0" fmla="*/ 25400 w 18"/>
                  <a:gd name="T1" fmla="*/ 62345 h 55"/>
                  <a:gd name="T2" fmla="*/ 18344 w 18"/>
                  <a:gd name="T3" fmla="*/ 73429 h 55"/>
                  <a:gd name="T4" fmla="*/ 5644 w 18"/>
                  <a:gd name="T5" fmla="*/ 73429 h 55"/>
                  <a:gd name="T6" fmla="*/ 0 w 18"/>
                  <a:gd name="T7" fmla="*/ 62345 h 55"/>
                  <a:gd name="T8" fmla="*/ 0 w 18"/>
                  <a:gd name="T9" fmla="*/ 12469 h 55"/>
                  <a:gd name="T10" fmla="*/ 5644 w 18"/>
                  <a:gd name="T11" fmla="*/ 1385 h 55"/>
                  <a:gd name="T12" fmla="*/ 18344 w 18"/>
                  <a:gd name="T13" fmla="*/ 1385 h 55"/>
                  <a:gd name="T14" fmla="*/ 25400 w 18"/>
                  <a:gd name="T15" fmla="*/ 12469 h 55"/>
                  <a:gd name="T16" fmla="*/ 25400 w 18"/>
                  <a:gd name="T17" fmla="*/ 62345 h 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 h="55">
                    <a:moveTo>
                      <a:pt x="18" y="45"/>
                    </a:moveTo>
                    <a:cubicBezTo>
                      <a:pt x="18" y="49"/>
                      <a:pt x="16" y="52"/>
                      <a:pt x="13" y="53"/>
                    </a:cubicBezTo>
                    <a:cubicBezTo>
                      <a:pt x="10" y="55"/>
                      <a:pt x="7" y="55"/>
                      <a:pt x="4" y="53"/>
                    </a:cubicBezTo>
                    <a:cubicBezTo>
                      <a:pt x="1" y="52"/>
                      <a:pt x="0" y="49"/>
                      <a:pt x="0" y="45"/>
                    </a:cubicBezTo>
                    <a:lnTo>
                      <a:pt x="0" y="9"/>
                    </a:lnTo>
                    <a:cubicBezTo>
                      <a:pt x="0" y="6"/>
                      <a:pt x="1" y="3"/>
                      <a:pt x="4" y="1"/>
                    </a:cubicBezTo>
                    <a:cubicBezTo>
                      <a:pt x="7" y="0"/>
                      <a:pt x="10" y="0"/>
                      <a:pt x="13" y="1"/>
                    </a:cubicBezTo>
                    <a:cubicBezTo>
                      <a:pt x="16" y="3"/>
                      <a:pt x="18" y="6"/>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232" name="Freeform 45"/>
              <p:cNvSpPr>
                <a:spLocks noChangeArrowheads="1"/>
              </p:cNvSpPr>
              <p:nvPr/>
            </p:nvSpPr>
            <p:spPr bwMode="auto">
              <a:xfrm>
                <a:off x="2508894" y="5285198"/>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233" name="Freeform 46"/>
              <p:cNvSpPr>
                <a:spLocks noChangeArrowheads="1"/>
              </p:cNvSpPr>
              <p:nvPr/>
            </p:nvSpPr>
            <p:spPr bwMode="auto">
              <a:xfrm>
                <a:off x="2559694" y="5285198"/>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234" name="Freeform 47"/>
              <p:cNvSpPr>
                <a:spLocks noChangeArrowheads="1"/>
              </p:cNvSpPr>
              <p:nvPr/>
            </p:nvSpPr>
            <p:spPr bwMode="auto">
              <a:xfrm>
                <a:off x="2697807" y="5291548"/>
                <a:ext cx="61912" cy="61912"/>
              </a:xfrm>
              <a:custGeom>
                <a:avLst/>
                <a:gdLst>
                  <a:gd name="T0" fmla="*/ 30268 w 45"/>
                  <a:gd name="T1" fmla="*/ 61912 h 45"/>
                  <a:gd name="T2" fmla="*/ 0 w 45"/>
                  <a:gd name="T3" fmla="*/ 30268 h 45"/>
                  <a:gd name="T4" fmla="*/ 30268 w 45"/>
                  <a:gd name="T5" fmla="*/ 0 h 45"/>
                  <a:gd name="T6" fmla="*/ 61912 w 45"/>
                  <a:gd name="T7" fmla="*/ 30268 h 45"/>
                  <a:gd name="T8" fmla="*/ 30268 w 45"/>
                  <a:gd name="T9" fmla="*/ 61912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5">
                    <a:moveTo>
                      <a:pt x="22" y="45"/>
                    </a:moveTo>
                    <a:cubicBezTo>
                      <a:pt x="7" y="45"/>
                      <a:pt x="0" y="37"/>
                      <a:pt x="0" y="22"/>
                    </a:cubicBezTo>
                    <a:cubicBezTo>
                      <a:pt x="0" y="7"/>
                      <a:pt x="7" y="0"/>
                      <a:pt x="22" y="0"/>
                    </a:cubicBezTo>
                    <a:cubicBezTo>
                      <a:pt x="37" y="0"/>
                      <a:pt x="45" y="7"/>
                      <a:pt x="45" y="22"/>
                    </a:cubicBezTo>
                    <a:cubicBezTo>
                      <a:pt x="45" y="37"/>
                      <a:pt x="37" y="45"/>
                      <a:pt x="22" y="4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235" name="Freeform 48"/>
              <p:cNvSpPr>
                <a:spLocks noChangeArrowheads="1"/>
              </p:cNvSpPr>
              <p:nvPr/>
            </p:nvSpPr>
            <p:spPr bwMode="auto">
              <a:xfrm>
                <a:off x="2335062" y="5449885"/>
                <a:ext cx="500063" cy="200025"/>
              </a:xfrm>
              <a:custGeom>
                <a:avLst/>
                <a:gdLst>
                  <a:gd name="T0" fmla="*/ 475198 w 362"/>
                  <a:gd name="T1" fmla="*/ 0 h 145"/>
                  <a:gd name="T2" fmla="*/ 24865 w 362"/>
                  <a:gd name="T3" fmla="*/ 0 h 145"/>
                  <a:gd name="T4" fmla="*/ 0 w 362"/>
                  <a:gd name="T5" fmla="*/ 24831 h 145"/>
                  <a:gd name="T6" fmla="*/ 0 w 362"/>
                  <a:gd name="T7" fmla="*/ 175194 h 145"/>
                  <a:gd name="T8" fmla="*/ 24865 w 362"/>
                  <a:gd name="T9" fmla="*/ 200025 h 145"/>
                  <a:gd name="T10" fmla="*/ 475198 w 362"/>
                  <a:gd name="T11" fmla="*/ 200025 h 145"/>
                  <a:gd name="T12" fmla="*/ 500063 w 362"/>
                  <a:gd name="T13" fmla="*/ 175194 h 145"/>
                  <a:gd name="T14" fmla="*/ 500063 w 362"/>
                  <a:gd name="T15" fmla="*/ 24831 h 145"/>
                  <a:gd name="T16" fmla="*/ 475198 w 362"/>
                  <a:gd name="T17" fmla="*/ 0 h 1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2" h="145">
                    <a:moveTo>
                      <a:pt x="344" y="0"/>
                    </a:moveTo>
                    <a:lnTo>
                      <a:pt x="18" y="0"/>
                    </a:lnTo>
                    <a:cubicBezTo>
                      <a:pt x="6" y="0"/>
                      <a:pt x="0" y="6"/>
                      <a:pt x="0" y="18"/>
                    </a:cubicBezTo>
                    <a:lnTo>
                      <a:pt x="0" y="127"/>
                    </a:lnTo>
                    <a:cubicBezTo>
                      <a:pt x="0" y="139"/>
                      <a:pt x="6" y="145"/>
                      <a:pt x="18" y="145"/>
                    </a:cubicBezTo>
                    <a:lnTo>
                      <a:pt x="344" y="145"/>
                    </a:lnTo>
                    <a:cubicBezTo>
                      <a:pt x="356" y="145"/>
                      <a:pt x="362" y="139"/>
                      <a:pt x="362" y="127"/>
                    </a:cubicBezTo>
                    <a:lnTo>
                      <a:pt x="362" y="18"/>
                    </a:lnTo>
                    <a:cubicBezTo>
                      <a:pt x="362" y="6"/>
                      <a:pt x="356" y="0"/>
                      <a:pt x="344" y="0"/>
                    </a:cubicBezTo>
                  </a:path>
                </a:pathLst>
              </a:custGeom>
              <a:solidFill>
                <a:srgbClr val="888888"/>
              </a:solidFill>
              <a:ln>
                <a:noFill/>
              </a:ln>
              <a:effectLst/>
              <a:extLst>
                <a:ext uri="{91240B29-F687-4F45-9708-019B960494DF}">
                  <a14:hiddenLine xmlns:a14="http://schemas.microsoft.com/office/drawing/2010/main" w="11036">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latin typeface="+mj-ea"/>
                  <a:ea typeface="+mj-ea"/>
                </a:endParaRPr>
              </a:p>
            </p:txBody>
          </p:sp>
          <p:sp>
            <p:nvSpPr>
              <p:cNvPr id="236" name="Freeform 49"/>
              <p:cNvSpPr>
                <a:spLocks noChangeArrowheads="1"/>
              </p:cNvSpPr>
              <p:nvPr/>
            </p:nvSpPr>
            <p:spPr bwMode="auto">
              <a:xfrm>
                <a:off x="2408882" y="5510623"/>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237" name="Freeform 50"/>
              <p:cNvSpPr>
                <a:spLocks noChangeArrowheads="1"/>
              </p:cNvSpPr>
              <p:nvPr/>
            </p:nvSpPr>
            <p:spPr bwMode="auto">
              <a:xfrm>
                <a:off x="2459682" y="5509035"/>
                <a:ext cx="25400" cy="76200"/>
              </a:xfrm>
              <a:custGeom>
                <a:avLst/>
                <a:gdLst>
                  <a:gd name="T0" fmla="*/ 25400 w 18"/>
                  <a:gd name="T1" fmla="*/ 62345 h 55"/>
                  <a:gd name="T2" fmla="*/ 18344 w 18"/>
                  <a:gd name="T3" fmla="*/ 73429 h 55"/>
                  <a:gd name="T4" fmla="*/ 5644 w 18"/>
                  <a:gd name="T5" fmla="*/ 73429 h 55"/>
                  <a:gd name="T6" fmla="*/ 0 w 18"/>
                  <a:gd name="T7" fmla="*/ 62345 h 55"/>
                  <a:gd name="T8" fmla="*/ 0 w 18"/>
                  <a:gd name="T9" fmla="*/ 12469 h 55"/>
                  <a:gd name="T10" fmla="*/ 5644 w 18"/>
                  <a:gd name="T11" fmla="*/ 1385 h 55"/>
                  <a:gd name="T12" fmla="*/ 18344 w 18"/>
                  <a:gd name="T13" fmla="*/ 1385 h 55"/>
                  <a:gd name="T14" fmla="*/ 25400 w 18"/>
                  <a:gd name="T15" fmla="*/ 12469 h 55"/>
                  <a:gd name="T16" fmla="*/ 25400 w 18"/>
                  <a:gd name="T17" fmla="*/ 62345 h 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 h="55">
                    <a:moveTo>
                      <a:pt x="18" y="45"/>
                    </a:moveTo>
                    <a:cubicBezTo>
                      <a:pt x="18" y="49"/>
                      <a:pt x="16" y="52"/>
                      <a:pt x="13" y="53"/>
                    </a:cubicBezTo>
                    <a:cubicBezTo>
                      <a:pt x="10" y="55"/>
                      <a:pt x="7" y="55"/>
                      <a:pt x="4" y="53"/>
                    </a:cubicBezTo>
                    <a:cubicBezTo>
                      <a:pt x="1" y="52"/>
                      <a:pt x="0" y="49"/>
                      <a:pt x="0" y="45"/>
                    </a:cubicBezTo>
                    <a:lnTo>
                      <a:pt x="0" y="9"/>
                    </a:lnTo>
                    <a:cubicBezTo>
                      <a:pt x="0" y="6"/>
                      <a:pt x="1" y="3"/>
                      <a:pt x="4" y="1"/>
                    </a:cubicBezTo>
                    <a:cubicBezTo>
                      <a:pt x="7" y="0"/>
                      <a:pt x="10" y="0"/>
                      <a:pt x="13" y="1"/>
                    </a:cubicBezTo>
                    <a:cubicBezTo>
                      <a:pt x="16" y="3"/>
                      <a:pt x="18" y="6"/>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238" name="Freeform 51"/>
              <p:cNvSpPr>
                <a:spLocks noChangeArrowheads="1"/>
              </p:cNvSpPr>
              <p:nvPr/>
            </p:nvSpPr>
            <p:spPr bwMode="auto">
              <a:xfrm>
                <a:off x="2508894" y="5510623"/>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239" name="Freeform 52"/>
              <p:cNvSpPr>
                <a:spLocks noChangeArrowheads="1"/>
              </p:cNvSpPr>
              <p:nvPr/>
            </p:nvSpPr>
            <p:spPr bwMode="auto">
              <a:xfrm>
                <a:off x="2559694" y="5510623"/>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240" name="Freeform 53"/>
              <p:cNvSpPr>
                <a:spLocks noChangeArrowheads="1"/>
              </p:cNvSpPr>
              <p:nvPr/>
            </p:nvSpPr>
            <p:spPr bwMode="auto">
              <a:xfrm>
                <a:off x="2697807" y="5516973"/>
                <a:ext cx="61912" cy="61912"/>
              </a:xfrm>
              <a:custGeom>
                <a:avLst/>
                <a:gdLst>
                  <a:gd name="T0" fmla="*/ 30268 w 45"/>
                  <a:gd name="T1" fmla="*/ 61912 h 45"/>
                  <a:gd name="T2" fmla="*/ 0 w 45"/>
                  <a:gd name="T3" fmla="*/ 30268 h 45"/>
                  <a:gd name="T4" fmla="*/ 30268 w 45"/>
                  <a:gd name="T5" fmla="*/ 0 h 45"/>
                  <a:gd name="T6" fmla="*/ 61912 w 45"/>
                  <a:gd name="T7" fmla="*/ 30268 h 45"/>
                  <a:gd name="T8" fmla="*/ 30268 w 45"/>
                  <a:gd name="T9" fmla="*/ 61912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5">
                    <a:moveTo>
                      <a:pt x="22" y="45"/>
                    </a:moveTo>
                    <a:cubicBezTo>
                      <a:pt x="7" y="45"/>
                      <a:pt x="0" y="37"/>
                      <a:pt x="0" y="22"/>
                    </a:cubicBezTo>
                    <a:cubicBezTo>
                      <a:pt x="0" y="7"/>
                      <a:pt x="7" y="0"/>
                      <a:pt x="22" y="0"/>
                    </a:cubicBezTo>
                    <a:cubicBezTo>
                      <a:pt x="37" y="0"/>
                      <a:pt x="45" y="7"/>
                      <a:pt x="45" y="22"/>
                    </a:cubicBezTo>
                    <a:cubicBezTo>
                      <a:pt x="45" y="37"/>
                      <a:pt x="37" y="45"/>
                      <a:pt x="22" y="4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241" name="Freeform 54"/>
              <p:cNvSpPr>
                <a:spLocks noChangeArrowheads="1"/>
              </p:cNvSpPr>
              <p:nvPr/>
            </p:nvSpPr>
            <p:spPr bwMode="auto">
              <a:xfrm>
                <a:off x="2335063" y="5675313"/>
                <a:ext cx="500063" cy="200025"/>
              </a:xfrm>
              <a:custGeom>
                <a:avLst/>
                <a:gdLst>
                  <a:gd name="T0" fmla="*/ 475198 w 362"/>
                  <a:gd name="T1" fmla="*/ 0 h 145"/>
                  <a:gd name="T2" fmla="*/ 24865 w 362"/>
                  <a:gd name="T3" fmla="*/ 0 h 145"/>
                  <a:gd name="T4" fmla="*/ 0 w 362"/>
                  <a:gd name="T5" fmla="*/ 24831 h 145"/>
                  <a:gd name="T6" fmla="*/ 0 w 362"/>
                  <a:gd name="T7" fmla="*/ 175194 h 145"/>
                  <a:gd name="T8" fmla="*/ 24865 w 362"/>
                  <a:gd name="T9" fmla="*/ 200025 h 145"/>
                  <a:gd name="T10" fmla="*/ 475198 w 362"/>
                  <a:gd name="T11" fmla="*/ 200025 h 145"/>
                  <a:gd name="T12" fmla="*/ 500063 w 362"/>
                  <a:gd name="T13" fmla="*/ 175194 h 145"/>
                  <a:gd name="T14" fmla="*/ 500063 w 362"/>
                  <a:gd name="T15" fmla="*/ 24831 h 145"/>
                  <a:gd name="T16" fmla="*/ 475198 w 362"/>
                  <a:gd name="T17" fmla="*/ 0 h 1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2" h="145">
                    <a:moveTo>
                      <a:pt x="344" y="0"/>
                    </a:moveTo>
                    <a:lnTo>
                      <a:pt x="18" y="0"/>
                    </a:lnTo>
                    <a:cubicBezTo>
                      <a:pt x="6" y="0"/>
                      <a:pt x="0" y="6"/>
                      <a:pt x="0" y="18"/>
                    </a:cubicBezTo>
                    <a:lnTo>
                      <a:pt x="0" y="127"/>
                    </a:lnTo>
                    <a:cubicBezTo>
                      <a:pt x="0" y="139"/>
                      <a:pt x="6" y="145"/>
                      <a:pt x="18" y="145"/>
                    </a:cubicBezTo>
                    <a:lnTo>
                      <a:pt x="344" y="145"/>
                    </a:lnTo>
                    <a:cubicBezTo>
                      <a:pt x="356" y="145"/>
                      <a:pt x="362" y="139"/>
                      <a:pt x="362" y="127"/>
                    </a:cubicBezTo>
                    <a:lnTo>
                      <a:pt x="362" y="18"/>
                    </a:lnTo>
                    <a:cubicBezTo>
                      <a:pt x="362" y="6"/>
                      <a:pt x="356" y="0"/>
                      <a:pt x="344" y="0"/>
                    </a:cubicBezTo>
                  </a:path>
                </a:pathLst>
              </a:custGeom>
              <a:solidFill>
                <a:srgbClr val="888888"/>
              </a:solidFill>
              <a:ln>
                <a:noFill/>
              </a:ln>
              <a:effectLst/>
              <a:extLst>
                <a:ext uri="{91240B29-F687-4F45-9708-019B960494DF}">
                  <a14:hiddenLine xmlns:a14="http://schemas.microsoft.com/office/drawing/2010/main" w="11036">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latin typeface="+mj-ea"/>
                  <a:ea typeface="+mj-ea"/>
                </a:endParaRPr>
              </a:p>
            </p:txBody>
          </p:sp>
          <p:sp>
            <p:nvSpPr>
              <p:cNvPr id="242" name="Freeform 55"/>
              <p:cNvSpPr>
                <a:spLocks noChangeArrowheads="1"/>
              </p:cNvSpPr>
              <p:nvPr/>
            </p:nvSpPr>
            <p:spPr bwMode="auto">
              <a:xfrm>
                <a:off x="2408882" y="5736048"/>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243" name="Freeform 56"/>
              <p:cNvSpPr>
                <a:spLocks noChangeArrowheads="1"/>
              </p:cNvSpPr>
              <p:nvPr/>
            </p:nvSpPr>
            <p:spPr bwMode="auto">
              <a:xfrm>
                <a:off x="2459682" y="5734460"/>
                <a:ext cx="25400" cy="76200"/>
              </a:xfrm>
              <a:custGeom>
                <a:avLst/>
                <a:gdLst>
                  <a:gd name="T0" fmla="*/ 25400 w 18"/>
                  <a:gd name="T1" fmla="*/ 62345 h 55"/>
                  <a:gd name="T2" fmla="*/ 18344 w 18"/>
                  <a:gd name="T3" fmla="*/ 73429 h 55"/>
                  <a:gd name="T4" fmla="*/ 5644 w 18"/>
                  <a:gd name="T5" fmla="*/ 73429 h 55"/>
                  <a:gd name="T6" fmla="*/ 0 w 18"/>
                  <a:gd name="T7" fmla="*/ 62345 h 55"/>
                  <a:gd name="T8" fmla="*/ 0 w 18"/>
                  <a:gd name="T9" fmla="*/ 12469 h 55"/>
                  <a:gd name="T10" fmla="*/ 5644 w 18"/>
                  <a:gd name="T11" fmla="*/ 1385 h 55"/>
                  <a:gd name="T12" fmla="*/ 18344 w 18"/>
                  <a:gd name="T13" fmla="*/ 1385 h 55"/>
                  <a:gd name="T14" fmla="*/ 25400 w 18"/>
                  <a:gd name="T15" fmla="*/ 12469 h 55"/>
                  <a:gd name="T16" fmla="*/ 25400 w 18"/>
                  <a:gd name="T17" fmla="*/ 62345 h 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 h="55">
                    <a:moveTo>
                      <a:pt x="18" y="45"/>
                    </a:moveTo>
                    <a:cubicBezTo>
                      <a:pt x="18" y="49"/>
                      <a:pt x="16" y="52"/>
                      <a:pt x="13" y="53"/>
                    </a:cubicBezTo>
                    <a:cubicBezTo>
                      <a:pt x="10" y="55"/>
                      <a:pt x="7" y="55"/>
                      <a:pt x="4" y="53"/>
                    </a:cubicBezTo>
                    <a:cubicBezTo>
                      <a:pt x="1" y="52"/>
                      <a:pt x="0" y="49"/>
                      <a:pt x="0" y="45"/>
                    </a:cubicBezTo>
                    <a:lnTo>
                      <a:pt x="0" y="9"/>
                    </a:lnTo>
                    <a:cubicBezTo>
                      <a:pt x="0" y="6"/>
                      <a:pt x="1" y="3"/>
                      <a:pt x="4" y="1"/>
                    </a:cubicBezTo>
                    <a:cubicBezTo>
                      <a:pt x="7" y="0"/>
                      <a:pt x="10" y="0"/>
                      <a:pt x="13" y="1"/>
                    </a:cubicBezTo>
                    <a:cubicBezTo>
                      <a:pt x="16" y="3"/>
                      <a:pt x="18" y="6"/>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244" name="Freeform 57"/>
              <p:cNvSpPr>
                <a:spLocks noChangeArrowheads="1"/>
              </p:cNvSpPr>
              <p:nvPr/>
            </p:nvSpPr>
            <p:spPr bwMode="auto">
              <a:xfrm>
                <a:off x="2508894" y="5736048"/>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245" name="Freeform 58"/>
              <p:cNvSpPr>
                <a:spLocks noChangeArrowheads="1"/>
              </p:cNvSpPr>
              <p:nvPr/>
            </p:nvSpPr>
            <p:spPr bwMode="auto">
              <a:xfrm>
                <a:off x="2559694" y="5736048"/>
                <a:ext cx="25400" cy="74612"/>
              </a:xfrm>
              <a:custGeom>
                <a:avLst/>
                <a:gdLst>
                  <a:gd name="T0" fmla="*/ 25400 w 18"/>
                  <a:gd name="T1" fmla="*/ 62177 h 54"/>
                  <a:gd name="T2" fmla="*/ 12700 w 18"/>
                  <a:gd name="T3" fmla="*/ 74612 h 54"/>
                  <a:gd name="T4" fmla="*/ 0 w 18"/>
                  <a:gd name="T5" fmla="*/ 62177 h 54"/>
                  <a:gd name="T6" fmla="*/ 0 w 18"/>
                  <a:gd name="T7" fmla="*/ 12435 h 54"/>
                  <a:gd name="T8" fmla="*/ 12700 w 18"/>
                  <a:gd name="T9" fmla="*/ 0 h 54"/>
                  <a:gd name="T10" fmla="*/ 25400 w 18"/>
                  <a:gd name="T11" fmla="*/ 12435 h 54"/>
                  <a:gd name="T12" fmla="*/ 25400 w 18"/>
                  <a:gd name="T13" fmla="*/ 62177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54">
                    <a:moveTo>
                      <a:pt x="18" y="45"/>
                    </a:moveTo>
                    <a:cubicBezTo>
                      <a:pt x="18" y="51"/>
                      <a:pt x="15" y="54"/>
                      <a:pt x="9" y="54"/>
                    </a:cubicBezTo>
                    <a:cubicBezTo>
                      <a:pt x="3" y="54"/>
                      <a:pt x="0" y="51"/>
                      <a:pt x="0" y="45"/>
                    </a:cubicBezTo>
                    <a:lnTo>
                      <a:pt x="0" y="9"/>
                    </a:lnTo>
                    <a:cubicBezTo>
                      <a:pt x="0" y="3"/>
                      <a:pt x="3" y="0"/>
                      <a:pt x="9" y="0"/>
                    </a:cubicBezTo>
                    <a:cubicBezTo>
                      <a:pt x="15" y="0"/>
                      <a:pt x="18" y="3"/>
                      <a:pt x="18" y="9"/>
                    </a:cubicBezTo>
                    <a:lnTo>
                      <a:pt x="18" y="45"/>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sp>
            <p:nvSpPr>
              <p:cNvPr id="246" name="Freeform 59"/>
              <p:cNvSpPr>
                <a:spLocks noChangeArrowheads="1"/>
              </p:cNvSpPr>
              <p:nvPr/>
            </p:nvSpPr>
            <p:spPr bwMode="auto">
              <a:xfrm>
                <a:off x="2697807" y="5740810"/>
                <a:ext cx="61912" cy="63500"/>
              </a:xfrm>
              <a:custGeom>
                <a:avLst/>
                <a:gdLst>
                  <a:gd name="T0" fmla="*/ 30268 w 45"/>
                  <a:gd name="T1" fmla="*/ 63500 h 45"/>
                  <a:gd name="T2" fmla="*/ 0 w 45"/>
                  <a:gd name="T3" fmla="*/ 31044 h 45"/>
                  <a:gd name="T4" fmla="*/ 30268 w 45"/>
                  <a:gd name="T5" fmla="*/ 0 h 45"/>
                  <a:gd name="T6" fmla="*/ 61912 w 45"/>
                  <a:gd name="T7" fmla="*/ 31044 h 45"/>
                  <a:gd name="T8" fmla="*/ 30268 w 45"/>
                  <a:gd name="T9" fmla="*/ 63500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5">
                    <a:moveTo>
                      <a:pt x="22" y="45"/>
                    </a:moveTo>
                    <a:cubicBezTo>
                      <a:pt x="7" y="45"/>
                      <a:pt x="0" y="37"/>
                      <a:pt x="0" y="22"/>
                    </a:cubicBezTo>
                    <a:cubicBezTo>
                      <a:pt x="0" y="7"/>
                      <a:pt x="7" y="0"/>
                      <a:pt x="22" y="0"/>
                    </a:cubicBezTo>
                    <a:cubicBezTo>
                      <a:pt x="37" y="0"/>
                      <a:pt x="45" y="7"/>
                      <a:pt x="45" y="22"/>
                    </a:cubicBezTo>
                    <a:cubicBezTo>
                      <a:pt x="45" y="37"/>
                      <a:pt x="37" y="45"/>
                      <a:pt x="22" y="4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mj-ea"/>
                  <a:ea typeface="+mj-ea"/>
                </a:endParaRPr>
              </a:p>
            </p:txBody>
          </p:sp>
        </p:grpSp>
      </p:grpSp>
      <p:sp>
        <p:nvSpPr>
          <p:cNvPr id="6" name="テキスト ボックス 5"/>
          <p:cNvSpPr txBox="1"/>
          <p:nvPr/>
        </p:nvSpPr>
        <p:spPr>
          <a:xfrm>
            <a:off x="7079137" y="5811231"/>
            <a:ext cx="1847588" cy="338554"/>
          </a:xfrm>
          <a:prstGeom prst="rect">
            <a:avLst/>
          </a:prstGeom>
          <a:noFill/>
        </p:spPr>
        <p:txBody>
          <a:bodyPr wrap="square" rtlCol="0">
            <a:spAutoFit/>
          </a:bodyPr>
          <a:lstStyle/>
          <a:p>
            <a:pPr algn="ctr"/>
            <a:r>
              <a:rPr kumimoji="1" lang="ja-JP" altLang="en-US" sz="1600">
                <a:solidFill>
                  <a:srgbClr val="586C8A"/>
                </a:solidFill>
                <a:latin typeface="+mj-ea"/>
                <a:ea typeface="+mj-ea"/>
              </a:rPr>
              <a:t>学内ネットワーク</a:t>
            </a:r>
          </a:p>
        </p:txBody>
      </p:sp>
      <p:pic>
        <p:nvPicPr>
          <p:cNvPr id="101" name="図 100"/>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1875150" y="2766744"/>
            <a:ext cx="1046774" cy="1054351"/>
          </a:xfrm>
          <a:prstGeom prst="rect">
            <a:avLst/>
          </a:prstGeom>
          <a:ln>
            <a:noFill/>
          </a:ln>
        </p:spPr>
      </p:pic>
      <p:pic>
        <p:nvPicPr>
          <p:cNvPr id="5" name="図 4"/>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425645" y="5140722"/>
            <a:ext cx="1054710" cy="1054710"/>
          </a:xfrm>
          <a:prstGeom prst="rect">
            <a:avLst/>
          </a:prstGeom>
        </p:spPr>
      </p:pic>
      <p:sp>
        <p:nvSpPr>
          <p:cNvPr id="125" name="テキスト ボックス 124"/>
          <p:cNvSpPr txBox="1"/>
          <p:nvPr/>
        </p:nvSpPr>
        <p:spPr>
          <a:xfrm>
            <a:off x="247843" y="4660285"/>
            <a:ext cx="3768873" cy="291600"/>
          </a:xfrm>
          <a:prstGeom prst="rect">
            <a:avLst/>
          </a:prstGeom>
          <a:solidFill>
            <a:srgbClr val="0CB0EF"/>
          </a:solidFill>
          <a:ln>
            <a:noFill/>
          </a:ln>
        </p:spPr>
        <p:txBody>
          <a:bodyPr wrap="none" rtlCol="0" anchor="ctr">
            <a:noAutofit/>
          </a:bodyPr>
          <a:lstStyle/>
          <a:p>
            <a:pPr algn="ctr"/>
            <a:r>
              <a:rPr kumimoji="1" lang="ja-JP" altLang="en-US" sz="1000" b="1">
                <a:solidFill>
                  <a:schemeClr val="bg1"/>
                </a:solidFill>
                <a:latin typeface="+mj-ea"/>
                <a:ea typeface="+mj-ea"/>
              </a:rPr>
              <a:t>弊社別サービスとの連携</a:t>
            </a:r>
          </a:p>
        </p:txBody>
      </p:sp>
      <p:cxnSp>
        <p:nvCxnSpPr>
          <p:cNvPr id="156" name="直線コネクタ 155"/>
          <p:cNvCxnSpPr/>
          <p:nvPr/>
        </p:nvCxnSpPr>
        <p:spPr>
          <a:xfrm>
            <a:off x="7896045" y="5342383"/>
            <a:ext cx="0" cy="325694"/>
          </a:xfrm>
          <a:prstGeom prst="line">
            <a:avLst/>
          </a:prstGeom>
          <a:ln w="38100">
            <a:solidFill>
              <a:srgbClr val="8C8A8C"/>
            </a:solidFill>
          </a:ln>
        </p:spPr>
        <p:style>
          <a:lnRef idx="1">
            <a:schemeClr val="accent1"/>
          </a:lnRef>
          <a:fillRef idx="0">
            <a:schemeClr val="accent1"/>
          </a:fillRef>
          <a:effectRef idx="0">
            <a:schemeClr val="accent1"/>
          </a:effectRef>
          <a:fontRef idx="minor">
            <a:schemeClr val="tx1"/>
          </a:fontRef>
        </p:style>
      </p:cxnSp>
      <p:cxnSp>
        <p:nvCxnSpPr>
          <p:cNvPr id="172" name="直線コネクタ 171"/>
          <p:cNvCxnSpPr/>
          <p:nvPr/>
        </p:nvCxnSpPr>
        <p:spPr>
          <a:xfrm>
            <a:off x="9253268" y="4806085"/>
            <a:ext cx="0" cy="861992"/>
          </a:xfrm>
          <a:prstGeom prst="line">
            <a:avLst/>
          </a:prstGeom>
          <a:ln w="38100">
            <a:solidFill>
              <a:srgbClr val="8C8A8C"/>
            </a:solidFill>
          </a:ln>
        </p:spPr>
        <p:style>
          <a:lnRef idx="1">
            <a:schemeClr val="accent1"/>
          </a:lnRef>
          <a:fillRef idx="0">
            <a:schemeClr val="accent1"/>
          </a:fillRef>
          <a:effectRef idx="0">
            <a:schemeClr val="accent1"/>
          </a:effectRef>
          <a:fontRef idx="minor">
            <a:schemeClr val="tx1"/>
          </a:fontRef>
        </p:style>
      </p:cxnSp>
      <p:cxnSp>
        <p:nvCxnSpPr>
          <p:cNvPr id="175" name="直線コネクタ 174"/>
          <p:cNvCxnSpPr/>
          <p:nvPr/>
        </p:nvCxnSpPr>
        <p:spPr>
          <a:xfrm>
            <a:off x="4953728" y="4716592"/>
            <a:ext cx="3456" cy="528875"/>
          </a:xfrm>
          <a:prstGeom prst="line">
            <a:avLst/>
          </a:prstGeom>
          <a:ln w="38100">
            <a:solidFill>
              <a:srgbClr val="8C8A8C"/>
            </a:solidFill>
          </a:ln>
        </p:spPr>
        <p:style>
          <a:lnRef idx="1">
            <a:schemeClr val="accent1"/>
          </a:lnRef>
          <a:fillRef idx="0">
            <a:schemeClr val="accent1"/>
          </a:fillRef>
          <a:effectRef idx="0">
            <a:schemeClr val="accent1"/>
          </a:effectRef>
          <a:fontRef idx="minor">
            <a:schemeClr val="tx1"/>
          </a:fontRef>
        </p:style>
      </p:cxnSp>
      <p:sp>
        <p:nvSpPr>
          <p:cNvPr id="85" name="テキスト ボックス 84"/>
          <p:cNvSpPr txBox="1"/>
          <p:nvPr/>
        </p:nvSpPr>
        <p:spPr>
          <a:xfrm>
            <a:off x="230726" y="1409818"/>
            <a:ext cx="8389838" cy="253916"/>
          </a:xfrm>
          <a:prstGeom prst="rect">
            <a:avLst/>
          </a:prstGeom>
          <a:noFill/>
          <a:ln>
            <a:noFill/>
          </a:ln>
        </p:spPr>
        <p:txBody>
          <a:bodyPr wrap="square" rtlCol="0">
            <a:spAutoFit/>
          </a:bodyPr>
          <a:lstStyle/>
          <a:p>
            <a:r>
              <a:rPr lang="en-US" altLang="ja-JP" sz="1050" dirty="0">
                <a:latin typeface="+mn-ea"/>
              </a:rPr>
              <a:t>Knowledge</a:t>
            </a:r>
            <a:r>
              <a:rPr lang="ja-JP" altLang="en-US" sz="1050">
                <a:latin typeface="+mn-ea"/>
              </a:rPr>
              <a:t> </a:t>
            </a:r>
            <a:r>
              <a:rPr lang="en-US" altLang="ja-JP" sz="1050" dirty="0">
                <a:latin typeface="+mn-ea"/>
              </a:rPr>
              <a:t>Sense</a:t>
            </a:r>
            <a:r>
              <a:rPr lang="ja-JP" altLang="en-US" sz="1050">
                <a:latin typeface="+mn-ea"/>
              </a:rPr>
              <a:t>は、 弊社クラウドサーバ上で稼動する、クラウド型サービスです。</a:t>
            </a:r>
            <a:endParaRPr lang="en-US" altLang="ja-JP" sz="1050" dirty="0">
              <a:latin typeface="+mn-ea"/>
            </a:endParaRPr>
          </a:p>
        </p:txBody>
      </p:sp>
      <p:sp>
        <p:nvSpPr>
          <p:cNvPr id="105" name="Rectangle 3">
            <a:extLst>
              <a:ext uri="{FF2B5EF4-FFF2-40B4-BE49-F238E27FC236}">
                <a16:creationId xmlns:a16="http://schemas.microsoft.com/office/drawing/2014/main" id="{E1E43517-578B-2E41-A0FE-0F48166CAA36}"/>
              </a:ext>
            </a:extLst>
          </p:cNvPr>
          <p:cNvSpPr>
            <a:spLocks noChangeArrowheads="1"/>
          </p:cNvSpPr>
          <p:nvPr/>
        </p:nvSpPr>
        <p:spPr bwMode="auto">
          <a:xfrm>
            <a:off x="318508" y="322545"/>
            <a:ext cx="621030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1136650" algn="ctr"/>
              </a:tabLst>
              <a:defRPr kumimoji="1">
                <a:solidFill>
                  <a:schemeClr val="tx1"/>
                </a:solidFill>
                <a:latin typeface="Arial" pitchFamily="34" charset="0"/>
                <a:ea typeface="ＭＳ Ｐゴシック" pitchFamily="50" charset="-128"/>
                <a:cs typeface="ＭＳ Ｐゴシック" pitchFamily="50" charset="-128"/>
              </a:defRPr>
            </a:lvl9pPr>
          </a:lstStyle>
          <a:p>
            <a:pPr lvl="0"/>
            <a:r>
              <a:rPr kumimoji="1" lang="ja-JP" altLang="ja-JP" sz="1800" b="1" i="0" u="none" strike="noStrike" cap="none" normalizeH="0" baseline="0">
                <a:ln>
                  <a:noFill/>
                </a:ln>
                <a:solidFill>
                  <a:schemeClr val="tx1"/>
                </a:solidFill>
                <a:effectLst/>
                <a:latin typeface="+mj-ea"/>
                <a:ea typeface="+mj-ea"/>
                <a:cs typeface="A-OTF 見出ゴMB31 Pro MB31" charset="-128"/>
              </a:rPr>
              <a:t>システム概要  </a:t>
            </a:r>
            <a:r>
              <a:rPr lang="en-US" altLang="ja-JP" sz="1300">
                <a:latin typeface="+mj-ea"/>
                <a:ea typeface="+mj-ea"/>
              </a:rPr>
              <a:t>‐</a:t>
            </a:r>
            <a:r>
              <a:rPr lang="ja-JP" altLang="en-US" sz="1300">
                <a:latin typeface="+mj-ea"/>
                <a:ea typeface="+mj-ea"/>
              </a:rPr>
              <a:t>デジタルサイネージ・学習する情報配信サイネージ</a:t>
            </a:r>
            <a:r>
              <a:rPr lang="en-US" altLang="ja-JP" sz="1300">
                <a:latin typeface="+mj-ea"/>
              </a:rPr>
              <a:t>‐</a:t>
            </a:r>
            <a:endParaRPr kumimoji="1" lang="ja-JP" altLang="en-US" sz="1300" b="0" i="0" u="none" strike="noStrike" cap="none" normalizeH="0" baseline="0">
              <a:ln>
                <a:noFill/>
              </a:ln>
              <a:solidFill>
                <a:schemeClr val="tx1"/>
              </a:solidFill>
              <a:effectLst/>
              <a:latin typeface="+mj-ea"/>
              <a:ea typeface="+mj-ea"/>
            </a:endParaRPr>
          </a:p>
        </p:txBody>
      </p:sp>
      <p:sp>
        <p:nvSpPr>
          <p:cNvPr id="110" name="角丸四角形 109">
            <a:extLst>
              <a:ext uri="{FF2B5EF4-FFF2-40B4-BE49-F238E27FC236}">
                <a16:creationId xmlns:a16="http://schemas.microsoft.com/office/drawing/2014/main" id="{627B7E5F-65B1-0A47-9A1E-A2EEC15C1B72}"/>
              </a:ext>
            </a:extLst>
          </p:cNvPr>
          <p:cNvSpPr/>
          <p:nvPr/>
        </p:nvSpPr>
        <p:spPr>
          <a:xfrm>
            <a:off x="272789" y="297770"/>
            <a:ext cx="45719" cy="418883"/>
          </a:xfrm>
          <a:prstGeom prst="roundRect">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テキスト ボックス 110">
            <a:extLst>
              <a:ext uri="{FF2B5EF4-FFF2-40B4-BE49-F238E27FC236}">
                <a16:creationId xmlns:a16="http://schemas.microsoft.com/office/drawing/2014/main" id="{D2C3B50B-BB0C-B64C-A625-C3E8A46A7C34}"/>
              </a:ext>
            </a:extLst>
          </p:cNvPr>
          <p:cNvSpPr txBox="1"/>
          <p:nvPr/>
        </p:nvSpPr>
        <p:spPr>
          <a:xfrm>
            <a:off x="227154" y="913725"/>
            <a:ext cx="9426638" cy="289313"/>
          </a:xfrm>
          <a:prstGeom prst="rect">
            <a:avLst/>
          </a:prstGeom>
          <a:solidFill>
            <a:srgbClr val="0CB0EF"/>
          </a:solidFill>
        </p:spPr>
        <p:txBody>
          <a:bodyPr wrap="square" lIns="73125" rtlCol="0" anchor="ctr" anchorCtr="0">
            <a:noAutofit/>
          </a:bodyPr>
          <a:lstStyle/>
          <a:p>
            <a:pPr algn="ctr"/>
            <a:r>
              <a:rPr lang="ja-JP" altLang="en-US" sz="1000">
                <a:solidFill>
                  <a:schemeClr val="bg1"/>
                </a:solidFill>
                <a:latin typeface="+mn-ea"/>
              </a:rPr>
              <a:t>システム構成</a:t>
            </a:r>
            <a:endParaRPr lang="en-US" altLang="ja-JP" sz="1000">
              <a:solidFill>
                <a:schemeClr val="bg1"/>
              </a:solidFill>
              <a:latin typeface="+mn-ea"/>
            </a:endParaRPr>
          </a:p>
        </p:txBody>
      </p:sp>
      <p:pic>
        <p:nvPicPr>
          <p:cNvPr id="114" name="図 113">
            <a:extLst>
              <a:ext uri="{FF2B5EF4-FFF2-40B4-BE49-F238E27FC236}">
                <a16:creationId xmlns:a16="http://schemas.microsoft.com/office/drawing/2014/main" id="{89080FEB-4519-1249-A1CA-AEE86027A67E}"/>
              </a:ext>
            </a:extLst>
          </p:cNvPr>
          <p:cNvPicPr>
            <a:picLocks noChangeAspect="1"/>
          </p:cNvPicPr>
          <p:nvPr/>
        </p:nvPicPr>
        <p:blipFill>
          <a:blip r:embed="rId4"/>
          <a:stretch>
            <a:fillRect/>
          </a:stretch>
        </p:blipFill>
        <p:spPr>
          <a:xfrm>
            <a:off x="313435" y="5108383"/>
            <a:ext cx="2176911" cy="468000"/>
          </a:xfrm>
          <a:prstGeom prst="rect">
            <a:avLst/>
          </a:prstGeom>
        </p:spPr>
      </p:pic>
      <p:pic>
        <p:nvPicPr>
          <p:cNvPr id="123" name="図 122">
            <a:extLst>
              <a:ext uri="{FF2B5EF4-FFF2-40B4-BE49-F238E27FC236}">
                <a16:creationId xmlns:a16="http://schemas.microsoft.com/office/drawing/2014/main" id="{7CF0C460-F6B7-9D48-9A07-E43C3EC1EC9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905181" y="5088157"/>
            <a:ext cx="1079999" cy="468000"/>
          </a:xfrm>
          <a:prstGeom prst="rect">
            <a:avLst/>
          </a:prstGeom>
        </p:spPr>
      </p:pic>
      <p:grpSp>
        <p:nvGrpSpPr>
          <p:cNvPr id="126" name="グループ化 125">
            <a:extLst>
              <a:ext uri="{FF2B5EF4-FFF2-40B4-BE49-F238E27FC236}">
                <a16:creationId xmlns:a16="http://schemas.microsoft.com/office/drawing/2014/main" id="{23B6BC0A-D37F-CF47-8DBF-BE3D15F8DC0D}"/>
              </a:ext>
            </a:extLst>
          </p:cNvPr>
          <p:cNvGrpSpPr/>
          <p:nvPr/>
        </p:nvGrpSpPr>
        <p:grpSpPr>
          <a:xfrm>
            <a:off x="6081788" y="1435396"/>
            <a:ext cx="3573448" cy="2190457"/>
            <a:chOff x="-613989" y="1343262"/>
            <a:chExt cx="7676147" cy="4705335"/>
          </a:xfrm>
        </p:grpSpPr>
        <p:pic>
          <p:nvPicPr>
            <p:cNvPr id="127" name="図 126">
              <a:extLst>
                <a:ext uri="{FF2B5EF4-FFF2-40B4-BE49-F238E27FC236}">
                  <a16:creationId xmlns:a16="http://schemas.microsoft.com/office/drawing/2014/main" id="{1042BBDF-5E30-034B-9280-3C5D75DF79F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13989" y="1343262"/>
              <a:ext cx="7676147" cy="4705335"/>
            </a:xfrm>
            <a:prstGeom prst="rect">
              <a:avLst/>
            </a:prstGeom>
            <a:ln>
              <a:noFill/>
            </a:ln>
          </p:spPr>
        </p:pic>
        <p:pic>
          <p:nvPicPr>
            <p:cNvPr id="128" name="図 127">
              <a:extLst>
                <a:ext uri="{FF2B5EF4-FFF2-40B4-BE49-F238E27FC236}">
                  <a16:creationId xmlns:a16="http://schemas.microsoft.com/office/drawing/2014/main" id="{4C7B8F61-542B-A249-95F1-0C53E7C2D78E}"/>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292989" y="1737233"/>
              <a:ext cx="7034145" cy="3956708"/>
            </a:xfrm>
            <a:prstGeom prst="rect">
              <a:avLst/>
            </a:prstGeom>
            <a:ln>
              <a:solidFill>
                <a:schemeClr val="tx1"/>
              </a:solidFill>
            </a:ln>
          </p:spPr>
        </p:pic>
      </p:grpSp>
      <p:pic>
        <p:nvPicPr>
          <p:cNvPr id="79" name="図 78">
            <a:extLst>
              <a:ext uri="{FF2B5EF4-FFF2-40B4-BE49-F238E27FC236}">
                <a16:creationId xmlns:a16="http://schemas.microsoft.com/office/drawing/2014/main" id="{D5D9C018-6A9E-8740-B072-358D8214F67A}"/>
              </a:ext>
            </a:extLst>
          </p:cNvPr>
          <p:cNvPicPr>
            <a:picLocks noChangeAspect="1"/>
          </p:cNvPicPr>
          <p:nvPr/>
        </p:nvPicPr>
        <p:blipFill>
          <a:blip r:embed="rId8"/>
          <a:stretch>
            <a:fillRect/>
          </a:stretch>
        </p:blipFill>
        <p:spPr>
          <a:xfrm>
            <a:off x="313435" y="5762108"/>
            <a:ext cx="1137809" cy="417600"/>
          </a:xfrm>
          <a:prstGeom prst="rect">
            <a:avLst/>
          </a:prstGeom>
        </p:spPr>
      </p:pic>
      <p:sp>
        <p:nvSpPr>
          <p:cNvPr id="80" name="円/楕円 79">
            <a:extLst>
              <a:ext uri="{FF2B5EF4-FFF2-40B4-BE49-F238E27FC236}">
                <a16:creationId xmlns:a16="http://schemas.microsoft.com/office/drawing/2014/main" id="{F674728F-9702-BC4D-9EA3-10E8C1888B9E}"/>
              </a:ext>
            </a:extLst>
          </p:cNvPr>
          <p:cNvSpPr/>
          <p:nvPr/>
        </p:nvSpPr>
        <p:spPr>
          <a:xfrm>
            <a:off x="999408" y="3275015"/>
            <a:ext cx="1217544" cy="1217545"/>
          </a:xfrm>
          <a:prstGeom prst="ellipse">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50"/>
              <a:t>公式</a:t>
            </a:r>
            <a:r>
              <a:rPr kumimoji="1" lang="en-US" altLang="ja-JP" sz="1050"/>
              <a:t>WEB</a:t>
            </a:r>
          </a:p>
          <a:p>
            <a:pPr algn="ctr"/>
            <a:r>
              <a:rPr kumimoji="1" lang="ja-JP" altLang="en-US" sz="1050"/>
              <a:t>投稿コンテンツ</a:t>
            </a:r>
          </a:p>
        </p:txBody>
      </p:sp>
      <p:grpSp>
        <p:nvGrpSpPr>
          <p:cNvPr id="81" name="グループ化 80">
            <a:extLst>
              <a:ext uri="{FF2B5EF4-FFF2-40B4-BE49-F238E27FC236}">
                <a16:creationId xmlns:a16="http://schemas.microsoft.com/office/drawing/2014/main" id="{A9E57E0F-5CF4-AF40-8D6B-FFAEF8C7726B}"/>
              </a:ext>
            </a:extLst>
          </p:cNvPr>
          <p:cNvGrpSpPr/>
          <p:nvPr/>
        </p:nvGrpSpPr>
        <p:grpSpPr>
          <a:xfrm>
            <a:off x="491037" y="2840664"/>
            <a:ext cx="875742" cy="875741"/>
            <a:chOff x="98374" y="5067838"/>
            <a:chExt cx="932309" cy="932308"/>
          </a:xfrm>
        </p:grpSpPr>
        <p:sp>
          <p:nvSpPr>
            <p:cNvPr id="82" name="円/楕円 81">
              <a:extLst>
                <a:ext uri="{FF2B5EF4-FFF2-40B4-BE49-F238E27FC236}">
                  <a16:creationId xmlns:a16="http://schemas.microsoft.com/office/drawing/2014/main" id="{15C38EBA-9336-FB4E-BCC3-233C12D2E3AA}"/>
                </a:ext>
              </a:extLst>
            </p:cNvPr>
            <p:cNvSpPr/>
            <p:nvPr/>
          </p:nvSpPr>
          <p:spPr>
            <a:xfrm>
              <a:off x="98374" y="5067838"/>
              <a:ext cx="932309" cy="932308"/>
            </a:xfrm>
            <a:prstGeom prst="ellipse">
              <a:avLst/>
            </a:prstGeom>
            <a:solidFill>
              <a:schemeClr val="bg1"/>
            </a:solidFill>
            <a:ln w="19050">
              <a:solidFill>
                <a:srgbClr val="3C5998"/>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en-US" altLang="ja-JP" sz="1200">
                <a:solidFill>
                  <a:srgbClr val="3C5998"/>
                </a:solidFill>
              </a:endParaRPr>
            </a:p>
            <a:p>
              <a:pPr algn="ctr"/>
              <a:r>
                <a:rPr kumimoji="1" lang="en-US" altLang="ja-JP" sz="1200">
                  <a:solidFill>
                    <a:srgbClr val="3C5998"/>
                  </a:solidFill>
                </a:rPr>
                <a:t>Facebook</a:t>
              </a:r>
              <a:endParaRPr kumimoji="1" lang="ja-JP" altLang="en-US" sz="1200">
                <a:solidFill>
                  <a:srgbClr val="3C5998"/>
                </a:solidFill>
              </a:endParaRPr>
            </a:p>
          </p:txBody>
        </p:sp>
        <p:grpSp>
          <p:nvGrpSpPr>
            <p:cNvPr id="83" name="図形グループ 6">
              <a:extLst>
                <a:ext uri="{FF2B5EF4-FFF2-40B4-BE49-F238E27FC236}">
                  <a16:creationId xmlns:a16="http://schemas.microsoft.com/office/drawing/2014/main" id="{D57CF552-A81E-2C46-A59D-9C8F139A0685}"/>
                </a:ext>
              </a:extLst>
            </p:cNvPr>
            <p:cNvGrpSpPr>
              <a:grpSpLocks/>
            </p:cNvGrpSpPr>
            <p:nvPr/>
          </p:nvGrpSpPr>
          <p:grpSpPr bwMode="auto">
            <a:xfrm>
              <a:off x="475140" y="5319596"/>
              <a:ext cx="180234" cy="180594"/>
              <a:chOff x="1358521" y="2707625"/>
              <a:chExt cx="985833" cy="987426"/>
            </a:xfrm>
          </p:grpSpPr>
          <p:sp>
            <p:nvSpPr>
              <p:cNvPr id="86" name="Freeform 22">
                <a:extLst>
                  <a:ext uri="{FF2B5EF4-FFF2-40B4-BE49-F238E27FC236}">
                    <a16:creationId xmlns:a16="http://schemas.microsoft.com/office/drawing/2014/main" id="{5D0CEA43-D7E5-9741-A8EE-43FEF212900F}"/>
                  </a:ext>
                </a:extLst>
              </p:cNvPr>
              <p:cNvSpPr>
                <a:spLocks noChangeArrowheads="1"/>
              </p:cNvSpPr>
              <p:nvPr/>
            </p:nvSpPr>
            <p:spPr bwMode="auto">
              <a:xfrm>
                <a:off x="1358521" y="2707625"/>
                <a:ext cx="985833" cy="987426"/>
              </a:xfrm>
              <a:custGeom>
                <a:avLst/>
                <a:gdLst>
                  <a:gd name="T0" fmla="*/ 930186 w 496"/>
                  <a:gd name="T1" fmla="*/ 987425 h 496"/>
                  <a:gd name="T2" fmla="*/ 985838 w 496"/>
                  <a:gd name="T3" fmla="*/ 931683 h 496"/>
                  <a:gd name="T4" fmla="*/ 985838 w 496"/>
                  <a:gd name="T5" fmla="*/ 53751 h 496"/>
                  <a:gd name="T6" fmla="*/ 930186 w 496"/>
                  <a:gd name="T7" fmla="*/ 0 h 496"/>
                  <a:gd name="T8" fmla="*/ 53665 w 496"/>
                  <a:gd name="T9" fmla="*/ 0 h 496"/>
                  <a:gd name="T10" fmla="*/ 0 w 496"/>
                  <a:gd name="T11" fmla="*/ 53751 h 496"/>
                  <a:gd name="T12" fmla="*/ 0 w 496"/>
                  <a:gd name="T13" fmla="*/ 931683 h 496"/>
                  <a:gd name="T14" fmla="*/ 53665 w 496"/>
                  <a:gd name="T15" fmla="*/ 987425 h 496"/>
                  <a:gd name="T16" fmla="*/ 930186 w 496"/>
                  <a:gd name="T17" fmla="*/ 987425 h 4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6" h="496">
                    <a:moveTo>
                      <a:pt x="468" y="496"/>
                    </a:moveTo>
                    <a:cubicBezTo>
                      <a:pt x="486" y="496"/>
                      <a:pt x="496" y="486"/>
                      <a:pt x="496" y="468"/>
                    </a:cubicBezTo>
                    <a:lnTo>
                      <a:pt x="496" y="27"/>
                    </a:lnTo>
                    <a:cubicBezTo>
                      <a:pt x="496" y="9"/>
                      <a:pt x="486" y="0"/>
                      <a:pt x="468" y="0"/>
                    </a:cubicBezTo>
                    <a:lnTo>
                      <a:pt x="27" y="0"/>
                    </a:lnTo>
                    <a:cubicBezTo>
                      <a:pt x="9" y="0"/>
                      <a:pt x="0" y="9"/>
                      <a:pt x="0" y="27"/>
                    </a:cubicBezTo>
                    <a:lnTo>
                      <a:pt x="0" y="468"/>
                    </a:lnTo>
                    <a:cubicBezTo>
                      <a:pt x="0" y="486"/>
                      <a:pt x="9" y="496"/>
                      <a:pt x="27" y="496"/>
                    </a:cubicBezTo>
                    <a:lnTo>
                      <a:pt x="468" y="496"/>
                    </a:lnTo>
                  </a:path>
                </a:pathLst>
              </a:custGeom>
              <a:solidFill>
                <a:srgbClr val="3C5998"/>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p>
            </p:txBody>
          </p:sp>
          <p:sp>
            <p:nvSpPr>
              <p:cNvPr id="87" name="Freeform 23">
                <a:extLst>
                  <a:ext uri="{FF2B5EF4-FFF2-40B4-BE49-F238E27FC236}">
                    <a16:creationId xmlns:a16="http://schemas.microsoft.com/office/drawing/2014/main" id="{E4B32505-74D7-4946-B6C2-4808F9A8F04D}"/>
                  </a:ext>
                </a:extLst>
              </p:cNvPr>
              <p:cNvSpPr>
                <a:spLocks noChangeArrowheads="1"/>
              </p:cNvSpPr>
              <p:nvPr/>
            </p:nvSpPr>
            <p:spPr bwMode="auto">
              <a:xfrm>
                <a:off x="1756993" y="2856847"/>
                <a:ext cx="434971" cy="838204"/>
              </a:xfrm>
              <a:custGeom>
                <a:avLst/>
                <a:gdLst>
                  <a:gd name="T0" fmla="*/ 281337 w 218"/>
                  <a:gd name="T1" fmla="*/ 838200 h 420"/>
                  <a:gd name="T2" fmla="*/ 281337 w 218"/>
                  <a:gd name="T3" fmla="*/ 455023 h 420"/>
                  <a:gd name="T4" fmla="*/ 411031 w 218"/>
                  <a:gd name="T5" fmla="*/ 455023 h 420"/>
                  <a:gd name="T6" fmla="*/ 430984 w 218"/>
                  <a:gd name="T7" fmla="*/ 305344 h 420"/>
                  <a:gd name="T8" fmla="*/ 281337 w 218"/>
                  <a:gd name="T9" fmla="*/ 305344 h 420"/>
                  <a:gd name="T10" fmla="*/ 281337 w 218"/>
                  <a:gd name="T11" fmla="*/ 211546 h 420"/>
                  <a:gd name="T12" fmla="*/ 357158 w 218"/>
                  <a:gd name="T13" fmla="*/ 137704 h 420"/>
                  <a:gd name="T14" fmla="*/ 434975 w 218"/>
                  <a:gd name="T15" fmla="*/ 137704 h 420"/>
                  <a:gd name="T16" fmla="*/ 434975 w 218"/>
                  <a:gd name="T17" fmla="*/ 5987 h 420"/>
                  <a:gd name="T18" fmla="*/ 428989 w 218"/>
                  <a:gd name="T19" fmla="*/ 3991 h 420"/>
                  <a:gd name="T20" fmla="*/ 419013 w 218"/>
                  <a:gd name="T21" fmla="*/ 3991 h 420"/>
                  <a:gd name="T22" fmla="*/ 393074 w 218"/>
                  <a:gd name="T23" fmla="*/ 1996 h 420"/>
                  <a:gd name="T24" fmla="*/ 321243 w 218"/>
                  <a:gd name="T25" fmla="*/ 0 h 420"/>
                  <a:gd name="T26" fmla="*/ 129694 w 218"/>
                  <a:gd name="T27" fmla="*/ 197576 h 420"/>
                  <a:gd name="T28" fmla="*/ 129694 w 218"/>
                  <a:gd name="T29" fmla="*/ 307340 h 420"/>
                  <a:gd name="T30" fmla="*/ 0 w 218"/>
                  <a:gd name="T31" fmla="*/ 307340 h 420"/>
                  <a:gd name="T32" fmla="*/ 0 w 218"/>
                  <a:gd name="T33" fmla="*/ 455023 h 420"/>
                  <a:gd name="T34" fmla="*/ 127699 w 218"/>
                  <a:gd name="T35" fmla="*/ 455023 h 420"/>
                  <a:gd name="T36" fmla="*/ 127699 w 218"/>
                  <a:gd name="T37" fmla="*/ 838200 h 420"/>
                  <a:gd name="T38" fmla="*/ 281337 w 218"/>
                  <a:gd name="T39" fmla="*/ 838200 h 4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8" h="420">
                    <a:moveTo>
                      <a:pt x="141" y="420"/>
                    </a:moveTo>
                    <a:lnTo>
                      <a:pt x="141" y="228"/>
                    </a:lnTo>
                    <a:lnTo>
                      <a:pt x="206" y="228"/>
                    </a:lnTo>
                    <a:lnTo>
                      <a:pt x="216" y="153"/>
                    </a:lnTo>
                    <a:lnTo>
                      <a:pt x="141" y="153"/>
                    </a:lnTo>
                    <a:lnTo>
                      <a:pt x="141" y="106"/>
                    </a:lnTo>
                    <a:cubicBezTo>
                      <a:pt x="141" y="81"/>
                      <a:pt x="154" y="69"/>
                      <a:pt x="179" y="69"/>
                    </a:cubicBezTo>
                    <a:lnTo>
                      <a:pt x="218" y="69"/>
                    </a:lnTo>
                    <a:lnTo>
                      <a:pt x="218" y="3"/>
                    </a:lnTo>
                    <a:cubicBezTo>
                      <a:pt x="218" y="3"/>
                      <a:pt x="217" y="2"/>
                      <a:pt x="215" y="2"/>
                    </a:cubicBezTo>
                    <a:cubicBezTo>
                      <a:pt x="213" y="2"/>
                      <a:pt x="212" y="2"/>
                      <a:pt x="210" y="2"/>
                    </a:cubicBezTo>
                    <a:cubicBezTo>
                      <a:pt x="206" y="1"/>
                      <a:pt x="201" y="1"/>
                      <a:pt x="197" y="1"/>
                    </a:cubicBezTo>
                    <a:cubicBezTo>
                      <a:pt x="184" y="0"/>
                      <a:pt x="172" y="0"/>
                      <a:pt x="161" y="0"/>
                    </a:cubicBezTo>
                    <a:cubicBezTo>
                      <a:pt x="97" y="0"/>
                      <a:pt x="65" y="33"/>
                      <a:pt x="65" y="99"/>
                    </a:cubicBezTo>
                    <a:lnTo>
                      <a:pt x="65" y="154"/>
                    </a:lnTo>
                    <a:lnTo>
                      <a:pt x="0" y="154"/>
                    </a:lnTo>
                    <a:lnTo>
                      <a:pt x="0" y="228"/>
                    </a:lnTo>
                    <a:lnTo>
                      <a:pt x="64" y="228"/>
                    </a:lnTo>
                    <a:lnTo>
                      <a:pt x="64" y="420"/>
                    </a:lnTo>
                    <a:lnTo>
                      <a:pt x="141" y="420"/>
                    </a:lnTo>
                  </a:path>
                </a:pathLst>
              </a:custGeom>
              <a:solidFill>
                <a:srgbClr val="FFFFFF"/>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p>
            </p:txBody>
          </p:sp>
        </p:grpSp>
      </p:grpSp>
      <p:grpSp>
        <p:nvGrpSpPr>
          <p:cNvPr id="88" name="グループ化 87">
            <a:extLst>
              <a:ext uri="{FF2B5EF4-FFF2-40B4-BE49-F238E27FC236}">
                <a16:creationId xmlns:a16="http://schemas.microsoft.com/office/drawing/2014/main" id="{B1EDE31F-5ECD-1149-9994-AC6D1842772B}"/>
              </a:ext>
            </a:extLst>
          </p:cNvPr>
          <p:cNvGrpSpPr/>
          <p:nvPr/>
        </p:nvGrpSpPr>
        <p:grpSpPr>
          <a:xfrm>
            <a:off x="659005" y="2193556"/>
            <a:ext cx="768542" cy="734526"/>
            <a:chOff x="389130" y="4370311"/>
            <a:chExt cx="768542" cy="734526"/>
          </a:xfrm>
        </p:grpSpPr>
        <p:sp>
          <p:nvSpPr>
            <p:cNvPr id="89" name="円/楕円 88">
              <a:extLst>
                <a:ext uri="{FF2B5EF4-FFF2-40B4-BE49-F238E27FC236}">
                  <a16:creationId xmlns:a16="http://schemas.microsoft.com/office/drawing/2014/main" id="{6C4A2D13-A54B-6540-825C-E636D87004D3}"/>
                </a:ext>
              </a:extLst>
            </p:cNvPr>
            <p:cNvSpPr/>
            <p:nvPr/>
          </p:nvSpPr>
          <p:spPr>
            <a:xfrm>
              <a:off x="389130" y="4370311"/>
              <a:ext cx="768542" cy="734526"/>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en-US" altLang="ja-JP" sz="1200">
                <a:solidFill>
                  <a:srgbClr val="55ACEE"/>
                </a:solidFill>
              </a:endParaRPr>
            </a:p>
            <a:p>
              <a:pPr algn="ctr"/>
              <a:r>
                <a:rPr kumimoji="1" lang="en-US" altLang="ja-JP" sz="1200">
                  <a:solidFill>
                    <a:srgbClr val="55ACEE"/>
                  </a:solidFill>
                </a:rPr>
                <a:t>Twitter</a:t>
              </a:r>
              <a:endParaRPr kumimoji="1" lang="ja-JP" altLang="en-US" sz="1200">
                <a:solidFill>
                  <a:srgbClr val="55ACEE"/>
                </a:solidFill>
              </a:endParaRPr>
            </a:p>
          </p:txBody>
        </p:sp>
        <p:sp>
          <p:nvSpPr>
            <p:cNvPr id="90" name="Freeform 29">
              <a:extLst>
                <a:ext uri="{FF2B5EF4-FFF2-40B4-BE49-F238E27FC236}">
                  <a16:creationId xmlns:a16="http://schemas.microsoft.com/office/drawing/2014/main" id="{5BF28E40-9E63-A444-B558-CA0267D7C00C}"/>
                </a:ext>
              </a:extLst>
            </p:cNvPr>
            <p:cNvSpPr>
              <a:spLocks noChangeArrowheads="1"/>
            </p:cNvSpPr>
            <p:nvPr/>
          </p:nvSpPr>
          <p:spPr bwMode="auto">
            <a:xfrm>
              <a:off x="705693" y="4572910"/>
              <a:ext cx="154899" cy="125807"/>
            </a:xfrm>
            <a:custGeom>
              <a:avLst/>
              <a:gdLst>
                <a:gd name="T0" fmla="*/ 937186 w 610"/>
                <a:gd name="T1" fmla="*/ 89105 h 496"/>
                <a:gd name="T2" fmla="*/ 826567 w 610"/>
                <a:gd name="T3" fmla="*/ 119831 h 496"/>
                <a:gd name="T4" fmla="*/ 911068 w 610"/>
                <a:gd name="T5" fmla="*/ 13827 h 496"/>
                <a:gd name="T6" fmla="*/ 789694 w 610"/>
                <a:gd name="T7" fmla="*/ 59915 h 496"/>
                <a:gd name="T8" fmla="*/ 649885 w 610"/>
                <a:gd name="T9" fmla="*/ 0 h 496"/>
                <a:gd name="T10" fmla="*/ 513148 w 610"/>
                <a:gd name="T11" fmla="*/ 55306 h 496"/>
                <a:gd name="T12" fmla="*/ 456302 w 610"/>
                <a:gd name="T13" fmla="*/ 192036 h 496"/>
                <a:gd name="T14" fmla="*/ 460911 w 610"/>
                <a:gd name="T15" fmla="*/ 235052 h 496"/>
                <a:gd name="T16" fmla="*/ 64528 w 610"/>
                <a:gd name="T17" fmla="*/ 33798 h 496"/>
                <a:gd name="T18" fmla="*/ 39946 w 610"/>
                <a:gd name="T19" fmla="*/ 132121 h 496"/>
                <a:gd name="T20" fmla="*/ 124446 w 610"/>
                <a:gd name="T21" fmla="*/ 291895 h 496"/>
                <a:gd name="T22" fmla="*/ 38409 w 610"/>
                <a:gd name="T23" fmla="*/ 267315 h 496"/>
                <a:gd name="T24" fmla="*/ 38409 w 610"/>
                <a:gd name="T25" fmla="*/ 270387 h 496"/>
                <a:gd name="T26" fmla="*/ 82964 w 610"/>
                <a:gd name="T27" fmla="*/ 393290 h 496"/>
                <a:gd name="T28" fmla="*/ 192046 w 610"/>
                <a:gd name="T29" fmla="*/ 459351 h 496"/>
                <a:gd name="T30" fmla="*/ 142882 w 610"/>
                <a:gd name="T31" fmla="*/ 467032 h 496"/>
                <a:gd name="T32" fmla="*/ 106010 w 610"/>
                <a:gd name="T33" fmla="*/ 462423 h 496"/>
                <a:gd name="T34" fmla="*/ 285765 w 610"/>
                <a:gd name="T35" fmla="*/ 596081 h 496"/>
                <a:gd name="T36" fmla="*/ 44555 w 610"/>
                <a:gd name="T37" fmla="*/ 677504 h 496"/>
                <a:gd name="T38" fmla="*/ 0 w 610"/>
                <a:gd name="T39" fmla="*/ 674431 h 496"/>
                <a:gd name="T40" fmla="*/ 294983 w 610"/>
                <a:gd name="T41" fmla="*/ 762000 h 496"/>
                <a:gd name="T42" fmla="*/ 530048 w 610"/>
                <a:gd name="T43" fmla="*/ 711302 h 496"/>
                <a:gd name="T44" fmla="*/ 702121 w 610"/>
                <a:gd name="T45" fmla="*/ 583790 h 496"/>
                <a:gd name="T46" fmla="*/ 843467 w 610"/>
                <a:gd name="T47" fmla="*/ 213544 h 496"/>
                <a:gd name="T48" fmla="*/ 841931 w 610"/>
                <a:gd name="T49" fmla="*/ 188964 h 496"/>
                <a:gd name="T50" fmla="*/ 937186 w 610"/>
                <a:gd name="T51" fmla="*/ 89105 h 4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10" h="496">
                  <a:moveTo>
                    <a:pt x="610" y="58"/>
                  </a:moveTo>
                  <a:cubicBezTo>
                    <a:pt x="587" y="69"/>
                    <a:pt x="563" y="75"/>
                    <a:pt x="538" y="78"/>
                  </a:cubicBezTo>
                  <a:cubicBezTo>
                    <a:pt x="565" y="62"/>
                    <a:pt x="584" y="39"/>
                    <a:pt x="593" y="9"/>
                  </a:cubicBezTo>
                  <a:cubicBezTo>
                    <a:pt x="568" y="24"/>
                    <a:pt x="542" y="34"/>
                    <a:pt x="514" y="39"/>
                  </a:cubicBezTo>
                  <a:cubicBezTo>
                    <a:pt x="489" y="13"/>
                    <a:pt x="458" y="0"/>
                    <a:pt x="423" y="0"/>
                  </a:cubicBezTo>
                  <a:cubicBezTo>
                    <a:pt x="388" y="0"/>
                    <a:pt x="358" y="12"/>
                    <a:pt x="334" y="36"/>
                  </a:cubicBezTo>
                  <a:cubicBezTo>
                    <a:pt x="310" y="61"/>
                    <a:pt x="297" y="90"/>
                    <a:pt x="297" y="125"/>
                  </a:cubicBezTo>
                  <a:cubicBezTo>
                    <a:pt x="297" y="134"/>
                    <a:pt x="298" y="143"/>
                    <a:pt x="300" y="153"/>
                  </a:cubicBezTo>
                  <a:cubicBezTo>
                    <a:pt x="195" y="148"/>
                    <a:pt x="109" y="105"/>
                    <a:pt x="42" y="22"/>
                  </a:cubicBezTo>
                  <a:cubicBezTo>
                    <a:pt x="31" y="42"/>
                    <a:pt x="26" y="63"/>
                    <a:pt x="26" y="86"/>
                  </a:cubicBezTo>
                  <a:cubicBezTo>
                    <a:pt x="26" y="130"/>
                    <a:pt x="44" y="165"/>
                    <a:pt x="81" y="190"/>
                  </a:cubicBezTo>
                  <a:cubicBezTo>
                    <a:pt x="61" y="189"/>
                    <a:pt x="42" y="184"/>
                    <a:pt x="25" y="174"/>
                  </a:cubicBezTo>
                  <a:cubicBezTo>
                    <a:pt x="25" y="175"/>
                    <a:pt x="25" y="176"/>
                    <a:pt x="25" y="176"/>
                  </a:cubicBezTo>
                  <a:cubicBezTo>
                    <a:pt x="25" y="206"/>
                    <a:pt x="35" y="233"/>
                    <a:pt x="54" y="256"/>
                  </a:cubicBezTo>
                  <a:cubicBezTo>
                    <a:pt x="73" y="279"/>
                    <a:pt x="97" y="293"/>
                    <a:pt x="125" y="299"/>
                  </a:cubicBezTo>
                  <a:cubicBezTo>
                    <a:pt x="116" y="302"/>
                    <a:pt x="105" y="304"/>
                    <a:pt x="93" y="304"/>
                  </a:cubicBezTo>
                  <a:cubicBezTo>
                    <a:pt x="83" y="304"/>
                    <a:pt x="76" y="303"/>
                    <a:pt x="69" y="301"/>
                  </a:cubicBezTo>
                  <a:cubicBezTo>
                    <a:pt x="88" y="358"/>
                    <a:pt x="127" y="387"/>
                    <a:pt x="186" y="388"/>
                  </a:cubicBezTo>
                  <a:cubicBezTo>
                    <a:pt x="139" y="424"/>
                    <a:pt x="87" y="441"/>
                    <a:pt x="29" y="441"/>
                  </a:cubicBezTo>
                  <a:cubicBezTo>
                    <a:pt x="19" y="441"/>
                    <a:pt x="9" y="441"/>
                    <a:pt x="0" y="439"/>
                  </a:cubicBezTo>
                  <a:cubicBezTo>
                    <a:pt x="57" y="477"/>
                    <a:pt x="121" y="496"/>
                    <a:pt x="192" y="496"/>
                  </a:cubicBezTo>
                  <a:cubicBezTo>
                    <a:pt x="247" y="496"/>
                    <a:pt x="298" y="485"/>
                    <a:pt x="345" y="463"/>
                  </a:cubicBezTo>
                  <a:cubicBezTo>
                    <a:pt x="387" y="444"/>
                    <a:pt x="425" y="416"/>
                    <a:pt x="457" y="380"/>
                  </a:cubicBezTo>
                  <a:cubicBezTo>
                    <a:pt x="518" y="310"/>
                    <a:pt x="549" y="230"/>
                    <a:pt x="549" y="139"/>
                  </a:cubicBezTo>
                  <a:cubicBezTo>
                    <a:pt x="549" y="132"/>
                    <a:pt x="548" y="127"/>
                    <a:pt x="548" y="123"/>
                  </a:cubicBezTo>
                  <a:cubicBezTo>
                    <a:pt x="572" y="106"/>
                    <a:pt x="593" y="84"/>
                    <a:pt x="610" y="58"/>
                  </a:cubicBezTo>
                </a:path>
              </a:pathLst>
            </a:custGeom>
            <a:solidFill>
              <a:srgbClr val="55ACEE"/>
            </a:solidFill>
            <a:ln>
              <a:noFill/>
            </a:ln>
            <a:effectLst/>
            <a:extLst>
              <a:ext uri="{91240B29-F687-4F45-9708-019B960494DF}">
                <a14:hiddenLine xmlns:a14="http://schemas.microsoft.com/office/drawing/2010/main" w="15910">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ja-JP" altLang="en-US"/>
            </a:p>
          </p:txBody>
        </p:sp>
      </p:grpSp>
      <p:grpSp>
        <p:nvGrpSpPr>
          <p:cNvPr id="94" name="グループ化 93">
            <a:extLst>
              <a:ext uri="{FF2B5EF4-FFF2-40B4-BE49-F238E27FC236}">
                <a16:creationId xmlns:a16="http://schemas.microsoft.com/office/drawing/2014/main" id="{CB9C64FA-424F-3B4C-BD3E-BA18DE43687C}"/>
              </a:ext>
            </a:extLst>
          </p:cNvPr>
          <p:cNvGrpSpPr/>
          <p:nvPr/>
        </p:nvGrpSpPr>
        <p:grpSpPr>
          <a:xfrm>
            <a:off x="1320350" y="1943747"/>
            <a:ext cx="766348" cy="766348"/>
            <a:chOff x="1026482" y="4243752"/>
            <a:chExt cx="766348" cy="766348"/>
          </a:xfrm>
        </p:grpSpPr>
        <p:sp>
          <p:nvSpPr>
            <p:cNvPr id="95" name="円/楕円 94">
              <a:extLst>
                <a:ext uri="{FF2B5EF4-FFF2-40B4-BE49-F238E27FC236}">
                  <a16:creationId xmlns:a16="http://schemas.microsoft.com/office/drawing/2014/main" id="{E8ABBFF1-AB6A-444A-B58B-91DCE2140E9E}"/>
                </a:ext>
              </a:extLst>
            </p:cNvPr>
            <p:cNvSpPr/>
            <p:nvPr/>
          </p:nvSpPr>
          <p:spPr>
            <a:xfrm>
              <a:off x="1026482" y="4243752"/>
              <a:ext cx="766348" cy="766348"/>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a:solidFill>
                    <a:srgbClr val="CD201F"/>
                  </a:solidFill>
                </a:rPr>
                <a:t> </a:t>
              </a:r>
            </a:p>
          </p:txBody>
        </p:sp>
        <p:pic>
          <p:nvPicPr>
            <p:cNvPr id="96" name="図 13">
              <a:extLst>
                <a:ext uri="{FF2B5EF4-FFF2-40B4-BE49-F238E27FC236}">
                  <a16:creationId xmlns:a16="http://schemas.microsoft.com/office/drawing/2014/main" id="{317F8002-2183-2142-90AA-B85FB79EB8AD}"/>
                </a:ext>
              </a:extLst>
            </p:cNvPr>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bwMode="auto">
            <a:xfrm>
              <a:off x="1076900" y="4399118"/>
              <a:ext cx="679178" cy="422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 name="図 101">
            <a:extLst>
              <a:ext uri="{FF2B5EF4-FFF2-40B4-BE49-F238E27FC236}">
                <a16:creationId xmlns:a16="http://schemas.microsoft.com/office/drawing/2014/main" id="{6F8EF776-BDC3-6D48-960C-A85440ECED45}"/>
              </a:ext>
            </a:extLst>
          </p:cNvPr>
          <p:cNvPicPr>
            <a:picLocks noChangeAspect="1"/>
          </p:cNvPicPr>
          <p:nvPr/>
        </p:nvPicPr>
        <p:blipFill>
          <a:blip r:embed="rId10">
            <a:duotone>
              <a:schemeClr val="accent6">
                <a:shade val="45000"/>
                <a:satMod val="135000"/>
              </a:schemeClr>
              <a:prstClr val="white"/>
            </a:duotone>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1335942">
            <a:off x="2270923" y="1843930"/>
            <a:ext cx="1451928" cy="1258143"/>
          </a:xfrm>
          <a:prstGeom prst="rect">
            <a:avLst/>
          </a:prstGeom>
          <a:noFill/>
        </p:spPr>
      </p:pic>
      <p:sp>
        <p:nvSpPr>
          <p:cNvPr id="103" name="テキスト ボックス 102">
            <a:extLst>
              <a:ext uri="{FF2B5EF4-FFF2-40B4-BE49-F238E27FC236}">
                <a16:creationId xmlns:a16="http://schemas.microsoft.com/office/drawing/2014/main" id="{3854CC17-C900-884D-B287-6802FC02EB87}"/>
              </a:ext>
            </a:extLst>
          </p:cNvPr>
          <p:cNvSpPr txBox="1"/>
          <p:nvPr/>
        </p:nvSpPr>
        <p:spPr>
          <a:xfrm>
            <a:off x="2411980" y="2261258"/>
            <a:ext cx="868162" cy="226694"/>
          </a:xfrm>
          <a:prstGeom prst="rect">
            <a:avLst/>
          </a:prstGeom>
          <a:noFill/>
        </p:spPr>
        <p:txBody>
          <a:bodyPr wrap="square" rtlCol="0">
            <a:spAutoFit/>
          </a:bodyPr>
          <a:lstStyle/>
          <a:p>
            <a:r>
              <a:rPr kumimoji="1" lang="ja-JP" altLang="en-US" sz="1050">
                <a:solidFill>
                  <a:schemeClr val="bg1"/>
                </a:solidFill>
              </a:rPr>
              <a:t>自動収集</a:t>
            </a:r>
          </a:p>
        </p:txBody>
      </p:sp>
    </p:spTree>
    <p:extLst>
      <p:ext uri="{BB962C8B-B14F-4D97-AF65-F5344CB8AC3E}">
        <p14:creationId xmlns:p14="http://schemas.microsoft.com/office/powerpoint/2010/main" val="10317628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テキスト ボックス 83"/>
          <p:cNvSpPr txBox="1"/>
          <p:nvPr/>
        </p:nvSpPr>
        <p:spPr>
          <a:xfrm>
            <a:off x="9667369" y="6655377"/>
            <a:ext cx="264826" cy="246221"/>
          </a:xfrm>
          <a:prstGeom prst="rect">
            <a:avLst/>
          </a:prstGeom>
          <a:noFill/>
        </p:spPr>
        <p:txBody>
          <a:bodyPr wrap="square" rtlCol="0">
            <a:spAutoFit/>
          </a:bodyPr>
          <a:lstStyle/>
          <a:p>
            <a:r>
              <a:rPr kumimoji="1" lang="en-US" altLang="ja-JP" sz="1000">
                <a:solidFill>
                  <a:schemeClr val="bg1"/>
                </a:solidFill>
                <a:latin typeface="+mj-ea"/>
                <a:ea typeface="+mj-ea"/>
              </a:rPr>
              <a:t>3</a:t>
            </a:r>
            <a:endParaRPr kumimoji="1" lang="ja-JP" altLang="en-US" sz="1000">
              <a:solidFill>
                <a:schemeClr val="bg1"/>
              </a:solidFill>
              <a:latin typeface="+mj-ea"/>
              <a:ea typeface="+mj-ea"/>
            </a:endParaRPr>
          </a:p>
        </p:txBody>
      </p:sp>
      <p:pic>
        <p:nvPicPr>
          <p:cNvPr id="7" name="図 6"/>
          <p:cNvPicPr>
            <a:picLocks noChangeAspect="1"/>
          </p:cNvPicPr>
          <p:nvPr/>
        </p:nvPicPr>
        <p:blipFill>
          <a:blip r:embed="rId2">
            <a:extLst>
              <a:ext uri="{28A0092B-C50C-407E-A947-70E740481C1C}">
                <a14:useLocalDpi xmlns:a14="http://schemas.microsoft.com/office/drawing/2010/main"/>
              </a:ext>
            </a:extLst>
          </a:blip>
          <a:srcRect/>
          <a:stretch/>
        </p:blipFill>
        <p:spPr>
          <a:xfrm>
            <a:off x="150018" y="931467"/>
            <a:ext cx="9527416" cy="5359171"/>
          </a:xfrm>
          <a:prstGeom prst="rect">
            <a:avLst/>
          </a:prstGeom>
          <a:ln w="12700">
            <a:solidFill>
              <a:schemeClr val="tx1"/>
            </a:solidFill>
          </a:ln>
        </p:spPr>
      </p:pic>
      <p:sp>
        <p:nvSpPr>
          <p:cNvPr id="9" name="テキスト ボックス 8">
            <a:extLst>
              <a:ext uri="{FF2B5EF4-FFF2-40B4-BE49-F238E27FC236}">
                <a16:creationId xmlns:a16="http://schemas.microsoft.com/office/drawing/2014/main" id="{6C81FD80-193D-B14E-8399-4F86D7387CC5}"/>
              </a:ext>
            </a:extLst>
          </p:cNvPr>
          <p:cNvSpPr txBox="1"/>
          <p:nvPr/>
        </p:nvSpPr>
        <p:spPr>
          <a:xfrm>
            <a:off x="1066799" y="103158"/>
            <a:ext cx="4692014" cy="695383"/>
          </a:xfrm>
          <a:prstGeom prst="rect">
            <a:avLst/>
          </a:prstGeom>
          <a:noFill/>
        </p:spPr>
        <p:txBody>
          <a:bodyPr wrap="square" rtlCol="0">
            <a:spAutoFit/>
          </a:bodyPr>
          <a:lstStyle/>
          <a:p>
            <a:pPr>
              <a:lnSpc>
                <a:spcPct val="150000"/>
              </a:lnSpc>
            </a:pPr>
            <a:r>
              <a:rPr lang="en-US" altLang="ja-JP" sz="1600" b="1" dirty="0">
                <a:latin typeface="+mj-ea"/>
                <a:ea typeface="+mj-ea"/>
              </a:rPr>
              <a:t>Knowledge Sense ‐</a:t>
            </a:r>
            <a:r>
              <a:rPr lang="ja-JP" altLang="en-US" sz="1600" b="1">
                <a:latin typeface="+mj-ea"/>
                <a:ea typeface="+mj-ea"/>
              </a:rPr>
              <a:t>デジタルサイネージ</a:t>
            </a:r>
            <a:r>
              <a:rPr lang="en-US" altLang="ja-JP" sz="1600" b="1" dirty="0">
                <a:latin typeface="+mj-ea"/>
                <a:ea typeface="+mj-ea"/>
              </a:rPr>
              <a:t>‐</a:t>
            </a:r>
          </a:p>
          <a:p>
            <a:pPr>
              <a:lnSpc>
                <a:spcPct val="150000"/>
              </a:lnSpc>
            </a:pPr>
            <a:r>
              <a:rPr lang="ja-JP" altLang="en-US" sz="1200">
                <a:latin typeface="+mj-ea"/>
                <a:ea typeface="+mj-ea"/>
              </a:rPr>
              <a:t>甲南大学様</a:t>
            </a:r>
          </a:p>
        </p:txBody>
      </p:sp>
      <p:cxnSp>
        <p:nvCxnSpPr>
          <p:cNvPr id="10" name="直線コネクタ 9">
            <a:extLst>
              <a:ext uri="{FF2B5EF4-FFF2-40B4-BE49-F238E27FC236}">
                <a16:creationId xmlns:a16="http://schemas.microsoft.com/office/drawing/2014/main" id="{7B0C33FB-6763-8740-9645-E6805BF79B14}"/>
              </a:ext>
            </a:extLst>
          </p:cNvPr>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4F1CC77B-EAEE-0742-8897-00DEC8281D9A}"/>
              </a:ext>
            </a:extLst>
          </p:cNvPr>
          <p:cNvSpPr txBox="1"/>
          <p:nvPr/>
        </p:nvSpPr>
        <p:spPr>
          <a:xfrm>
            <a:off x="150018" y="260067"/>
            <a:ext cx="916781" cy="463833"/>
          </a:xfrm>
          <a:prstGeom prst="rect">
            <a:avLst/>
          </a:prstGeom>
          <a:solidFill>
            <a:srgbClr val="0CB0EF"/>
          </a:solidFill>
        </p:spPr>
        <p:txBody>
          <a:bodyPr wrap="square" lIns="73125" rtlCol="0" anchor="ctr" anchorCtr="0">
            <a:noAutofit/>
          </a:bodyPr>
          <a:lstStyle/>
          <a:p>
            <a:pPr algn="ctr"/>
            <a:r>
              <a:rPr lang="ja-JP" altLang="en-US" sz="1400">
                <a:solidFill>
                  <a:schemeClr val="bg1"/>
                </a:solidFill>
                <a:latin typeface="MS UI Gothic" panose="020B0600070205080204" pitchFamily="50" charset="-128"/>
                <a:ea typeface="MS UI Gothic" panose="020B0600070205080204" pitchFamily="50" charset="-128"/>
              </a:rPr>
              <a:t>事例紹介</a:t>
            </a:r>
          </a:p>
        </p:txBody>
      </p:sp>
      <p:pic>
        <p:nvPicPr>
          <p:cNvPr id="12" name="図 11">
            <a:extLst>
              <a:ext uri="{FF2B5EF4-FFF2-40B4-BE49-F238E27FC236}">
                <a16:creationId xmlns:a16="http://schemas.microsoft.com/office/drawing/2014/main" id="{F5A5A1E5-6F1E-2D4C-BA24-48AF4EAA8E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147393" y="579273"/>
            <a:ext cx="803781" cy="172800"/>
          </a:xfrm>
          <a:prstGeom prst="rect">
            <a:avLst/>
          </a:prstGeom>
        </p:spPr>
      </p:pic>
      <p:pic>
        <p:nvPicPr>
          <p:cNvPr id="14" name="図 13">
            <a:extLst>
              <a:ext uri="{FF2B5EF4-FFF2-40B4-BE49-F238E27FC236}">
                <a16:creationId xmlns:a16="http://schemas.microsoft.com/office/drawing/2014/main" id="{143625FC-8583-3F4D-B490-ADE0345469F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143587" y="579273"/>
            <a:ext cx="398769" cy="172800"/>
          </a:xfrm>
          <a:prstGeom prst="rect">
            <a:avLst/>
          </a:prstGeom>
        </p:spPr>
      </p:pic>
    </p:spTree>
    <p:extLst>
      <p:ext uri="{BB962C8B-B14F-4D97-AF65-F5344CB8AC3E}">
        <p14:creationId xmlns:p14="http://schemas.microsoft.com/office/powerpoint/2010/main" val="13371385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テキスト ボックス 83"/>
          <p:cNvSpPr txBox="1"/>
          <p:nvPr/>
        </p:nvSpPr>
        <p:spPr>
          <a:xfrm>
            <a:off x="9667369" y="6655377"/>
            <a:ext cx="264826" cy="246221"/>
          </a:xfrm>
          <a:prstGeom prst="rect">
            <a:avLst/>
          </a:prstGeom>
          <a:noFill/>
        </p:spPr>
        <p:txBody>
          <a:bodyPr wrap="square" rtlCol="0">
            <a:spAutoFit/>
          </a:bodyPr>
          <a:lstStyle/>
          <a:p>
            <a:r>
              <a:rPr kumimoji="1" lang="en-US" altLang="ja-JP" sz="1000">
                <a:solidFill>
                  <a:schemeClr val="bg1"/>
                </a:solidFill>
                <a:latin typeface="+mj-ea"/>
                <a:ea typeface="+mj-ea"/>
              </a:rPr>
              <a:t>3</a:t>
            </a:r>
            <a:endParaRPr kumimoji="1" lang="ja-JP" altLang="en-US" sz="1000">
              <a:solidFill>
                <a:schemeClr val="bg1"/>
              </a:solidFill>
              <a:latin typeface="+mj-ea"/>
              <a:ea typeface="+mj-ea"/>
            </a:endParaRPr>
          </a:p>
        </p:txBody>
      </p:sp>
      <p:pic>
        <p:nvPicPr>
          <p:cNvPr id="7" name="図 6"/>
          <p:cNvPicPr>
            <a:picLocks noChangeAspect="1"/>
          </p:cNvPicPr>
          <p:nvPr/>
        </p:nvPicPr>
        <p:blipFill>
          <a:blip r:embed="rId2">
            <a:extLst>
              <a:ext uri="{28A0092B-C50C-407E-A947-70E740481C1C}">
                <a14:useLocalDpi xmlns:a14="http://schemas.microsoft.com/office/drawing/2010/main"/>
              </a:ext>
            </a:extLst>
          </a:blip>
          <a:srcRect/>
          <a:stretch/>
        </p:blipFill>
        <p:spPr>
          <a:xfrm>
            <a:off x="150018" y="931467"/>
            <a:ext cx="9508002" cy="5348251"/>
          </a:xfrm>
          <a:prstGeom prst="rect">
            <a:avLst/>
          </a:prstGeom>
          <a:ln w="12700">
            <a:solidFill>
              <a:schemeClr val="tx1"/>
            </a:solidFill>
          </a:ln>
        </p:spPr>
      </p:pic>
      <p:sp>
        <p:nvSpPr>
          <p:cNvPr id="8" name="テキスト ボックス 7">
            <a:extLst>
              <a:ext uri="{FF2B5EF4-FFF2-40B4-BE49-F238E27FC236}">
                <a16:creationId xmlns:a16="http://schemas.microsoft.com/office/drawing/2014/main" id="{75303239-D688-6B41-80A5-96273A4C2E4C}"/>
              </a:ext>
            </a:extLst>
          </p:cNvPr>
          <p:cNvSpPr txBox="1"/>
          <p:nvPr/>
        </p:nvSpPr>
        <p:spPr>
          <a:xfrm>
            <a:off x="1104900" y="86635"/>
            <a:ext cx="4692014" cy="695383"/>
          </a:xfrm>
          <a:prstGeom prst="rect">
            <a:avLst/>
          </a:prstGeom>
          <a:noFill/>
        </p:spPr>
        <p:txBody>
          <a:bodyPr wrap="square" rtlCol="0">
            <a:spAutoFit/>
          </a:bodyPr>
          <a:lstStyle/>
          <a:p>
            <a:pPr>
              <a:lnSpc>
                <a:spcPct val="150000"/>
              </a:lnSpc>
            </a:pPr>
            <a:r>
              <a:rPr lang="en-US" altLang="ja-JP" sz="1600" b="1" dirty="0">
                <a:latin typeface="+mj-ea"/>
                <a:ea typeface="+mj-ea"/>
              </a:rPr>
              <a:t>Knowledge Sense ‐</a:t>
            </a:r>
            <a:r>
              <a:rPr lang="ja-JP" altLang="en-US" sz="1600" b="1">
                <a:latin typeface="+mj-ea"/>
                <a:ea typeface="+mj-ea"/>
              </a:rPr>
              <a:t>デジタルサイネージ</a:t>
            </a:r>
            <a:r>
              <a:rPr lang="en-US" altLang="ja-JP" sz="1600" b="1" dirty="0">
                <a:latin typeface="+mj-ea"/>
                <a:ea typeface="+mj-ea"/>
              </a:rPr>
              <a:t>‐</a:t>
            </a:r>
          </a:p>
          <a:p>
            <a:pPr>
              <a:lnSpc>
                <a:spcPct val="150000"/>
              </a:lnSpc>
            </a:pPr>
            <a:r>
              <a:rPr lang="ja-JP" altLang="en-US" sz="1200">
                <a:latin typeface="+mj-ea"/>
                <a:ea typeface="+mj-ea"/>
              </a:rPr>
              <a:t>順天堂大学様</a:t>
            </a:r>
          </a:p>
        </p:txBody>
      </p:sp>
      <p:cxnSp>
        <p:nvCxnSpPr>
          <p:cNvPr id="9" name="直線コネクタ 8">
            <a:extLst>
              <a:ext uri="{FF2B5EF4-FFF2-40B4-BE49-F238E27FC236}">
                <a16:creationId xmlns:a16="http://schemas.microsoft.com/office/drawing/2014/main" id="{BE4DC588-6A6A-9C43-B565-14BF3BAAFCA8}"/>
              </a:ext>
            </a:extLst>
          </p:cNvPr>
          <p:cNvCxnSpPr/>
          <p:nvPr/>
        </p:nvCxnSpPr>
        <p:spPr>
          <a:xfrm>
            <a:off x="1152524" y="503592"/>
            <a:ext cx="8517451" cy="10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FC6B3346-DDB1-4D47-BACD-41F5502BA8E1}"/>
              </a:ext>
            </a:extLst>
          </p:cNvPr>
          <p:cNvSpPr txBox="1"/>
          <p:nvPr/>
        </p:nvSpPr>
        <p:spPr>
          <a:xfrm>
            <a:off x="150018" y="260067"/>
            <a:ext cx="916781" cy="463833"/>
          </a:xfrm>
          <a:prstGeom prst="rect">
            <a:avLst/>
          </a:prstGeom>
          <a:solidFill>
            <a:srgbClr val="0CB0EF"/>
          </a:solidFill>
        </p:spPr>
        <p:txBody>
          <a:bodyPr wrap="square" lIns="73125" rtlCol="0" anchor="ctr" anchorCtr="0">
            <a:noAutofit/>
          </a:bodyPr>
          <a:lstStyle/>
          <a:p>
            <a:pPr algn="ctr"/>
            <a:r>
              <a:rPr lang="ja-JP" altLang="en-US" sz="1400">
                <a:solidFill>
                  <a:schemeClr val="bg1"/>
                </a:solidFill>
                <a:latin typeface="MS UI Gothic" panose="020B0600070205080204" pitchFamily="50" charset="-128"/>
                <a:ea typeface="MS UI Gothic" panose="020B0600070205080204" pitchFamily="50" charset="-128"/>
              </a:rPr>
              <a:t>事例紹介</a:t>
            </a:r>
          </a:p>
        </p:txBody>
      </p:sp>
    </p:spTree>
    <p:extLst>
      <p:ext uri="{BB962C8B-B14F-4D97-AF65-F5344CB8AC3E}">
        <p14:creationId xmlns:p14="http://schemas.microsoft.com/office/powerpoint/2010/main" val="38060303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E9395018-4A9E-D54A-BC11-34307CD62D6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636873"/>
            <a:ext cx="9906001" cy="5744877"/>
          </a:xfrm>
          <a:prstGeom prst="rect">
            <a:avLst/>
          </a:prstGeom>
        </p:spPr>
      </p:pic>
      <p:sp>
        <p:nvSpPr>
          <p:cNvPr id="19" name="正方形/長方形 18">
            <a:extLst>
              <a:ext uri="{FF2B5EF4-FFF2-40B4-BE49-F238E27FC236}">
                <a16:creationId xmlns:a16="http://schemas.microsoft.com/office/drawing/2014/main" id="{C6C43AC8-5B9F-8D4B-A96F-8BE557CDAB49}"/>
              </a:ext>
            </a:extLst>
          </p:cNvPr>
          <p:cNvSpPr/>
          <p:nvPr/>
        </p:nvSpPr>
        <p:spPr>
          <a:xfrm>
            <a:off x="889331" y="1"/>
            <a:ext cx="3953453" cy="6857999"/>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650176" y="1140957"/>
            <a:ext cx="3480440" cy="338554"/>
          </a:xfrm>
          <a:prstGeom prst="rect">
            <a:avLst/>
          </a:prstGeom>
        </p:spPr>
        <p:txBody>
          <a:bodyPr wrap="none">
            <a:spAutoFit/>
          </a:bodyPr>
          <a:lstStyle/>
          <a:p>
            <a:r>
              <a:rPr lang="ja-JP" altLang="en-US" sz="1600">
                <a:solidFill>
                  <a:schemeClr val="bg1"/>
                </a:solidFill>
                <a:latin typeface="+mj-ea"/>
                <a:ea typeface="+mj-ea"/>
              </a:rPr>
              <a:t>本書に関するお問い合わせ・ご連絡先</a:t>
            </a:r>
          </a:p>
        </p:txBody>
      </p:sp>
      <p:sp>
        <p:nvSpPr>
          <p:cNvPr id="14" name="テキスト ボックス 8">
            <a:extLst>
              <a:ext uri="{FF2B5EF4-FFF2-40B4-BE49-F238E27FC236}">
                <a16:creationId xmlns:a16="http://schemas.microsoft.com/office/drawing/2014/main" id="{91452F40-1E88-054A-9011-6123F9055C59}"/>
              </a:ext>
            </a:extLst>
          </p:cNvPr>
          <p:cNvSpPr txBox="1">
            <a:spLocks noChangeArrowheads="1"/>
          </p:cNvSpPr>
          <p:nvPr/>
        </p:nvSpPr>
        <p:spPr bwMode="auto">
          <a:xfrm>
            <a:off x="1040332" y="3919905"/>
            <a:ext cx="1958028" cy="27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080" tIns="30540" rIns="61080" bIns="30540">
            <a:spAutoFit/>
          </a:bodyPr>
          <a:lstStyle>
            <a:lvl1pPr defTabSz="957263" eaLnBrk="0" hangingPunct="0">
              <a:defRPr kumimoji="1" sz="700" i="1">
                <a:solidFill>
                  <a:schemeClr val="tx1"/>
                </a:solidFill>
                <a:latin typeface="Arial" charset="0"/>
                <a:ea typeface="ＭＳ Ｐゴシック" pitchFamily="50" charset="-128"/>
              </a:defRPr>
            </a:lvl1pPr>
            <a:lvl2pPr marL="742950" indent="-285750" defTabSz="957263" eaLnBrk="0" hangingPunct="0">
              <a:defRPr kumimoji="1" sz="700" i="1">
                <a:solidFill>
                  <a:schemeClr val="tx1"/>
                </a:solidFill>
                <a:latin typeface="Arial" charset="0"/>
                <a:ea typeface="ＭＳ Ｐゴシック" pitchFamily="50" charset="-128"/>
              </a:defRPr>
            </a:lvl2pPr>
            <a:lvl3pPr marL="1143000" indent="-228600" defTabSz="957263" eaLnBrk="0" hangingPunct="0">
              <a:defRPr kumimoji="1" sz="700" i="1">
                <a:solidFill>
                  <a:schemeClr val="tx1"/>
                </a:solidFill>
                <a:latin typeface="Arial" charset="0"/>
                <a:ea typeface="ＭＳ Ｐゴシック" pitchFamily="50" charset="-128"/>
              </a:defRPr>
            </a:lvl3pPr>
            <a:lvl4pPr marL="1600200" indent="-228600" defTabSz="957263" eaLnBrk="0" hangingPunct="0">
              <a:defRPr kumimoji="1" sz="700" i="1">
                <a:solidFill>
                  <a:schemeClr val="tx1"/>
                </a:solidFill>
                <a:latin typeface="Arial" charset="0"/>
                <a:ea typeface="ＭＳ Ｐゴシック" pitchFamily="50" charset="-128"/>
              </a:defRPr>
            </a:lvl4pPr>
            <a:lvl5pPr marL="2057400" indent="-228600" defTabSz="957263" eaLnBrk="0" hangingPunct="0">
              <a:defRPr kumimoji="1" sz="700" i="1">
                <a:solidFill>
                  <a:schemeClr val="tx1"/>
                </a:solidFill>
                <a:latin typeface="Arial" charset="0"/>
                <a:ea typeface="ＭＳ Ｐゴシック" pitchFamily="50" charset="-128"/>
              </a:defRPr>
            </a:lvl5pPr>
            <a:lvl6pPr marL="2514600" indent="-228600" defTabSz="957263" eaLnBrk="0" fontAlgn="base" hangingPunct="0">
              <a:spcBef>
                <a:spcPct val="0"/>
              </a:spcBef>
              <a:spcAft>
                <a:spcPct val="0"/>
              </a:spcAft>
              <a:defRPr kumimoji="1" sz="700" i="1">
                <a:solidFill>
                  <a:schemeClr val="tx1"/>
                </a:solidFill>
                <a:latin typeface="Arial" charset="0"/>
                <a:ea typeface="ＭＳ Ｐゴシック" pitchFamily="50" charset="-128"/>
              </a:defRPr>
            </a:lvl6pPr>
            <a:lvl7pPr marL="2971800" indent="-228600" defTabSz="957263" eaLnBrk="0" fontAlgn="base" hangingPunct="0">
              <a:spcBef>
                <a:spcPct val="0"/>
              </a:spcBef>
              <a:spcAft>
                <a:spcPct val="0"/>
              </a:spcAft>
              <a:defRPr kumimoji="1" sz="700" i="1">
                <a:solidFill>
                  <a:schemeClr val="tx1"/>
                </a:solidFill>
                <a:latin typeface="Arial" charset="0"/>
                <a:ea typeface="ＭＳ Ｐゴシック" pitchFamily="50" charset="-128"/>
              </a:defRPr>
            </a:lvl7pPr>
            <a:lvl8pPr marL="3429000" indent="-228600" defTabSz="957263" eaLnBrk="0" fontAlgn="base" hangingPunct="0">
              <a:spcBef>
                <a:spcPct val="0"/>
              </a:spcBef>
              <a:spcAft>
                <a:spcPct val="0"/>
              </a:spcAft>
              <a:defRPr kumimoji="1" sz="700" i="1">
                <a:solidFill>
                  <a:schemeClr val="tx1"/>
                </a:solidFill>
                <a:latin typeface="Arial" charset="0"/>
                <a:ea typeface="ＭＳ Ｐゴシック" pitchFamily="50" charset="-128"/>
              </a:defRPr>
            </a:lvl8pPr>
            <a:lvl9pPr marL="3886200" indent="-228600" defTabSz="957263" eaLnBrk="0" fontAlgn="base" hangingPunct="0">
              <a:spcBef>
                <a:spcPct val="0"/>
              </a:spcBef>
              <a:spcAft>
                <a:spcPct val="0"/>
              </a:spcAft>
              <a:defRPr kumimoji="1" sz="700" i="1">
                <a:solidFill>
                  <a:schemeClr val="tx1"/>
                </a:solidFill>
                <a:latin typeface="Arial" charset="0"/>
                <a:ea typeface="ＭＳ Ｐゴシック" pitchFamily="50" charset="-128"/>
              </a:defRPr>
            </a:lvl9pPr>
          </a:lstStyle>
          <a:p>
            <a:pPr eaLnBrk="1" hangingPunct="1">
              <a:lnSpc>
                <a:spcPct val="150000"/>
              </a:lnSpc>
            </a:pPr>
            <a:r>
              <a:rPr lang="ja-JP" altLang="en-US" sz="1100" i="0">
                <a:latin typeface="+mn-ea"/>
                <a:ea typeface="+mn-ea"/>
                <a:cs typeface="メイリオ" pitchFamily="50" charset="-128"/>
              </a:rPr>
              <a:t>株式会社</a:t>
            </a:r>
            <a:r>
              <a:rPr lang="en-US" altLang="ja-JP" sz="1100" i="0" dirty="0">
                <a:latin typeface="+mn-ea"/>
                <a:ea typeface="+mn-ea"/>
                <a:cs typeface="メイリオ" pitchFamily="50" charset="-128"/>
              </a:rPr>
              <a:t> </a:t>
            </a:r>
            <a:r>
              <a:rPr lang="ja-JP" altLang="en-US" sz="1100" i="0">
                <a:latin typeface="+mn-ea"/>
                <a:ea typeface="+mn-ea"/>
                <a:cs typeface="メイリオ" pitchFamily="50" charset="-128"/>
              </a:rPr>
              <a:t>内田洋行</a:t>
            </a:r>
          </a:p>
        </p:txBody>
      </p:sp>
      <p:sp>
        <p:nvSpPr>
          <p:cNvPr id="15" name="Text Box 3">
            <a:extLst>
              <a:ext uri="{FF2B5EF4-FFF2-40B4-BE49-F238E27FC236}">
                <a16:creationId xmlns:a16="http://schemas.microsoft.com/office/drawing/2014/main" id="{E7F7CE1C-937D-644C-8931-030DF46CF66A}"/>
              </a:ext>
            </a:extLst>
          </p:cNvPr>
          <p:cNvSpPr txBox="1">
            <a:spLocks noChangeArrowheads="1"/>
          </p:cNvSpPr>
          <p:nvPr/>
        </p:nvSpPr>
        <p:spPr bwMode="auto">
          <a:xfrm>
            <a:off x="1040332" y="1283794"/>
            <a:ext cx="3702297" cy="1359962"/>
          </a:xfrm>
          <a:prstGeom prst="rect">
            <a:avLst/>
          </a:prstGeom>
          <a:noFill/>
          <a:ln w="9525">
            <a:noFill/>
            <a:miter lim="800000"/>
            <a:headEnd/>
            <a:tailEnd/>
          </a:ln>
        </p:spPr>
        <p:txBody>
          <a:bodyPr wrap="square" lIns="81636" tIns="40818" rIns="81636" bIns="40818">
            <a:spAutoFit/>
          </a:bodyPr>
          <a:lstStyle/>
          <a:p>
            <a:pPr>
              <a:lnSpc>
                <a:spcPct val="150000"/>
              </a:lnSpc>
            </a:pPr>
            <a:r>
              <a:rPr lang="ja-JP" altLang="en-US" sz="700" b="1">
                <a:solidFill>
                  <a:schemeClr val="tx1">
                    <a:lumMod val="75000"/>
                    <a:lumOff val="25000"/>
                  </a:schemeClr>
                </a:solidFill>
                <a:latin typeface="Kozuka Gothic Pr6N R" panose="020B0400000000000000" pitchFamily="34" charset="-128"/>
                <a:ea typeface="Kozuka Gothic Pr6N R" panose="020B0400000000000000" pitchFamily="34" charset="-128"/>
              </a:rPr>
              <a:t>本ご提案資料中に掲載されている画面構成・デザイン・イラスト等は開発イメージです。</a:t>
            </a:r>
            <a:endParaRPr lang="en-US" altLang="ja-JP" sz="700" b="1">
              <a:solidFill>
                <a:schemeClr val="tx1">
                  <a:lumMod val="75000"/>
                  <a:lumOff val="25000"/>
                </a:schemeClr>
              </a:solidFill>
              <a:latin typeface="Kozuka Gothic Pr6N R" panose="020B0400000000000000" pitchFamily="34" charset="-128"/>
              <a:ea typeface="Kozuka Gothic Pr6N R" panose="020B0400000000000000" pitchFamily="34" charset="-128"/>
            </a:endParaRPr>
          </a:p>
          <a:p>
            <a:pPr>
              <a:lnSpc>
                <a:spcPct val="150000"/>
              </a:lnSpc>
            </a:pPr>
            <a:r>
              <a:rPr lang="ja-JP" altLang="en-US" sz="700" b="1">
                <a:solidFill>
                  <a:schemeClr val="tx1">
                    <a:lumMod val="75000"/>
                    <a:lumOff val="25000"/>
                  </a:schemeClr>
                </a:solidFill>
                <a:latin typeface="Kozuka Gothic Pr6N R" panose="020B0400000000000000" pitchFamily="34" charset="-128"/>
                <a:ea typeface="Kozuka Gothic Pr6N R" panose="020B0400000000000000" pitchFamily="34" charset="-128"/>
              </a:rPr>
              <a:t>システム運用時には資料中のイメージと異なる場合があります。</a:t>
            </a:r>
            <a:endParaRPr lang="en-US" altLang="ja-JP" sz="700" b="1">
              <a:solidFill>
                <a:schemeClr val="tx1">
                  <a:lumMod val="75000"/>
                  <a:lumOff val="25000"/>
                </a:schemeClr>
              </a:solidFill>
              <a:latin typeface="Kozuka Gothic Pr6N R" panose="020B0400000000000000" pitchFamily="34" charset="-128"/>
              <a:ea typeface="Kozuka Gothic Pr6N R" panose="020B0400000000000000" pitchFamily="34" charset="-128"/>
            </a:endParaRPr>
          </a:p>
          <a:p>
            <a:pPr>
              <a:lnSpc>
                <a:spcPct val="150000"/>
              </a:lnSpc>
            </a:pPr>
            <a:endParaRPr lang="en-US" altLang="ja-JP" sz="700">
              <a:solidFill>
                <a:schemeClr val="tx1">
                  <a:lumMod val="75000"/>
                  <a:lumOff val="25000"/>
                </a:schemeClr>
              </a:solidFill>
              <a:latin typeface="Kozuka Gothic Pr6N R" panose="020B0400000000000000" pitchFamily="34" charset="-128"/>
              <a:ea typeface="Kozuka Gothic Pr6N R" panose="020B0400000000000000" pitchFamily="34" charset="-128"/>
            </a:endParaRPr>
          </a:p>
          <a:p>
            <a:pPr>
              <a:lnSpc>
                <a:spcPct val="150000"/>
              </a:lnSpc>
            </a:pPr>
            <a:r>
              <a:rPr lang="ja-JP" altLang="en-US" sz="700">
                <a:solidFill>
                  <a:schemeClr val="tx1">
                    <a:lumMod val="75000"/>
                    <a:lumOff val="25000"/>
                  </a:schemeClr>
                </a:solidFill>
                <a:latin typeface="Kozuka Gothic Pr6N R" panose="020B0400000000000000" pitchFamily="34" charset="-128"/>
                <a:ea typeface="Kozuka Gothic Pr6N R" panose="020B0400000000000000" pitchFamily="34" charset="-128"/>
              </a:rPr>
              <a:t>本資料は，本ご提案のご採用可否判断のみにご使用下さい。</a:t>
            </a:r>
          </a:p>
          <a:p>
            <a:pPr>
              <a:lnSpc>
                <a:spcPct val="150000"/>
              </a:lnSpc>
            </a:pPr>
            <a:r>
              <a:rPr lang="ja-JP" altLang="en-US" sz="700">
                <a:solidFill>
                  <a:schemeClr val="tx1">
                    <a:lumMod val="75000"/>
                    <a:lumOff val="25000"/>
                  </a:schemeClr>
                </a:solidFill>
                <a:latin typeface="Kozuka Gothic Pr6N R" panose="020B0400000000000000" pitchFamily="34" charset="-128"/>
                <a:ea typeface="Kozuka Gothic Pr6N R" panose="020B0400000000000000" pitchFamily="34" charset="-128"/>
              </a:rPr>
              <a:t>本資料には，当社の秘密情報が含まれております。</a:t>
            </a:r>
            <a:br>
              <a:rPr lang="ja-JP" altLang="en-US" sz="700">
                <a:solidFill>
                  <a:schemeClr val="tx1">
                    <a:lumMod val="75000"/>
                    <a:lumOff val="25000"/>
                  </a:schemeClr>
                </a:solidFill>
                <a:latin typeface="Kozuka Gothic Pr6N R" panose="020B0400000000000000" pitchFamily="34" charset="-128"/>
                <a:ea typeface="Kozuka Gothic Pr6N R" panose="020B0400000000000000" pitchFamily="34" charset="-128"/>
              </a:rPr>
            </a:br>
            <a:r>
              <a:rPr lang="ja-JP" altLang="en-US" sz="700">
                <a:solidFill>
                  <a:schemeClr val="tx1">
                    <a:lumMod val="75000"/>
                    <a:lumOff val="25000"/>
                  </a:schemeClr>
                </a:solidFill>
                <a:latin typeface="Kozuka Gothic Pr6N R" panose="020B0400000000000000" pitchFamily="34" charset="-128"/>
                <a:ea typeface="Kozuka Gothic Pr6N R" panose="020B0400000000000000" pitchFamily="34" charset="-128"/>
              </a:rPr>
              <a:t>本資料を，第三者へ開示をしないで下さい。</a:t>
            </a:r>
          </a:p>
          <a:p>
            <a:pPr>
              <a:lnSpc>
                <a:spcPct val="150000"/>
              </a:lnSpc>
            </a:pPr>
            <a:r>
              <a:rPr lang="ja-JP" altLang="en-US" sz="700">
                <a:solidFill>
                  <a:schemeClr val="tx1">
                    <a:lumMod val="75000"/>
                    <a:lumOff val="25000"/>
                  </a:schemeClr>
                </a:solidFill>
                <a:latin typeface="Kozuka Gothic Pr6N R" panose="020B0400000000000000" pitchFamily="34" charset="-128"/>
                <a:ea typeface="Kozuka Gothic Pr6N R" panose="020B0400000000000000" pitchFamily="34" charset="-128"/>
              </a:rPr>
              <a:t>本資料の著作権は，当社及び当社に許諾を行った権利者に帰属しております。</a:t>
            </a:r>
            <a:endParaRPr lang="en-US" altLang="ja-JP" sz="700">
              <a:solidFill>
                <a:schemeClr val="tx1">
                  <a:lumMod val="75000"/>
                  <a:lumOff val="25000"/>
                </a:schemeClr>
              </a:solidFill>
              <a:latin typeface="Kozuka Gothic Pr6N R" panose="020B0400000000000000" pitchFamily="34" charset="-128"/>
              <a:ea typeface="Kozuka Gothic Pr6N R" panose="020B0400000000000000" pitchFamily="34" charset="-128"/>
            </a:endParaRPr>
          </a:p>
          <a:p>
            <a:pPr>
              <a:lnSpc>
                <a:spcPct val="150000"/>
              </a:lnSpc>
            </a:pPr>
            <a:r>
              <a:rPr lang="ja-JP" altLang="en-US" sz="700">
                <a:solidFill>
                  <a:schemeClr val="tx1">
                    <a:lumMod val="75000"/>
                    <a:lumOff val="25000"/>
                  </a:schemeClr>
                </a:solidFill>
                <a:latin typeface="Kozuka Gothic Pr6N R" panose="020B0400000000000000" pitchFamily="34" charset="-128"/>
                <a:ea typeface="Kozuka Gothic Pr6N R" panose="020B0400000000000000" pitchFamily="34" charset="-128"/>
              </a:rPr>
              <a:t>記載されている商品名，会社名等の固有名詞は，各社の登録商標です。</a:t>
            </a:r>
            <a:r>
              <a:rPr lang="ja-JP" altLang="en-US" sz="700" i="1">
                <a:solidFill>
                  <a:schemeClr val="tx1">
                    <a:lumMod val="75000"/>
                    <a:lumOff val="25000"/>
                  </a:schemeClr>
                </a:solidFill>
                <a:latin typeface="Kozuka Gothic Pr6N R" panose="020B0400000000000000" pitchFamily="34" charset="-128"/>
                <a:ea typeface="Kozuka Gothic Pr6N R" panose="020B0400000000000000" pitchFamily="34" charset="-128"/>
              </a:rPr>
              <a:t>　　　　　　　　　　　　　　　　　　　</a:t>
            </a:r>
            <a:endParaRPr lang="ja-JP" altLang="en-US" sz="700">
              <a:solidFill>
                <a:schemeClr val="tx1">
                  <a:lumMod val="75000"/>
                  <a:lumOff val="25000"/>
                </a:schemeClr>
              </a:solidFill>
              <a:latin typeface="Kozuka Gothic Pr6N R" panose="020B0400000000000000" pitchFamily="34" charset="-128"/>
              <a:ea typeface="Kozuka Gothic Pr6N R" panose="020B0400000000000000" pitchFamily="34" charset="-128"/>
            </a:endParaRPr>
          </a:p>
        </p:txBody>
      </p:sp>
      <p:pic>
        <p:nvPicPr>
          <p:cNvPr id="16" name="図 15">
            <a:extLst>
              <a:ext uri="{FF2B5EF4-FFF2-40B4-BE49-F238E27FC236}">
                <a16:creationId xmlns:a16="http://schemas.microsoft.com/office/drawing/2014/main" id="{BC8F23E1-A759-1C40-BFDD-D0A66F8FD97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96274" y="3271836"/>
            <a:ext cx="1168400" cy="508000"/>
          </a:xfrm>
          <a:prstGeom prst="rect">
            <a:avLst/>
          </a:prstGeom>
        </p:spPr>
      </p:pic>
      <p:sp>
        <p:nvSpPr>
          <p:cNvPr id="17" name="テキスト ボックス 16">
            <a:extLst>
              <a:ext uri="{FF2B5EF4-FFF2-40B4-BE49-F238E27FC236}">
                <a16:creationId xmlns:a16="http://schemas.microsoft.com/office/drawing/2014/main" id="{D9C8C540-6437-5F47-8BEB-1B813726C120}"/>
              </a:ext>
            </a:extLst>
          </p:cNvPr>
          <p:cNvSpPr txBox="1">
            <a:spLocks noChangeArrowheads="1"/>
          </p:cNvSpPr>
          <p:nvPr/>
        </p:nvSpPr>
        <p:spPr bwMode="auto">
          <a:xfrm>
            <a:off x="2884756" y="3908799"/>
            <a:ext cx="1958028" cy="1311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080" tIns="30540" rIns="61080" bIns="30540">
            <a:spAutoFit/>
          </a:bodyPr>
          <a:lstStyle>
            <a:lvl1pPr defTabSz="957263" eaLnBrk="0" hangingPunct="0">
              <a:defRPr kumimoji="1" sz="700" i="1">
                <a:solidFill>
                  <a:schemeClr val="tx1"/>
                </a:solidFill>
                <a:latin typeface="Arial" charset="0"/>
                <a:ea typeface="ＭＳ Ｐゴシック" pitchFamily="50" charset="-128"/>
              </a:defRPr>
            </a:lvl1pPr>
            <a:lvl2pPr marL="742950" indent="-285750" defTabSz="957263" eaLnBrk="0" hangingPunct="0">
              <a:defRPr kumimoji="1" sz="700" i="1">
                <a:solidFill>
                  <a:schemeClr val="tx1"/>
                </a:solidFill>
                <a:latin typeface="Arial" charset="0"/>
                <a:ea typeface="ＭＳ Ｐゴシック" pitchFamily="50" charset="-128"/>
              </a:defRPr>
            </a:lvl2pPr>
            <a:lvl3pPr marL="1143000" indent="-228600" defTabSz="957263" eaLnBrk="0" hangingPunct="0">
              <a:defRPr kumimoji="1" sz="700" i="1">
                <a:solidFill>
                  <a:schemeClr val="tx1"/>
                </a:solidFill>
                <a:latin typeface="Arial" charset="0"/>
                <a:ea typeface="ＭＳ Ｐゴシック" pitchFamily="50" charset="-128"/>
              </a:defRPr>
            </a:lvl3pPr>
            <a:lvl4pPr marL="1600200" indent="-228600" defTabSz="957263" eaLnBrk="0" hangingPunct="0">
              <a:defRPr kumimoji="1" sz="700" i="1">
                <a:solidFill>
                  <a:schemeClr val="tx1"/>
                </a:solidFill>
                <a:latin typeface="Arial" charset="0"/>
                <a:ea typeface="ＭＳ Ｐゴシック" pitchFamily="50" charset="-128"/>
              </a:defRPr>
            </a:lvl4pPr>
            <a:lvl5pPr marL="2057400" indent="-228600" defTabSz="957263" eaLnBrk="0" hangingPunct="0">
              <a:defRPr kumimoji="1" sz="700" i="1">
                <a:solidFill>
                  <a:schemeClr val="tx1"/>
                </a:solidFill>
                <a:latin typeface="Arial" charset="0"/>
                <a:ea typeface="ＭＳ Ｐゴシック" pitchFamily="50" charset="-128"/>
              </a:defRPr>
            </a:lvl5pPr>
            <a:lvl6pPr marL="2514600" indent="-228600" defTabSz="957263" eaLnBrk="0" fontAlgn="base" hangingPunct="0">
              <a:spcBef>
                <a:spcPct val="0"/>
              </a:spcBef>
              <a:spcAft>
                <a:spcPct val="0"/>
              </a:spcAft>
              <a:defRPr kumimoji="1" sz="700" i="1">
                <a:solidFill>
                  <a:schemeClr val="tx1"/>
                </a:solidFill>
                <a:latin typeface="Arial" charset="0"/>
                <a:ea typeface="ＭＳ Ｐゴシック" pitchFamily="50" charset="-128"/>
              </a:defRPr>
            </a:lvl6pPr>
            <a:lvl7pPr marL="2971800" indent="-228600" defTabSz="957263" eaLnBrk="0" fontAlgn="base" hangingPunct="0">
              <a:spcBef>
                <a:spcPct val="0"/>
              </a:spcBef>
              <a:spcAft>
                <a:spcPct val="0"/>
              </a:spcAft>
              <a:defRPr kumimoji="1" sz="700" i="1">
                <a:solidFill>
                  <a:schemeClr val="tx1"/>
                </a:solidFill>
                <a:latin typeface="Arial" charset="0"/>
                <a:ea typeface="ＭＳ Ｐゴシック" pitchFamily="50" charset="-128"/>
              </a:defRPr>
            </a:lvl7pPr>
            <a:lvl8pPr marL="3429000" indent="-228600" defTabSz="957263" eaLnBrk="0" fontAlgn="base" hangingPunct="0">
              <a:spcBef>
                <a:spcPct val="0"/>
              </a:spcBef>
              <a:spcAft>
                <a:spcPct val="0"/>
              </a:spcAft>
              <a:defRPr kumimoji="1" sz="700" i="1">
                <a:solidFill>
                  <a:schemeClr val="tx1"/>
                </a:solidFill>
                <a:latin typeface="Arial" charset="0"/>
                <a:ea typeface="ＭＳ Ｐゴシック" pitchFamily="50" charset="-128"/>
              </a:defRPr>
            </a:lvl8pPr>
            <a:lvl9pPr marL="3886200" indent="-228600" defTabSz="957263" eaLnBrk="0" fontAlgn="base" hangingPunct="0">
              <a:spcBef>
                <a:spcPct val="0"/>
              </a:spcBef>
              <a:spcAft>
                <a:spcPct val="0"/>
              </a:spcAft>
              <a:defRPr kumimoji="1" sz="700" i="1">
                <a:solidFill>
                  <a:schemeClr val="tx1"/>
                </a:solidFill>
                <a:latin typeface="Arial" charset="0"/>
                <a:ea typeface="ＭＳ Ｐゴシック" pitchFamily="50" charset="-128"/>
              </a:defRPr>
            </a:lvl9pPr>
          </a:lstStyle>
          <a:p>
            <a:pPr eaLnBrk="1" hangingPunct="1">
              <a:lnSpc>
                <a:spcPct val="150000"/>
              </a:lnSpc>
            </a:pPr>
            <a:r>
              <a:rPr lang="ja-JP" altLang="en-US" sz="1100" i="0">
                <a:latin typeface="+mn-ea"/>
                <a:ea typeface="+mn-ea"/>
                <a:cs typeface="メイリオ" pitchFamily="50" charset="-128"/>
              </a:rPr>
              <a:t>株式会社</a:t>
            </a:r>
            <a:r>
              <a:rPr lang="en-US" altLang="ja-JP" sz="1100" i="0" dirty="0">
                <a:latin typeface="+mn-ea"/>
                <a:ea typeface="+mn-ea"/>
                <a:cs typeface="メイリオ" pitchFamily="50" charset="-128"/>
              </a:rPr>
              <a:t> </a:t>
            </a:r>
            <a:r>
              <a:rPr lang="en-US" altLang="ja-JP" sz="1100" i="0" dirty="0" err="1">
                <a:latin typeface="+mn-ea"/>
                <a:ea typeface="+mn-ea"/>
                <a:cs typeface="メイリオ" pitchFamily="50" charset="-128"/>
              </a:rPr>
              <a:t>SibaService</a:t>
            </a:r>
            <a:endParaRPr lang="ja-JP" altLang="en-US" sz="1100" i="0">
              <a:latin typeface="+mn-ea"/>
              <a:ea typeface="+mn-ea"/>
              <a:cs typeface="メイリオ" pitchFamily="50" charset="-128"/>
            </a:endParaRPr>
          </a:p>
          <a:p>
            <a:pPr eaLnBrk="1" hangingPunct="1">
              <a:lnSpc>
                <a:spcPct val="150000"/>
              </a:lnSpc>
            </a:pPr>
            <a:r>
              <a:rPr lang="ja-JP" altLang="en-US" i="0">
                <a:latin typeface="+mn-ea"/>
                <a:ea typeface="+mn-ea"/>
                <a:cs typeface="メイリオ" pitchFamily="50" charset="-128"/>
              </a:rPr>
              <a:t>代表取締役社長</a:t>
            </a:r>
            <a:endParaRPr lang="en-US" altLang="ja-JP" i="0" dirty="0">
              <a:latin typeface="+mn-ea"/>
              <a:ea typeface="+mn-ea"/>
              <a:cs typeface="メイリオ" pitchFamily="50" charset="-128"/>
            </a:endParaRPr>
          </a:p>
          <a:p>
            <a:pPr eaLnBrk="1" hangingPunct="1">
              <a:lnSpc>
                <a:spcPct val="150000"/>
              </a:lnSpc>
            </a:pPr>
            <a:r>
              <a:rPr lang="ja-JP" altLang="en-US" sz="1000" i="0">
                <a:latin typeface="+mn-ea"/>
                <a:ea typeface="+mn-ea"/>
                <a:cs typeface="メイリオ" pitchFamily="50" charset="-128"/>
              </a:rPr>
              <a:t>芝辻 裕太</a:t>
            </a:r>
          </a:p>
          <a:p>
            <a:pPr eaLnBrk="1" hangingPunct="1">
              <a:lnSpc>
                <a:spcPct val="150000"/>
              </a:lnSpc>
            </a:pPr>
            <a:r>
              <a:rPr lang="en-US" altLang="ja-JP" sz="900" i="0" dirty="0">
                <a:latin typeface="+mn-ea"/>
                <a:ea typeface="+mn-ea"/>
                <a:cs typeface="メイリオ" pitchFamily="50" charset="-128"/>
              </a:rPr>
              <a:t>TEL 078-600-2948</a:t>
            </a:r>
          </a:p>
          <a:p>
            <a:pPr eaLnBrk="1" hangingPunct="1">
              <a:lnSpc>
                <a:spcPct val="150000"/>
              </a:lnSpc>
            </a:pPr>
            <a:r>
              <a:rPr lang="en-US" altLang="ja-JP" sz="900" i="0" dirty="0">
                <a:latin typeface="+mn-ea"/>
                <a:ea typeface="+mn-ea"/>
                <a:cs typeface="メイリオ" pitchFamily="50" charset="-128"/>
              </a:rPr>
              <a:t>E-mail </a:t>
            </a:r>
            <a:r>
              <a:rPr lang="en-US" altLang="ja-JP" sz="900" i="0" dirty="0" err="1">
                <a:latin typeface="+mn-ea"/>
                <a:ea typeface="+mn-ea"/>
                <a:cs typeface="メイリオ" pitchFamily="50" charset="-128"/>
              </a:rPr>
              <a:t>yuta@shibatsuji.net</a:t>
            </a:r>
            <a:endParaRPr lang="en-US" altLang="ja-JP" sz="900" i="0" dirty="0">
              <a:latin typeface="+mn-ea"/>
              <a:ea typeface="+mn-ea"/>
              <a:cs typeface="メイリオ" pitchFamily="50" charset="-128"/>
            </a:endParaRPr>
          </a:p>
          <a:p>
            <a:pPr eaLnBrk="1" hangingPunct="1">
              <a:lnSpc>
                <a:spcPct val="150000"/>
              </a:lnSpc>
            </a:pPr>
            <a:endParaRPr lang="en-US" altLang="ja-JP" sz="900" i="0" dirty="0">
              <a:solidFill>
                <a:srgbClr val="00B0F0"/>
              </a:solidFill>
              <a:latin typeface="Kozuka Gothic Pr6N R" panose="020B0400000000000000" pitchFamily="34" charset="-128"/>
              <a:ea typeface="Kozuka Gothic Pr6N R" panose="020B0400000000000000" pitchFamily="34" charset="-128"/>
              <a:cs typeface="メイリオ" pitchFamily="50" charset="-128"/>
            </a:endParaRPr>
          </a:p>
        </p:txBody>
      </p:sp>
      <p:pic>
        <p:nvPicPr>
          <p:cNvPr id="18" name="図 17">
            <a:extLst>
              <a:ext uri="{FF2B5EF4-FFF2-40B4-BE49-F238E27FC236}">
                <a16:creationId xmlns:a16="http://schemas.microsoft.com/office/drawing/2014/main" id="{C4F44D23-BAE7-3E48-B388-BAC401077B0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805321" y="3363251"/>
            <a:ext cx="1705132" cy="334280"/>
          </a:xfrm>
          <a:prstGeom prst="rect">
            <a:avLst/>
          </a:prstGeom>
        </p:spPr>
      </p:pic>
    </p:spTree>
    <p:extLst>
      <p:ext uri="{BB962C8B-B14F-4D97-AF65-F5344CB8AC3E}">
        <p14:creationId xmlns:p14="http://schemas.microsoft.com/office/powerpoint/2010/main" val="192573786"/>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TM02900688[[fn=ファセット]]</Template>
  <TotalTime>16</TotalTime>
  <Words>4535</Words>
  <Application>Microsoft Macintosh PowerPoint</Application>
  <PresentationFormat>A4 210 x 297 mm</PresentationFormat>
  <Paragraphs>691</Paragraphs>
  <Slides>46</Slides>
  <Notes>5</Notes>
  <HiddenSlides>0</HiddenSlides>
  <MMClips>0</MMClips>
  <ScaleCrop>false</ScaleCrop>
  <HeadingPairs>
    <vt:vector size="8" baseType="variant">
      <vt:variant>
        <vt:lpstr>使用されているフォント</vt:lpstr>
      </vt:variant>
      <vt:variant>
        <vt:i4>17</vt:i4>
      </vt:variant>
      <vt:variant>
        <vt:lpstr>テーマ</vt:lpstr>
      </vt:variant>
      <vt:variant>
        <vt:i4>1</vt:i4>
      </vt:variant>
      <vt:variant>
        <vt:lpstr>埋め込まれた OLE サーバー</vt:lpstr>
      </vt:variant>
      <vt:variant>
        <vt:i4>1</vt:i4>
      </vt:variant>
      <vt:variant>
        <vt:lpstr>スライド タイトル</vt:lpstr>
      </vt:variant>
      <vt:variant>
        <vt:i4>46</vt:i4>
      </vt:variant>
    </vt:vector>
  </HeadingPairs>
  <TitlesOfParts>
    <vt:vector size="65" baseType="lpstr">
      <vt:lpstr>Hiragino Kaku Gothic Pro W3</vt:lpstr>
      <vt:lpstr>Hiragino Maru Gothic ProN W4</vt:lpstr>
      <vt:lpstr>Kozuka Gothic Pr6N R</vt:lpstr>
      <vt:lpstr>MS PGothic</vt:lpstr>
      <vt:lpstr>MS PGothic</vt:lpstr>
      <vt:lpstr>MS UI Gothic</vt:lpstr>
      <vt:lpstr>小塚ゴシック Pro L</vt:lpstr>
      <vt:lpstr>小塚ゴシック Pro M</vt:lpstr>
      <vt:lpstr>Yu Gothic</vt:lpstr>
      <vt:lpstr>Yu Gothic</vt:lpstr>
      <vt:lpstr>游ゴシック Light</vt:lpstr>
      <vt:lpstr>Arial</vt:lpstr>
      <vt:lpstr>Calibri</vt:lpstr>
      <vt:lpstr>Century Gothic</vt:lpstr>
      <vt:lpstr>Times New Roman</vt:lpstr>
      <vt:lpstr>Wingdings</vt:lpstr>
      <vt:lpstr>Wingdings 2</vt:lpstr>
      <vt:lpstr>HDOfficeLightV0</vt:lpstr>
      <vt:lpstr>文書</vt:lpstr>
      <vt:lpstr>スマホアプリを活用した学生サービス ソリューションのご紹介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KnowledgePortal for ABC University</dc:title>
  <dc:creator>YutaShibatsuji</dc:creator>
  <cp:lastModifiedBy>植田真史</cp:lastModifiedBy>
  <cp:revision>8</cp:revision>
  <cp:lastPrinted>2016-11-14T18:53:47Z</cp:lastPrinted>
  <dcterms:created xsi:type="dcterms:W3CDTF">2016-10-15T04:30:15Z</dcterms:created>
  <dcterms:modified xsi:type="dcterms:W3CDTF">2020-06-17T07:56:43Z</dcterms:modified>
</cp:coreProperties>
</file>