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
  </p:notesMasterIdLst>
  <p:sldIdLst>
    <p:sldId id="272" r:id="rId2"/>
    <p:sldId id="274" r:id="rId3"/>
    <p:sldId id="275" r:id="rId4"/>
    <p:sldId id="273" r:id="rId5"/>
    <p:sldId id="277" r:id="rId6"/>
    <p:sldId id="276" r:id="rId7"/>
    <p:sldId id="278" r:id="rId8"/>
    <p:sldId id="279" r:id="rId9"/>
    <p:sldId id="281" r:id="rId10"/>
    <p:sldId id="280" r:id="rId11"/>
    <p:sldId id="282" r:id="rId12"/>
    <p:sldId id="283" r:id="rId13"/>
    <p:sldId id="284" r:id="rId14"/>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F5126A9-6B2F-6A4C-83C3-28BAEE394FF1}">
          <p14:sldIdLst>
            <p14:sldId id="272"/>
            <p14:sldId id="274"/>
            <p14:sldId id="275"/>
            <p14:sldId id="273"/>
            <p14:sldId id="277"/>
            <p14:sldId id="276"/>
            <p14:sldId id="278"/>
            <p14:sldId id="279"/>
            <p14:sldId id="281"/>
            <p14:sldId id="280"/>
            <p14:sldId id="282"/>
            <p14:sldId id="283"/>
            <p14:sldId id="284"/>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FF8B"/>
    <a:srgbClr val="70AD47"/>
    <a:srgbClr val="818181"/>
    <a:srgbClr val="EEDCDA"/>
    <a:srgbClr val="A5FF6B"/>
    <a:srgbClr val="E8FDE4"/>
    <a:srgbClr val="CA6602"/>
    <a:srgbClr val="265F92"/>
    <a:srgbClr val="FFFFFF"/>
    <a:srgbClr val="C5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43" autoAdjust="0"/>
    <p:restoredTop sz="94660"/>
  </p:normalViewPr>
  <p:slideViewPr>
    <p:cSldViewPr snapToGrid="0">
      <p:cViewPr varScale="1">
        <p:scale>
          <a:sx n="177" d="100"/>
          <a:sy n="177" d="100"/>
        </p:scale>
        <p:origin x="208" y="640"/>
      </p:cViewPr>
      <p:guideLst>
        <p:guide orient="horz" pos="2160"/>
        <p:guide pos="3120"/>
      </p:guideLst>
    </p:cSldViewPr>
  </p:slideViewPr>
  <p:notesTextViewPr>
    <p:cViewPr>
      <p:scale>
        <a:sx n="1" d="1"/>
        <a:sy n="1" d="1"/>
      </p:scale>
      <p:origin x="0" y="0"/>
    </p:cViewPr>
  </p:notesTextViewPr>
  <p:notesViewPr>
    <p:cSldViewPr snapToGrid="0">
      <p:cViewPr varScale="1">
        <p:scale>
          <a:sx n="137" d="100"/>
          <a:sy n="137" d="100"/>
        </p:scale>
        <p:origin x="3296"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8FC1B85-851C-4C22-B153-58A335EA0722}" type="datetimeFigureOut">
              <a:rPr kumimoji="1" lang="ja-JP" altLang="en-US" smtClean="0"/>
              <a:t>2019/10/30</a:t>
            </a:fld>
            <a:endParaRPr kumimoji="1" lang="ja-JP" altLang="en-US"/>
          </a:p>
        </p:txBody>
      </p:sp>
      <p:sp>
        <p:nvSpPr>
          <p:cNvPr id="4" name="スライド イメージ プレースホルダー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401C35-0AAE-4B0C-8122-1E0A2A1CE780}" type="slidenum">
              <a:rPr kumimoji="1" lang="ja-JP" altLang="en-US" smtClean="0"/>
              <a:t>‹#›</a:t>
            </a:fld>
            <a:endParaRPr kumimoji="1" lang="ja-JP" altLang="en-US"/>
          </a:p>
        </p:txBody>
      </p:sp>
    </p:spTree>
    <p:extLst>
      <p:ext uri="{BB962C8B-B14F-4D97-AF65-F5344CB8AC3E}">
        <p14:creationId xmlns:p14="http://schemas.microsoft.com/office/powerpoint/2010/main" val="12503332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白紙">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EC8F2E9-18D7-5344-809C-8413E645993E}"/>
              </a:ext>
            </a:extLst>
          </p:cNvPr>
          <p:cNvSpPr>
            <a:spLocks noGrp="1"/>
          </p:cNvSpPr>
          <p:nvPr>
            <p:ph type="title"/>
          </p:nvPr>
        </p:nvSpPr>
        <p:spPr>
          <a:xfrm>
            <a:off x="4210167" y="2638268"/>
            <a:ext cx="5466670" cy="468070"/>
          </a:xfrm>
          <a:prstGeom prst="rect">
            <a:avLst/>
          </a:prstGeom>
        </p:spPr>
        <p:txBody>
          <a:bodyPr/>
          <a:lstStyle>
            <a:lvl1pPr>
              <a:defRPr sz="2800"/>
            </a:lvl1pPr>
          </a:lstStyle>
          <a:p>
            <a:r>
              <a:rPr kumimoji="1" lang="ja-JP" altLang="en-US"/>
              <a:t>マスター タイトルの書式設定</a:t>
            </a:r>
          </a:p>
        </p:txBody>
      </p:sp>
    </p:spTree>
    <p:extLst>
      <p:ext uri="{BB962C8B-B14F-4D97-AF65-F5344CB8AC3E}">
        <p14:creationId xmlns:p14="http://schemas.microsoft.com/office/powerpoint/2010/main" val="1221463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白紙">
    <p:bg>
      <p:bgRef idx="1001">
        <a:schemeClr val="bg1"/>
      </p:bgRef>
    </p:bg>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2BCC9A7E-DF25-0E41-91D8-2572EB6EE7C6}"/>
              </a:ext>
            </a:extLst>
          </p:cNvPr>
          <p:cNvSpPr txBox="1"/>
          <p:nvPr userDrawn="1"/>
        </p:nvSpPr>
        <p:spPr>
          <a:xfrm>
            <a:off x="9293648" y="6548277"/>
            <a:ext cx="612352" cy="276999"/>
          </a:xfrm>
          <a:prstGeom prst="rect">
            <a:avLst/>
          </a:prstGeom>
          <a:noFill/>
        </p:spPr>
        <p:txBody>
          <a:bodyPr wrap="square" rtlCol="0">
            <a:spAutoFit/>
          </a:bodyPr>
          <a:lstStyle/>
          <a:p>
            <a:fld id="{C84111B8-E5A0-F947-94E2-5F4DAF236A94}" type="slidenum">
              <a:rPr kumimoji="1" lang="ja-JP" altLang="en-US" sz="1200" smtClean="0"/>
              <a:t>‹#›</a:t>
            </a:fld>
            <a:endParaRPr kumimoji="1" lang="ja-JP" altLang="en-US" sz="1200"/>
          </a:p>
        </p:txBody>
      </p:sp>
      <p:graphicFrame>
        <p:nvGraphicFramePr>
          <p:cNvPr id="4" name="表 3">
            <a:extLst>
              <a:ext uri="{FF2B5EF4-FFF2-40B4-BE49-F238E27FC236}">
                <a16:creationId xmlns:a16="http://schemas.microsoft.com/office/drawing/2014/main" id="{54321A4C-3C9C-7048-9514-D47E14D051CA}"/>
              </a:ext>
            </a:extLst>
          </p:cNvPr>
          <p:cNvGraphicFramePr>
            <a:graphicFrameLocks noGrp="1"/>
          </p:cNvGraphicFramePr>
          <p:nvPr userDrawn="1">
            <p:extLst>
              <p:ext uri="{D42A27DB-BD31-4B8C-83A1-F6EECF244321}">
                <p14:modId xmlns:p14="http://schemas.microsoft.com/office/powerpoint/2010/main" val="2884953352"/>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dirty="0">
                          <a:effectLst/>
                        </a:rPr>
                        <a:t>作成</a:t>
                      </a:r>
                      <a:r>
                        <a:rPr lang="ja-JP" sz="800" kern="100" dirty="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800" b="1" dirty="0" err="1"/>
                        <a:t>KnowledgeWall</a:t>
                      </a:r>
                      <a:r>
                        <a:rPr lang="ja-JP" altLang="en-US" sz="800" b="1"/>
                        <a:t>デモ</a:t>
                      </a:r>
                      <a:r>
                        <a:rPr lang="en-US" altLang="ja-JP" sz="800" b="1" dirty="0"/>
                        <a:t> </a:t>
                      </a:r>
                      <a:r>
                        <a:rPr lang="ja-JP" altLang="en-US" sz="800" b="1"/>
                        <a:t>ガイドブック</a:t>
                      </a:r>
                      <a:endParaRPr lang="en-US" altLang="ja-JP" sz="800" b="1" dirty="0"/>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2019/10/30</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2019/10/30</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dirty="0">
                          <a:effectLst/>
                        </a:rPr>
                        <a:t>株式会社</a:t>
                      </a:r>
                      <a:r>
                        <a:rPr lang="en-US" sz="800" kern="100" dirty="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dirty="0">
                          <a:effectLst/>
                        </a:rPr>
                        <a:t>第</a:t>
                      </a:r>
                      <a:r>
                        <a:rPr lang="en-US" altLang="ja-JP" sz="800" kern="100" dirty="0">
                          <a:effectLst/>
                        </a:rPr>
                        <a:t>1</a:t>
                      </a:r>
                      <a:r>
                        <a:rPr lang="ja-JP" altLang="ja-JP" sz="800" kern="100" dirty="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6634185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4D33063C-6976-474B-91F5-A0944BEDC089}"/>
              </a:ext>
            </a:extLst>
          </p:cNvPr>
          <p:cNvCxnSpPr>
            <a:cxnSpLocks/>
          </p:cNvCxnSpPr>
          <p:nvPr userDrawn="1"/>
        </p:nvCxnSpPr>
        <p:spPr>
          <a:xfrm>
            <a:off x="172105" y="508501"/>
            <a:ext cx="797109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EC9F266B-1112-4B42-A8CC-49D546B8E567}"/>
              </a:ext>
            </a:extLst>
          </p:cNvPr>
          <p:cNvSpPr txBox="1"/>
          <p:nvPr userDrawn="1"/>
        </p:nvSpPr>
        <p:spPr>
          <a:xfrm>
            <a:off x="189327" y="82872"/>
            <a:ext cx="7521873" cy="425629"/>
          </a:xfrm>
          <a:prstGeom prst="rect">
            <a:avLst/>
          </a:prstGeom>
          <a:noFill/>
        </p:spPr>
        <p:txBody>
          <a:bodyPr wrap="square" rtlCol="0">
            <a:spAutoFit/>
          </a:bodyPr>
          <a:lstStyle/>
          <a:p>
            <a:pPr>
              <a:lnSpc>
                <a:spcPct val="150000"/>
              </a:lnSpc>
            </a:pPr>
            <a:r>
              <a:rPr lang="en-US" altLang="ja-JP" sz="1600" b="1" dirty="0">
                <a:latin typeface="+mj-ea"/>
                <a:ea typeface="+mj-ea"/>
              </a:rPr>
              <a:t>Knowledge</a:t>
            </a:r>
            <a:r>
              <a:rPr lang="ja-JP" altLang="en-US" sz="1600" b="1" dirty="0">
                <a:latin typeface="+mj-ea"/>
                <a:ea typeface="+mj-ea"/>
              </a:rPr>
              <a:t> </a:t>
            </a:r>
            <a:r>
              <a:rPr lang="en-US" altLang="ja-JP" sz="1600" b="1" dirty="0">
                <a:latin typeface="+mj-ea"/>
                <a:ea typeface="+mj-ea"/>
              </a:rPr>
              <a:t>Wall </a:t>
            </a:r>
            <a:r>
              <a:rPr lang="en-US" altLang="ja-JP" sz="1600" dirty="0"/>
              <a:t>‐</a:t>
            </a:r>
            <a:r>
              <a:rPr lang="ja-JP" altLang="en-US" sz="1100"/>
              <a:t>デジタルサイネージ</a:t>
            </a:r>
            <a:r>
              <a:rPr lang="en-US" altLang="ja-JP" sz="1100" dirty="0"/>
              <a:t>‐</a:t>
            </a:r>
          </a:p>
        </p:txBody>
      </p:sp>
      <p:pic>
        <p:nvPicPr>
          <p:cNvPr id="11" name="グラフィックス 10">
            <a:extLst>
              <a:ext uri="{FF2B5EF4-FFF2-40B4-BE49-F238E27FC236}">
                <a16:creationId xmlns:a16="http://schemas.microsoft.com/office/drawing/2014/main" id="{BD74271F-384B-A543-9236-1ABA7EF1AE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254145" y="203808"/>
            <a:ext cx="1462528" cy="609386"/>
          </a:xfrm>
          <a:prstGeom prst="rect">
            <a:avLst/>
          </a:prstGeom>
        </p:spPr>
      </p:pic>
      <p:sp>
        <p:nvSpPr>
          <p:cNvPr id="15" name="コンテンツ プレースホルダー 14">
            <a:extLst>
              <a:ext uri="{FF2B5EF4-FFF2-40B4-BE49-F238E27FC236}">
                <a16:creationId xmlns:a16="http://schemas.microsoft.com/office/drawing/2014/main" id="{5E6D58F1-E18E-D941-BD4B-AE18E91B3A4A}"/>
              </a:ext>
            </a:extLst>
          </p:cNvPr>
          <p:cNvSpPr>
            <a:spLocks noGrp="1"/>
          </p:cNvSpPr>
          <p:nvPr>
            <p:ph sz="quarter" idx="11" hasCustomPrompt="1"/>
          </p:nvPr>
        </p:nvSpPr>
        <p:spPr>
          <a:xfrm>
            <a:off x="189327" y="589563"/>
            <a:ext cx="5887243" cy="300002"/>
          </a:xfrm>
          <a:prstGeom prst="rect">
            <a:avLst/>
          </a:prstGeom>
        </p:spPr>
        <p:txBody>
          <a:bodyPr/>
          <a:lstStyle>
            <a:lvl1pPr marL="0" indent="0">
              <a:buNone/>
              <a:defRPr sz="1400">
                <a:latin typeface="+mj-ea"/>
                <a:ea typeface="+mj-ea"/>
              </a:defRPr>
            </a:lvl1pPr>
          </a:lstStyle>
          <a:p>
            <a:pPr lvl="0"/>
            <a:r>
              <a:rPr kumimoji="1" lang="ja-JP" altLang="en-US"/>
              <a:t>サブタイトル</a:t>
            </a:r>
            <a:endParaRPr kumimoji="1" lang="en-US" altLang="ja-JP" dirty="0"/>
          </a:p>
        </p:txBody>
      </p:sp>
    </p:spTree>
    <p:extLst>
      <p:ext uri="{BB962C8B-B14F-4D97-AF65-F5344CB8AC3E}">
        <p14:creationId xmlns:p14="http://schemas.microsoft.com/office/powerpoint/2010/main" val="16934993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5349D1E0-1685-BC4C-9551-E358F052B019}"/>
              </a:ext>
            </a:extLst>
          </p:cNvPr>
          <p:cNvGrpSpPr/>
          <p:nvPr userDrawn="1"/>
        </p:nvGrpSpPr>
        <p:grpSpPr>
          <a:xfrm>
            <a:off x="6118395" y="5642320"/>
            <a:ext cx="3644264" cy="898979"/>
            <a:chOff x="6220520" y="5465113"/>
            <a:chExt cx="3644264" cy="898979"/>
          </a:xfrm>
        </p:grpSpPr>
        <p:pic>
          <p:nvPicPr>
            <p:cNvPr id="8" name="図 7">
              <a:extLst>
                <a:ext uri="{FF2B5EF4-FFF2-40B4-BE49-F238E27FC236}">
                  <a16:creationId xmlns:a16="http://schemas.microsoft.com/office/drawing/2014/main" id="{F4E1A9F1-9E88-0241-A5B1-DD9EBC38959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0520" y="5518459"/>
              <a:ext cx="817520" cy="792288"/>
            </a:xfrm>
            <a:prstGeom prst="rect">
              <a:avLst/>
            </a:prstGeom>
            <a:noFill/>
            <a:ln>
              <a:noFill/>
            </a:ln>
          </p:spPr>
        </p:pic>
        <p:sp>
          <p:nvSpPr>
            <p:cNvPr id="9" name="テキスト ボックス 2">
              <a:extLst>
                <a:ext uri="{FF2B5EF4-FFF2-40B4-BE49-F238E27FC236}">
                  <a16:creationId xmlns:a16="http://schemas.microsoft.com/office/drawing/2014/main" id="{F109DFF5-D489-494B-8D1E-24ED24EFFFF9}"/>
                </a:ext>
              </a:extLst>
            </p:cNvPr>
            <p:cNvSpPr txBox="1">
              <a:spLocks noChangeArrowheads="1"/>
            </p:cNvSpPr>
            <p:nvPr/>
          </p:nvSpPr>
          <p:spPr bwMode="auto">
            <a:xfrm>
              <a:off x="7227789" y="5465113"/>
              <a:ext cx="2636995" cy="898979"/>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Yu Gothic" panose="020B0400000000000000" pitchFamily="34" charset="-128"/>
                  <a:ea typeface="Yu Gothic" panose="020B0400000000000000" pitchFamily="34" charset="-128"/>
                  <a:cs typeface="Times New Roman"/>
                </a:rPr>
                <a:t>株式会社ＳｉｂａＳｅｒｖｉｃｅ</a:t>
              </a:r>
              <a:endParaRPr lang="ja-JP" sz="1050" b="1" kern="100" dirty="0">
                <a:effectLst/>
                <a:latin typeface="Yu Gothic" panose="020B0400000000000000" pitchFamily="34" charset="-128"/>
                <a:ea typeface="Yu Gothic" panose="020B0400000000000000" pitchFamily="34" charset="-128"/>
                <a:cs typeface="Times New Roman"/>
              </a:endParaRPr>
            </a:p>
            <a:p>
              <a:pPr algn="just">
                <a:lnSpc>
                  <a:spcPct val="150000"/>
                </a:lnSpc>
                <a:spcAft>
                  <a:spcPts val="0"/>
                </a:spcAft>
              </a:pPr>
              <a:r>
                <a:rPr lang="zh-CN" sz="800" kern="100" dirty="0">
                  <a:effectLst/>
                  <a:latin typeface="Yu Gothic Medium" panose="020B0400000000000000" pitchFamily="34" charset="-128"/>
                  <a:ea typeface="Yu Gothic Medium" panose="020B0400000000000000" pitchFamily="34" charset="-128"/>
                  <a:cs typeface="Times New Roman"/>
                </a:rPr>
                <a:t>兵庫県</a:t>
              </a:r>
              <a:r>
                <a:rPr lang="zh-CN" altLang="en-US" sz="800" kern="100" dirty="0">
                  <a:effectLst/>
                  <a:latin typeface="Yu Gothic Medium" panose="020B0400000000000000" pitchFamily="34" charset="-128"/>
                  <a:ea typeface="Yu Gothic Medium" panose="020B0400000000000000" pitchFamily="34" charset="-128"/>
                  <a:cs typeface="Times New Roman"/>
                </a:rPr>
                <a:t>神戸市中央区浜辺通</a:t>
              </a:r>
              <a:r>
                <a:rPr lang="en-US" altLang="zh-CN" sz="800" kern="100" dirty="0">
                  <a:effectLst/>
                  <a:latin typeface="Yu Gothic Medium" panose="020B0400000000000000" pitchFamily="34" charset="-128"/>
                  <a:ea typeface="Yu Gothic Medium" panose="020B0400000000000000" pitchFamily="34" charset="-128"/>
                  <a:cs typeface="Times New Roman"/>
                </a:rPr>
                <a:t>5-1-14</a:t>
              </a:r>
            </a:p>
            <a:p>
              <a:pPr algn="just">
                <a:lnSpc>
                  <a:spcPct val="150000"/>
                </a:lnSpc>
                <a:spcAft>
                  <a:spcPts val="0"/>
                </a:spcAft>
              </a:pPr>
              <a:r>
                <a:rPr lang="zh-CN" altLang="en-US" sz="800" kern="100" dirty="0">
                  <a:effectLst/>
                  <a:latin typeface="Yu Gothic Medium" panose="020B0400000000000000" pitchFamily="34" charset="-128"/>
                  <a:ea typeface="Yu Gothic Medium" panose="020B0400000000000000" pitchFamily="34" charset="-128"/>
                  <a:cs typeface="Times New Roman"/>
                </a:rPr>
                <a:t>神戸商工貿易センタービル</a:t>
              </a:r>
              <a:r>
                <a:rPr lang="en-US" altLang="zh-CN" sz="800" kern="100" dirty="0">
                  <a:effectLst/>
                  <a:latin typeface="Yu Gothic Medium" panose="020B0400000000000000" pitchFamily="34" charset="-128"/>
                  <a:ea typeface="Yu Gothic Medium" panose="020B0400000000000000" pitchFamily="34" charset="-128"/>
                  <a:cs typeface="Times New Roman"/>
                </a:rPr>
                <a:t>6F</a:t>
              </a:r>
              <a:endParaRPr lang="ja-JP" sz="1050" kern="100" dirty="0">
                <a:effectLst/>
                <a:latin typeface="Yu Gothic Medium" panose="020B0400000000000000" pitchFamily="34" charset="-128"/>
                <a:ea typeface="Yu Gothic Medium" panose="020B0400000000000000" pitchFamily="34" charset="-128"/>
                <a:cs typeface="Times New Roman"/>
              </a:endParaRPr>
            </a:p>
            <a:p>
              <a:pPr algn="just">
                <a:lnSpc>
                  <a:spcPct val="150000"/>
                </a:lnSpc>
                <a:spcAft>
                  <a:spcPts val="0"/>
                </a:spcAft>
              </a:pPr>
              <a:r>
                <a:rPr lang="en-US" sz="800" kern="100" dirty="0">
                  <a:effectLst/>
                  <a:latin typeface="Yu Gothic Medium" panose="020B0400000000000000" pitchFamily="34" charset="-128"/>
                  <a:ea typeface="Yu Gothic Medium" panose="020B0400000000000000" pitchFamily="34" charset="-128"/>
                  <a:cs typeface="Times New Roman"/>
                </a:rPr>
                <a:t>Tel (078)-</a:t>
              </a:r>
              <a:r>
                <a:rPr lang="en-US" sz="800" kern="100" dirty="0">
                  <a:latin typeface="Yu Gothic Medium" panose="020B0400000000000000" pitchFamily="34" charset="-128"/>
                  <a:ea typeface="Yu Gothic Medium" panose="020B0400000000000000" pitchFamily="34" charset="-128"/>
                  <a:cs typeface="Times New Roman"/>
                </a:rPr>
                <a:t>600</a:t>
              </a:r>
              <a:r>
                <a:rPr lang="en-US" sz="800" kern="100" dirty="0">
                  <a:effectLst/>
                  <a:latin typeface="Yu Gothic Medium" panose="020B0400000000000000" pitchFamily="34" charset="-128"/>
                  <a:ea typeface="Yu Gothic Medium" panose="020B0400000000000000" pitchFamily="34" charset="-128"/>
                  <a:cs typeface="Times New Roman"/>
                </a:rPr>
                <a:t>-2948 Fax (</a:t>
              </a:r>
              <a:r>
                <a:rPr lang="en-US" sz="800" kern="100" dirty="0">
                  <a:latin typeface="Yu Gothic Medium" panose="020B0400000000000000" pitchFamily="34" charset="-128"/>
                  <a:ea typeface="Yu Gothic Medium" panose="020B0400000000000000" pitchFamily="34" charset="-128"/>
                  <a:cs typeface="Times New Roman"/>
                </a:rPr>
                <a:t>078</a:t>
              </a:r>
              <a:r>
                <a:rPr lang="en-US" sz="800" kern="100" dirty="0">
                  <a:effectLst/>
                  <a:latin typeface="Yu Gothic Medium" panose="020B0400000000000000" pitchFamily="34" charset="-128"/>
                  <a:ea typeface="Yu Gothic Medium" panose="020B0400000000000000" pitchFamily="34" charset="-128"/>
                  <a:cs typeface="Times New Roman"/>
                </a:rPr>
                <a:t>)-600-2947</a:t>
              </a:r>
              <a:endParaRPr lang="ja-JP" sz="1050" kern="100" dirty="0">
                <a:effectLst/>
                <a:latin typeface="Yu Gothic Medium" panose="020B0400000000000000" pitchFamily="34" charset="-128"/>
                <a:ea typeface="Yu Gothic Medium" panose="020B0400000000000000" pitchFamily="34" charset="-128"/>
                <a:cs typeface="Times New Roman"/>
              </a:endParaRPr>
            </a:p>
          </p:txBody>
        </p:sp>
      </p:grpSp>
      <p:pic>
        <p:nvPicPr>
          <p:cNvPr id="10" name="図 9">
            <a:extLst>
              <a:ext uri="{FF2B5EF4-FFF2-40B4-BE49-F238E27FC236}">
                <a16:creationId xmlns:a16="http://schemas.microsoft.com/office/drawing/2014/main" id="{7FC9B477-825A-074D-B45A-EFCBBE7F32E0}"/>
              </a:ext>
            </a:extLst>
          </p:cNvPr>
          <p:cNvPicPr>
            <a:picLocks noChangeAspect="1"/>
          </p:cNvPicPr>
          <p:nvPr userDrawn="1"/>
        </p:nvPicPr>
        <p:blipFill>
          <a:blip r:embed="rId6"/>
          <a:stretch>
            <a:fillRect/>
          </a:stretch>
        </p:blipFill>
        <p:spPr>
          <a:xfrm>
            <a:off x="-896365" y="3396881"/>
            <a:ext cx="11116378" cy="1715126"/>
          </a:xfrm>
          <a:prstGeom prst="rect">
            <a:avLst/>
          </a:prstGeom>
        </p:spPr>
      </p:pic>
      <p:graphicFrame>
        <p:nvGraphicFramePr>
          <p:cNvPr id="11" name="表 10">
            <a:extLst>
              <a:ext uri="{FF2B5EF4-FFF2-40B4-BE49-F238E27FC236}">
                <a16:creationId xmlns:a16="http://schemas.microsoft.com/office/drawing/2014/main" id="{1D9BA770-1FD7-BF49-9D20-5E983C64A3C1}"/>
              </a:ext>
            </a:extLst>
          </p:cNvPr>
          <p:cNvGraphicFramePr>
            <a:graphicFrameLocks noGrp="1"/>
          </p:cNvGraphicFramePr>
          <p:nvPr userDrawn="1">
            <p:extLst>
              <p:ext uri="{D42A27DB-BD31-4B8C-83A1-F6EECF244321}">
                <p14:modId xmlns:p14="http://schemas.microsoft.com/office/powerpoint/2010/main" val="4032830581"/>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dirty="0">
                          <a:effectLst/>
                        </a:rPr>
                        <a:t>作成</a:t>
                      </a:r>
                      <a:r>
                        <a:rPr lang="ja-JP" sz="800" kern="100" dirty="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800" b="1" dirty="0" err="1"/>
                        <a:t>KnowledgeWall</a:t>
                      </a:r>
                      <a:r>
                        <a:rPr lang="ja-JP" altLang="en-US" sz="800" b="1"/>
                        <a:t>デモ　ガイドブック</a:t>
                      </a:r>
                      <a:endParaRPr lang="en-US" altLang="ja-JP" sz="800" b="1" dirty="0"/>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2019/10/30</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2019/10/30</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dirty="0">
                          <a:effectLst/>
                        </a:rPr>
                        <a:t>株式会社</a:t>
                      </a:r>
                      <a:r>
                        <a:rPr lang="en-US" sz="800" kern="100" dirty="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dirty="0">
                          <a:effectLst/>
                        </a:rPr>
                        <a:t>第</a:t>
                      </a:r>
                      <a:r>
                        <a:rPr lang="en-US" altLang="ja-JP" sz="800" kern="100" dirty="0">
                          <a:effectLst/>
                        </a:rPr>
                        <a:t>1</a:t>
                      </a:r>
                      <a:r>
                        <a:rPr lang="ja-JP" altLang="ja-JP" sz="800" kern="100" dirty="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83500398"/>
      </p:ext>
    </p:extLst>
  </p:cSld>
  <p:clrMap bg1="lt1" tx1="dk1" bg2="lt2" tx2="dk2" accent1="accent1" accent2="accent2" accent3="accent3" accent4="accent4" accent5="accent5" accent6="accent6" hlink="hlink" folHlink="folHlink"/>
  <p:sldLayoutIdLst>
    <p:sldLayoutId id="2147483668" r:id="rId1"/>
    <p:sldLayoutId id="2147483667" r:id="rId2"/>
    <p:sldLayoutId id="2147483669" r:id="rId3"/>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wstaging-kw-admin.staging.siba-service.jp/" TargetMode="External"/><Relationship Id="rId7" Type="http://schemas.openxmlformats.org/officeDocument/2006/relationships/image" Target="../media/image6.png"/><Relationship Id="rId2" Type="http://schemas.openxmlformats.org/officeDocument/2006/relationships/hyperlink" Target="https://awstaging-kw-signage.staging.siba-service.jp/contribution/" TargetMode="Externa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awstaging-kw-signage.staging.siba-service.jp/"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awstaging-kw-signage.staging.siba-service.jp/?cursor=true" TargetMode="External"/><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hyperlink" Target="https://awstaging-kw-signage.staging.siba-service.j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wstaging-kw-admin.staging.siba-service.jp/"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awstaging-kw-signage.staging.siba-service.jp/?cursor=true" TargetMode="External"/><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awstaging-kw-signage.staging.siba-service.jp/contribution/" TargetMode="Externa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5" Type="http://schemas.openxmlformats.org/officeDocument/2006/relationships/hyperlink" Target="https://ucddemo-ks-signage.staging.siba-service.jp/do/signage-view#/" TargetMode="External"/><Relationship Id="rId4" Type="http://schemas.openxmlformats.org/officeDocument/2006/relationships/hyperlink" Target="https://stable-ist-wall.staging.siba-service.jp/"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1.emf"/><Relationship Id="rId5" Type="http://schemas.openxmlformats.org/officeDocument/2006/relationships/image" Target="../media/image30.png"/><Relationship Id="rId4" Type="http://schemas.openxmlformats.org/officeDocument/2006/relationships/hyperlink" Target="https://ks-wall.konan.ist-reserve.spa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p:cNvGrpSpPr/>
          <p:nvPr/>
        </p:nvGrpSpPr>
        <p:grpSpPr>
          <a:xfrm>
            <a:off x="6118395" y="5642320"/>
            <a:ext cx="3644264" cy="898979"/>
            <a:chOff x="6220520" y="5465113"/>
            <a:chExt cx="3644264" cy="898979"/>
          </a:xfrm>
        </p:grpSpPr>
        <p:pic>
          <p:nvPicPr>
            <p:cNvPr id="5" name="図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0520" y="5518459"/>
              <a:ext cx="817520" cy="792288"/>
            </a:xfrm>
            <a:prstGeom prst="rect">
              <a:avLst/>
            </a:prstGeom>
            <a:noFill/>
            <a:ln>
              <a:noFill/>
            </a:ln>
          </p:spPr>
        </p:pic>
        <p:sp>
          <p:nvSpPr>
            <p:cNvPr id="6" name="テキスト ボックス 2"/>
            <p:cNvSpPr txBox="1">
              <a:spLocks noChangeArrowheads="1"/>
            </p:cNvSpPr>
            <p:nvPr/>
          </p:nvSpPr>
          <p:spPr bwMode="auto">
            <a:xfrm>
              <a:off x="7227789" y="5465113"/>
              <a:ext cx="2636995" cy="898979"/>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Yu Gothic" panose="020B0400000000000000" pitchFamily="34" charset="-128"/>
                  <a:ea typeface="Yu Gothic" panose="020B0400000000000000" pitchFamily="34" charset="-128"/>
                  <a:cs typeface="Times New Roman"/>
                </a:rPr>
                <a:t>株式会社ＳｉｂａＳｅｒｖｉｃｅ</a:t>
              </a:r>
              <a:endParaRPr lang="ja-JP" sz="1050" b="1" kern="100" dirty="0">
                <a:effectLst/>
                <a:latin typeface="Yu Gothic" panose="020B0400000000000000" pitchFamily="34" charset="-128"/>
                <a:ea typeface="Yu Gothic" panose="020B0400000000000000" pitchFamily="34" charset="-128"/>
                <a:cs typeface="Times New Roman"/>
              </a:endParaRPr>
            </a:p>
            <a:p>
              <a:pPr algn="just">
                <a:lnSpc>
                  <a:spcPct val="150000"/>
                </a:lnSpc>
                <a:spcAft>
                  <a:spcPts val="0"/>
                </a:spcAft>
              </a:pPr>
              <a:r>
                <a:rPr lang="zh-CN" sz="800" kern="100" dirty="0">
                  <a:effectLst/>
                  <a:latin typeface="Yu Gothic Medium" panose="020B0400000000000000" pitchFamily="34" charset="-128"/>
                  <a:ea typeface="Yu Gothic Medium" panose="020B0400000000000000" pitchFamily="34" charset="-128"/>
                  <a:cs typeface="Times New Roman"/>
                </a:rPr>
                <a:t>兵庫県</a:t>
              </a:r>
              <a:r>
                <a:rPr lang="zh-CN" altLang="en-US" sz="800" kern="100" dirty="0">
                  <a:effectLst/>
                  <a:latin typeface="Yu Gothic Medium" panose="020B0400000000000000" pitchFamily="34" charset="-128"/>
                  <a:ea typeface="Yu Gothic Medium" panose="020B0400000000000000" pitchFamily="34" charset="-128"/>
                  <a:cs typeface="Times New Roman"/>
                </a:rPr>
                <a:t>神戸市中央区浜辺通</a:t>
              </a:r>
              <a:r>
                <a:rPr lang="en-US" altLang="zh-CN" sz="800" kern="100" dirty="0">
                  <a:effectLst/>
                  <a:latin typeface="Yu Gothic Medium" panose="020B0400000000000000" pitchFamily="34" charset="-128"/>
                  <a:ea typeface="Yu Gothic Medium" panose="020B0400000000000000" pitchFamily="34" charset="-128"/>
                  <a:cs typeface="Times New Roman"/>
                </a:rPr>
                <a:t>5-1-14</a:t>
              </a:r>
            </a:p>
            <a:p>
              <a:pPr algn="just">
                <a:lnSpc>
                  <a:spcPct val="150000"/>
                </a:lnSpc>
                <a:spcAft>
                  <a:spcPts val="0"/>
                </a:spcAft>
              </a:pPr>
              <a:r>
                <a:rPr lang="zh-CN" altLang="en-US" sz="800" kern="100" dirty="0">
                  <a:effectLst/>
                  <a:latin typeface="Yu Gothic Medium" panose="020B0400000000000000" pitchFamily="34" charset="-128"/>
                  <a:ea typeface="Yu Gothic Medium" panose="020B0400000000000000" pitchFamily="34" charset="-128"/>
                  <a:cs typeface="Times New Roman"/>
                </a:rPr>
                <a:t>神戸商工貿易センタービル</a:t>
              </a:r>
              <a:r>
                <a:rPr lang="en-US" altLang="zh-CN" sz="800" kern="100" dirty="0">
                  <a:effectLst/>
                  <a:latin typeface="Yu Gothic Medium" panose="020B0400000000000000" pitchFamily="34" charset="-128"/>
                  <a:ea typeface="Yu Gothic Medium" panose="020B0400000000000000" pitchFamily="34" charset="-128"/>
                  <a:cs typeface="Times New Roman"/>
                </a:rPr>
                <a:t>6F</a:t>
              </a:r>
              <a:endParaRPr lang="ja-JP" sz="1050" kern="100" dirty="0">
                <a:effectLst/>
                <a:latin typeface="Yu Gothic Medium" panose="020B0400000000000000" pitchFamily="34" charset="-128"/>
                <a:ea typeface="Yu Gothic Medium" panose="020B0400000000000000" pitchFamily="34" charset="-128"/>
                <a:cs typeface="Times New Roman"/>
              </a:endParaRPr>
            </a:p>
            <a:p>
              <a:pPr algn="just">
                <a:lnSpc>
                  <a:spcPct val="150000"/>
                </a:lnSpc>
                <a:spcAft>
                  <a:spcPts val="0"/>
                </a:spcAft>
              </a:pPr>
              <a:r>
                <a:rPr lang="en-US" sz="800" kern="100" dirty="0">
                  <a:effectLst/>
                  <a:latin typeface="Yu Gothic Medium" panose="020B0400000000000000" pitchFamily="34" charset="-128"/>
                  <a:ea typeface="Yu Gothic Medium" panose="020B0400000000000000" pitchFamily="34" charset="-128"/>
                  <a:cs typeface="Times New Roman"/>
                </a:rPr>
                <a:t>Tel (078)-</a:t>
              </a:r>
              <a:r>
                <a:rPr lang="en-US" sz="800" kern="100" dirty="0">
                  <a:latin typeface="Yu Gothic Medium" panose="020B0400000000000000" pitchFamily="34" charset="-128"/>
                  <a:ea typeface="Yu Gothic Medium" panose="020B0400000000000000" pitchFamily="34" charset="-128"/>
                  <a:cs typeface="Times New Roman"/>
                </a:rPr>
                <a:t>600</a:t>
              </a:r>
              <a:r>
                <a:rPr lang="en-US" sz="800" kern="100" dirty="0">
                  <a:effectLst/>
                  <a:latin typeface="Yu Gothic Medium" panose="020B0400000000000000" pitchFamily="34" charset="-128"/>
                  <a:ea typeface="Yu Gothic Medium" panose="020B0400000000000000" pitchFamily="34" charset="-128"/>
                  <a:cs typeface="Times New Roman"/>
                </a:rPr>
                <a:t>-2948 Fax (</a:t>
              </a:r>
              <a:r>
                <a:rPr lang="en-US" sz="800" kern="100" dirty="0">
                  <a:latin typeface="Yu Gothic Medium" panose="020B0400000000000000" pitchFamily="34" charset="-128"/>
                  <a:ea typeface="Yu Gothic Medium" panose="020B0400000000000000" pitchFamily="34" charset="-128"/>
                  <a:cs typeface="Times New Roman"/>
                </a:rPr>
                <a:t>078</a:t>
              </a:r>
              <a:r>
                <a:rPr lang="en-US" sz="800" kern="100" dirty="0">
                  <a:effectLst/>
                  <a:latin typeface="Yu Gothic Medium" panose="020B0400000000000000" pitchFamily="34" charset="-128"/>
                  <a:ea typeface="Yu Gothic Medium" panose="020B0400000000000000" pitchFamily="34" charset="-128"/>
                  <a:cs typeface="Times New Roman"/>
                </a:rPr>
                <a:t>)-600-2947</a:t>
              </a:r>
              <a:endParaRPr lang="ja-JP" sz="1050" kern="100" dirty="0">
                <a:effectLst/>
                <a:latin typeface="Yu Gothic Medium" panose="020B0400000000000000" pitchFamily="34" charset="-128"/>
                <a:ea typeface="Yu Gothic Medium" panose="020B0400000000000000" pitchFamily="34" charset="-128"/>
                <a:cs typeface="Times New Roman"/>
              </a:endParaRPr>
            </a:p>
          </p:txBody>
        </p:sp>
      </p:grpSp>
      <p:pic>
        <p:nvPicPr>
          <p:cNvPr id="8" name="図 7">
            <a:extLst>
              <a:ext uri="{FF2B5EF4-FFF2-40B4-BE49-F238E27FC236}">
                <a16:creationId xmlns:a16="http://schemas.microsoft.com/office/drawing/2014/main" id="{A61572A4-6450-644D-8A37-F94C45DD4023}"/>
              </a:ext>
            </a:extLst>
          </p:cNvPr>
          <p:cNvPicPr>
            <a:picLocks noChangeAspect="1"/>
          </p:cNvPicPr>
          <p:nvPr/>
        </p:nvPicPr>
        <p:blipFill>
          <a:blip r:embed="rId3"/>
          <a:stretch>
            <a:fillRect/>
          </a:stretch>
        </p:blipFill>
        <p:spPr>
          <a:xfrm>
            <a:off x="-896365" y="3396881"/>
            <a:ext cx="11116378" cy="1715126"/>
          </a:xfrm>
          <a:prstGeom prst="rect">
            <a:avLst/>
          </a:prstGeom>
        </p:spPr>
      </p:pic>
      <p:sp>
        <p:nvSpPr>
          <p:cNvPr id="9" name="タイトル 8">
            <a:extLst>
              <a:ext uri="{FF2B5EF4-FFF2-40B4-BE49-F238E27FC236}">
                <a16:creationId xmlns:a16="http://schemas.microsoft.com/office/drawing/2014/main" id="{3DBCCF7E-9CFA-7C4D-9FAE-142FAFF63866}"/>
              </a:ext>
            </a:extLst>
          </p:cNvPr>
          <p:cNvSpPr txBox="1">
            <a:spLocks noGrp="1"/>
          </p:cNvSpPr>
          <p:nvPr>
            <p:ph type="title"/>
          </p:nvPr>
        </p:nvSpPr>
        <p:spPr>
          <a:xfrm>
            <a:off x="4697471" y="2497366"/>
            <a:ext cx="4406496" cy="423449"/>
          </a:xfrm>
          <a:prstGeom prst="rect">
            <a:avLst/>
          </a:prstGeom>
          <a:noFill/>
        </p:spPr>
        <p:txBody>
          <a:bodyPr wrap="square" rtlCol="0">
            <a:spAutoFit/>
          </a:bodyPr>
          <a:lstStyle/>
          <a:p>
            <a:pPr>
              <a:lnSpc>
                <a:spcPct val="150000"/>
              </a:lnSpc>
            </a:pPr>
            <a:r>
              <a:rPr lang="en-US" altLang="ja-JP" sz="1600" b="1" dirty="0" err="1"/>
              <a:t>KnowledgeWall</a:t>
            </a:r>
            <a:r>
              <a:rPr lang="en-US" altLang="ja-JP" sz="1600" b="1" dirty="0"/>
              <a:t> </a:t>
            </a:r>
            <a:r>
              <a:rPr lang="ja-JP" altLang="en-US" sz="1600" b="1"/>
              <a:t>デモ</a:t>
            </a:r>
            <a:r>
              <a:rPr lang="en-US" altLang="ja-JP" sz="1600" b="1" dirty="0"/>
              <a:t> </a:t>
            </a:r>
            <a:r>
              <a:rPr lang="ja-JP" altLang="en-US" sz="1600" b="1"/>
              <a:t>ガイドブック</a:t>
            </a:r>
            <a:endParaRPr lang="en-US" altLang="ja-JP" sz="1600" b="1" dirty="0"/>
          </a:p>
        </p:txBody>
      </p:sp>
      <p:sp>
        <p:nvSpPr>
          <p:cNvPr id="2" name="テキスト ボックス 1">
            <a:extLst>
              <a:ext uri="{FF2B5EF4-FFF2-40B4-BE49-F238E27FC236}">
                <a16:creationId xmlns:a16="http://schemas.microsoft.com/office/drawing/2014/main" id="{6736A91A-D704-CD40-8B4F-1FCB4CE8168F}"/>
              </a:ext>
            </a:extLst>
          </p:cNvPr>
          <p:cNvSpPr txBox="1"/>
          <p:nvPr/>
        </p:nvSpPr>
        <p:spPr>
          <a:xfrm>
            <a:off x="2011680" y="2112264"/>
            <a:ext cx="184731" cy="369332"/>
          </a:xfrm>
          <a:prstGeom prst="rect">
            <a:avLst/>
          </a:prstGeom>
          <a:noFill/>
        </p:spPr>
        <p:txBody>
          <a:bodyPr wrap="none" rtlCol="0">
            <a:spAutoFit/>
          </a:bodyPr>
          <a:lstStyle/>
          <a:p>
            <a:endParaRPr kumimoji="1" lang="ja-JP" altLang="en-US"/>
          </a:p>
        </p:txBody>
      </p:sp>
    </p:spTree>
    <p:extLst>
      <p:ext uri="{BB962C8B-B14F-4D97-AF65-F5344CB8AC3E}">
        <p14:creationId xmlns:p14="http://schemas.microsoft.com/office/powerpoint/2010/main" val="179604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D328F66-19E1-EA41-B2AD-EEF875AA0C7C}"/>
              </a:ext>
            </a:extLst>
          </p:cNvPr>
          <p:cNvSpPr txBox="1"/>
          <p:nvPr/>
        </p:nvSpPr>
        <p:spPr>
          <a:xfrm>
            <a:off x="240690" y="956118"/>
            <a:ext cx="8389838" cy="507831"/>
          </a:xfrm>
          <a:prstGeom prst="rect">
            <a:avLst/>
          </a:prstGeom>
          <a:noFill/>
          <a:ln>
            <a:noFill/>
          </a:ln>
        </p:spPr>
        <p:txBody>
          <a:bodyPr wrap="square" rtlCol="0">
            <a:spAutoFit/>
          </a:bodyPr>
          <a:lstStyle/>
          <a:p>
            <a:endParaRPr lang="en-US" altLang="ja-JP" sz="500" dirty="0">
              <a:latin typeface="+mn-ea"/>
            </a:endParaRPr>
          </a:p>
          <a:p>
            <a:r>
              <a:rPr lang="en-US" altLang="ja-JP" sz="1100" dirty="0">
                <a:latin typeface="+mn-ea"/>
              </a:rPr>
              <a:t>Knowledge</a:t>
            </a:r>
            <a:r>
              <a:rPr lang="ja-JP" altLang="en-US" sz="1100" dirty="0">
                <a:latin typeface="+mn-ea"/>
              </a:rPr>
              <a:t> </a:t>
            </a:r>
            <a:r>
              <a:rPr lang="en-US" altLang="ja-JP" sz="1100" dirty="0">
                <a:latin typeface="+mn-ea"/>
              </a:rPr>
              <a:t>Wall</a:t>
            </a:r>
            <a:r>
              <a:rPr lang="ja-JP" altLang="en-US" sz="1100" dirty="0">
                <a:latin typeface="+mn-ea"/>
              </a:rPr>
              <a:t>は、 弊社クラウドサーバ上で稼動する、アプリケーションソフトウェアです。</a:t>
            </a:r>
            <a:endParaRPr lang="en-US" altLang="ja-JP" sz="1100" dirty="0">
              <a:latin typeface="+mn-ea"/>
            </a:endParaRPr>
          </a:p>
          <a:p>
            <a:r>
              <a:rPr lang="ja-JP" altLang="en-US" sz="1100" dirty="0">
                <a:latin typeface="+mn-ea"/>
              </a:rPr>
              <a:t>システム構成例は、以下の</a:t>
            </a:r>
            <a:r>
              <a:rPr lang="ja-JP" altLang="en-US" sz="1100">
                <a:latin typeface="+mn-ea"/>
              </a:rPr>
              <a:t>ように大まかに</a:t>
            </a:r>
            <a:r>
              <a:rPr lang="en-US" altLang="ja-JP" sz="1100" dirty="0">
                <a:latin typeface="+mn-ea"/>
              </a:rPr>
              <a:t>3</a:t>
            </a:r>
            <a:r>
              <a:rPr lang="ja-JP" altLang="en-US" sz="1100">
                <a:latin typeface="+mn-ea"/>
              </a:rPr>
              <a:t>つになります</a:t>
            </a:r>
            <a:endParaRPr lang="en-US" altLang="ja-JP" sz="1100" dirty="0">
              <a:latin typeface="+mn-ea"/>
            </a:endParaRPr>
          </a:p>
        </p:txBody>
      </p:sp>
      <p:sp>
        <p:nvSpPr>
          <p:cNvPr id="48" name="テキスト ボックス 47">
            <a:extLst>
              <a:ext uri="{FF2B5EF4-FFF2-40B4-BE49-F238E27FC236}">
                <a16:creationId xmlns:a16="http://schemas.microsoft.com/office/drawing/2014/main" id="{E3164E52-8A8E-B94E-B71C-BCD4E2A555D0}"/>
              </a:ext>
            </a:extLst>
          </p:cNvPr>
          <p:cNvSpPr txBox="1"/>
          <p:nvPr/>
        </p:nvSpPr>
        <p:spPr>
          <a:xfrm>
            <a:off x="6720289" y="2396173"/>
            <a:ext cx="415498" cy="230832"/>
          </a:xfrm>
          <a:prstGeom prst="rect">
            <a:avLst/>
          </a:prstGeom>
          <a:noFill/>
          <a:ln>
            <a:solidFill>
              <a:schemeClr val="bg2">
                <a:lumMod val="50000"/>
              </a:schemeClr>
            </a:solidFill>
          </a:ln>
        </p:spPr>
        <p:txBody>
          <a:bodyPr wrap="none" rtlCol="0">
            <a:spAutoFit/>
          </a:bodyPr>
          <a:lstStyle/>
          <a:p>
            <a:r>
              <a:rPr lang="ja-JP" altLang="en-US" sz="900" b="1">
                <a:solidFill>
                  <a:schemeClr val="tx1">
                    <a:lumMod val="65000"/>
                    <a:lumOff val="35000"/>
                  </a:schemeClr>
                </a:solidFill>
                <a:latin typeface="+mj-ea"/>
                <a:ea typeface="+mj-ea"/>
              </a:rPr>
              <a:t>学生</a:t>
            </a:r>
            <a:endParaRPr lang="en-US" altLang="ja-JP" sz="900" b="1" dirty="0">
              <a:solidFill>
                <a:schemeClr val="tx1">
                  <a:lumMod val="65000"/>
                  <a:lumOff val="35000"/>
                </a:schemeClr>
              </a:solidFill>
              <a:latin typeface="+mj-ea"/>
              <a:ea typeface="+mj-ea"/>
            </a:endParaRPr>
          </a:p>
        </p:txBody>
      </p:sp>
      <p:sp>
        <p:nvSpPr>
          <p:cNvPr id="47" name="正方形/長方形 46">
            <a:extLst>
              <a:ext uri="{FF2B5EF4-FFF2-40B4-BE49-F238E27FC236}">
                <a16:creationId xmlns:a16="http://schemas.microsoft.com/office/drawing/2014/main" id="{64D7C194-E8A2-A644-B4CC-16A36038971D}"/>
              </a:ext>
            </a:extLst>
          </p:cNvPr>
          <p:cNvSpPr/>
          <p:nvPr/>
        </p:nvSpPr>
        <p:spPr>
          <a:xfrm>
            <a:off x="6727505" y="3013502"/>
            <a:ext cx="3167618" cy="415498"/>
          </a:xfrm>
          <a:prstGeom prst="rect">
            <a:avLst/>
          </a:prstGeom>
        </p:spPr>
        <p:txBody>
          <a:bodyPr wrap="square">
            <a:spAutoFit/>
          </a:bodyPr>
          <a:lstStyle/>
          <a:p>
            <a:r>
              <a:rPr lang="en-US" altLang="ja-JP" sz="1050" dirty="0">
                <a:hlinkClick r:id="rId2"/>
              </a:rPr>
              <a:t>https://awstaging-kw-signage.staging.siba-service.jp/contribution/</a:t>
            </a:r>
            <a:endParaRPr lang="ja-JP" altLang="en-US" sz="1050"/>
          </a:p>
        </p:txBody>
      </p:sp>
      <p:sp>
        <p:nvSpPr>
          <p:cNvPr id="50" name="正方形/長方形 49">
            <a:extLst>
              <a:ext uri="{FF2B5EF4-FFF2-40B4-BE49-F238E27FC236}">
                <a16:creationId xmlns:a16="http://schemas.microsoft.com/office/drawing/2014/main" id="{D9B38B00-393F-5F4E-805E-2DD81F362383}"/>
              </a:ext>
            </a:extLst>
          </p:cNvPr>
          <p:cNvSpPr/>
          <p:nvPr/>
        </p:nvSpPr>
        <p:spPr>
          <a:xfrm>
            <a:off x="6542700" y="2784132"/>
            <a:ext cx="2941831" cy="276999"/>
          </a:xfrm>
          <a:prstGeom prst="rect">
            <a:avLst/>
          </a:prstGeom>
        </p:spPr>
        <p:txBody>
          <a:bodyPr wrap="none">
            <a:spAutoFit/>
          </a:bodyPr>
          <a:lstStyle/>
          <a:p>
            <a:r>
              <a:rPr lang="ja-JP" altLang="en-US" sz="1200" b="1">
                <a:solidFill>
                  <a:srgbClr val="C00000"/>
                </a:solidFill>
                <a:latin typeface="+mj-ea"/>
                <a:cs typeface="Segoe UI Black" panose="020B0A02040204020203" pitchFamily="34" charset="0"/>
              </a:rPr>
              <a:t>（学生らが投稿する）投稿用</a:t>
            </a:r>
            <a:r>
              <a:rPr lang="en-US" altLang="ja-JP" sz="1200" b="1" dirty="0">
                <a:solidFill>
                  <a:srgbClr val="C00000"/>
                </a:solidFill>
                <a:latin typeface="+mj-ea"/>
                <a:cs typeface="Segoe UI Black" panose="020B0A02040204020203" pitchFamily="34" charset="0"/>
              </a:rPr>
              <a:t>Web</a:t>
            </a:r>
            <a:r>
              <a:rPr lang="ja-JP" altLang="en-US" sz="1200" b="1">
                <a:solidFill>
                  <a:srgbClr val="C00000"/>
                </a:solidFill>
                <a:latin typeface="+mj-ea"/>
                <a:cs typeface="Segoe UI Black" panose="020B0A02040204020203" pitchFamily="34" charset="0"/>
              </a:rPr>
              <a:t>ページ</a:t>
            </a:r>
            <a:endParaRPr lang="en-US" altLang="ja-JP" sz="1200" b="1" dirty="0">
              <a:solidFill>
                <a:srgbClr val="C00000"/>
              </a:solidFill>
              <a:latin typeface="+mj-ea"/>
              <a:cs typeface="Segoe UI Black" panose="020B0A02040204020203" pitchFamily="34" charset="0"/>
            </a:endParaRPr>
          </a:p>
        </p:txBody>
      </p:sp>
      <p:sp>
        <p:nvSpPr>
          <p:cNvPr id="52" name="テキスト ボックス 51">
            <a:extLst>
              <a:ext uri="{FF2B5EF4-FFF2-40B4-BE49-F238E27FC236}">
                <a16:creationId xmlns:a16="http://schemas.microsoft.com/office/drawing/2014/main" id="{589B687C-7AAA-FA48-B11A-88B41DBB7609}"/>
              </a:ext>
            </a:extLst>
          </p:cNvPr>
          <p:cNvSpPr txBox="1"/>
          <p:nvPr/>
        </p:nvSpPr>
        <p:spPr>
          <a:xfrm>
            <a:off x="3514386" y="2396173"/>
            <a:ext cx="530915" cy="230832"/>
          </a:xfrm>
          <a:prstGeom prst="rect">
            <a:avLst/>
          </a:prstGeom>
          <a:noFill/>
          <a:ln>
            <a:solidFill>
              <a:schemeClr val="bg2">
                <a:lumMod val="50000"/>
              </a:schemeClr>
            </a:solidFill>
          </a:ln>
        </p:spPr>
        <p:txBody>
          <a:bodyPr wrap="none" rtlCol="0">
            <a:spAutoFit/>
          </a:bodyPr>
          <a:lstStyle/>
          <a:p>
            <a:r>
              <a:rPr lang="ja-JP" altLang="en-US" sz="900" b="1">
                <a:solidFill>
                  <a:schemeClr val="tx1">
                    <a:lumMod val="65000"/>
                    <a:lumOff val="35000"/>
                  </a:schemeClr>
                </a:solidFill>
                <a:latin typeface="+mj-ea"/>
                <a:ea typeface="+mj-ea"/>
              </a:rPr>
              <a:t>管理者</a:t>
            </a:r>
            <a:endParaRPr lang="en-US" altLang="ja-JP" sz="900" b="1" dirty="0">
              <a:solidFill>
                <a:schemeClr val="tx1">
                  <a:lumMod val="65000"/>
                  <a:lumOff val="35000"/>
                </a:schemeClr>
              </a:solidFill>
              <a:latin typeface="+mj-ea"/>
              <a:ea typeface="+mj-ea"/>
            </a:endParaRPr>
          </a:p>
        </p:txBody>
      </p:sp>
      <p:sp>
        <p:nvSpPr>
          <p:cNvPr id="53" name="正方形/長方形 52">
            <a:extLst>
              <a:ext uri="{FF2B5EF4-FFF2-40B4-BE49-F238E27FC236}">
                <a16:creationId xmlns:a16="http://schemas.microsoft.com/office/drawing/2014/main" id="{4AF9AB41-1999-BD47-87DE-D6B2B536B13E}"/>
              </a:ext>
            </a:extLst>
          </p:cNvPr>
          <p:cNvSpPr/>
          <p:nvPr/>
        </p:nvSpPr>
        <p:spPr>
          <a:xfrm>
            <a:off x="3413130" y="3048858"/>
            <a:ext cx="4109310" cy="253916"/>
          </a:xfrm>
          <a:prstGeom prst="rect">
            <a:avLst/>
          </a:prstGeom>
        </p:spPr>
        <p:txBody>
          <a:bodyPr wrap="square">
            <a:spAutoFit/>
          </a:bodyPr>
          <a:lstStyle/>
          <a:p>
            <a:r>
              <a:rPr lang="en-US" altLang="ja-JP" sz="1050" dirty="0">
                <a:hlinkClick r:id="rId2"/>
              </a:rPr>
              <a:t>https://awstaging-kw-</a:t>
            </a:r>
            <a:r>
              <a:rPr lang="en-US" altLang="ja-JP" sz="1050" dirty="0" err="1">
                <a:hlinkClick r:id="rId2"/>
              </a:rPr>
              <a:t>admin.staging.</a:t>
            </a:r>
            <a:r>
              <a:rPr lang="en-US" altLang="ja-JP" sz="1050" dirty="0" err="1">
                <a:hlinkClick r:id="rId3"/>
              </a:rPr>
              <a:t>siba</a:t>
            </a:r>
            <a:r>
              <a:rPr lang="en-US" altLang="ja-JP" sz="1050" dirty="0">
                <a:hlinkClick r:id="rId3"/>
              </a:rPr>
              <a:t>-</a:t>
            </a:r>
            <a:r>
              <a:rPr lang="en-US" altLang="ja-JP" sz="1050" dirty="0" err="1">
                <a:hlinkClick r:id="rId3"/>
              </a:rPr>
              <a:t>service</a:t>
            </a:r>
            <a:r>
              <a:rPr lang="en-US" altLang="ja-JP" sz="1050" dirty="0" err="1">
                <a:hlinkClick r:id="rId2"/>
              </a:rPr>
              <a:t>.jp</a:t>
            </a:r>
            <a:r>
              <a:rPr lang="en-US" altLang="ja-JP" sz="1050" dirty="0">
                <a:hlinkClick r:id="rId2"/>
              </a:rPr>
              <a:t>/</a:t>
            </a:r>
            <a:endParaRPr lang="ja-JP" altLang="en-US" sz="1050"/>
          </a:p>
        </p:txBody>
      </p:sp>
      <p:sp>
        <p:nvSpPr>
          <p:cNvPr id="54" name="正方形/長方形 53">
            <a:extLst>
              <a:ext uri="{FF2B5EF4-FFF2-40B4-BE49-F238E27FC236}">
                <a16:creationId xmlns:a16="http://schemas.microsoft.com/office/drawing/2014/main" id="{A737EB54-F68A-1B40-A568-AB4E082D9313}"/>
              </a:ext>
            </a:extLst>
          </p:cNvPr>
          <p:cNvSpPr/>
          <p:nvPr/>
        </p:nvSpPr>
        <p:spPr>
          <a:xfrm>
            <a:off x="3413130" y="2818610"/>
            <a:ext cx="1710725" cy="276999"/>
          </a:xfrm>
          <a:prstGeom prst="rect">
            <a:avLst/>
          </a:prstGeom>
        </p:spPr>
        <p:txBody>
          <a:bodyPr wrap="none">
            <a:spAutoFit/>
          </a:bodyPr>
          <a:lstStyle/>
          <a:p>
            <a:r>
              <a:rPr lang="ja-JP" altLang="en-US" sz="1200" b="1">
                <a:solidFill>
                  <a:srgbClr val="C00000"/>
                </a:solidFill>
                <a:latin typeface="+mj-ea"/>
                <a:cs typeface="Segoe UI Black" panose="020B0A02040204020203" pitchFamily="34" charset="0"/>
              </a:rPr>
              <a:t>投稿管理用</a:t>
            </a:r>
            <a:r>
              <a:rPr lang="en-US" altLang="ja-JP" sz="1200" b="1" dirty="0">
                <a:solidFill>
                  <a:srgbClr val="C00000"/>
                </a:solidFill>
                <a:latin typeface="+mj-ea"/>
                <a:cs typeface="Segoe UI Black" panose="020B0A02040204020203" pitchFamily="34" charset="0"/>
              </a:rPr>
              <a:t>Web</a:t>
            </a:r>
            <a:r>
              <a:rPr lang="ja-JP" altLang="en-US" sz="1200" b="1">
                <a:solidFill>
                  <a:srgbClr val="C00000"/>
                </a:solidFill>
                <a:latin typeface="+mj-ea"/>
                <a:cs typeface="Segoe UI Black" panose="020B0A02040204020203" pitchFamily="34" charset="0"/>
              </a:rPr>
              <a:t>ページ</a:t>
            </a:r>
            <a:endParaRPr lang="en-US" altLang="ja-JP" sz="1200" b="1" dirty="0">
              <a:solidFill>
                <a:srgbClr val="C00000"/>
              </a:solidFill>
              <a:latin typeface="+mj-ea"/>
              <a:cs typeface="Segoe UI Black" panose="020B0A02040204020203" pitchFamily="34" charset="0"/>
            </a:endParaRPr>
          </a:p>
        </p:txBody>
      </p:sp>
      <p:sp>
        <p:nvSpPr>
          <p:cNvPr id="58" name="テキスト ボックス 57">
            <a:extLst>
              <a:ext uri="{FF2B5EF4-FFF2-40B4-BE49-F238E27FC236}">
                <a16:creationId xmlns:a16="http://schemas.microsoft.com/office/drawing/2014/main" id="{551EC054-D356-1747-84E8-EAFD9A3D41F1}"/>
              </a:ext>
            </a:extLst>
          </p:cNvPr>
          <p:cNvSpPr txBox="1"/>
          <p:nvPr/>
        </p:nvSpPr>
        <p:spPr>
          <a:xfrm>
            <a:off x="297067" y="2396173"/>
            <a:ext cx="761747" cy="230832"/>
          </a:xfrm>
          <a:prstGeom prst="rect">
            <a:avLst/>
          </a:prstGeom>
          <a:noFill/>
          <a:ln>
            <a:solidFill>
              <a:schemeClr val="bg2">
                <a:lumMod val="50000"/>
              </a:schemeClr>
            </a:solidFill>
          </a:ln>
        </p:spPr>
        <p:txBody>
          <a:bodyPr wrap="none" rtlCol="0">
            <a:spAutoFit/>
          </a:bodyPr>
          <a:lstStyle/>
          <a:p>
            <a:r>
              <a:rPr lang="ja-JP" altLang="en-US" sz="900" b="1">
                <a:solidFill>
                  <a:schemeClr val="tx1">
                    <a:lumMod val="65000"/>
                    <a:lumOff val="35000"/>
                  </a:schemeClr>
                </a:solidFill>
                <a:latin typeface="+mj-ea"/>
                <a:ea typeface="+mj-ea"/>
              </a:rPr>
              <a:t>サイネージ</a:t>
            </a:r>
            <a:endParaRPr lang="en-US" altLang="ja-JP" sz="900" b="1" dirty="0">
              <a:solidFill>
                <a:schemeClr val="tx1">
                  <a:lumMod val="65000"/>
                  <a:lumOff val="35000"/>
                </a:schemeClr>
              </a:solidFill>
              <a:latin typeface="+mj-ea"/>
              <a:ea typeface="+mj-ea"/>
            </a:endParaRPr>
          </a:p>
        </p:txBody>
      </p:sp>
      <p:sp>
        <p:nvSpPr>
          <p:cNvPr id="59" name="正方形/長方形 58">
            <a:extLst>
              <a:ext uri="{FF2B5EF4-FFF2-40B4-BE49-F238E27FC236}">
                <a16:creationId xmlns:a16="http://schemas.microsoft.com/office/drawing/2014/main" id="{C70C10AF-8795-9648-B436-4366D912850E}"/>
              </a:ext>
            </a:extLst>
          </p:cNvPr>
          <p:cNvSpPr/>
          <p:nvPr/>
        </p:nvSpPr>
        <p:spPr>
          <a:xfrm>
            <a:off x="240690" y="3048858"/>
            <a:ext cx="3172440" cy="253916"/>
          </a:xfrm>
          <a:prstGeom prst="rect">
            <a:avLst/>
          </a:prstGeom>
        </p:spPr>
        <p:txBody>
          <a:bodyPr wrap="square">
            <a:spAutoFit/>
          </a:bodyPr>
          <a:lstStyle/>
          <a:p>
            <a:r>
              <a:rPr lang="en-US" altLang="ja-JP" sz="1050" dirty="0">
                <a:hlinkClick r:id="rId4"/>
              </a:rPr>
              <a:t>https://awstaging-kw-signage.staging.siba-service.jp/</a:t>
            </a:r>
            <a:endParaRPr lang="ja-JP" altLang="en-US" sz="1050"/>
          </a:p>
        </p:txBody>
      </p:sp>
      <p:sp>
        <p:nvSpPr>
          <p:cNvPr id="60" name="正方形/長方形 59">
            <a:extLst>
              <a:ext uri="{FF2B5EF4-FFF2-40B4-BE49-F238E27FC236}">
                <a16:creationId xmlns:a16="http://schemas.microsoft.com/office/drawing/2014/main" id="{91BBF9FA-7B8E-D94B-9326-230DE91D7410}"/>
              </a:ext>
            </a:extLst>
          </p:cNvPr>
          <p:cNvSpPr/>
          <p:nvPr/>
        </p:nvSpPr>
        <p:spPr>
          <a:xfrm>
            <a:off x="240690" y="2813868"/>
            <a:ext cx="2172390" cy="276999"/>
          </a:xfrm>
          <a:prstGeom prst="rect">
            <a:avLst/>
          </a:prstGeom>
        </p:spPr>
        <p:txBody>
          <a:bodyPr wrap="none">
            <a:spAutoFit/>
          </a:bodyPr>
          <a:lstStyle/>
          <a:p>
            <a:r>
              <a:rPr lang="ja-JP" altLang="en-US" sz="1200" b="1">
                <a:solidFill>
                  <a:srgbClr val="C00000"/>
                </a:solidFill>
                <a:latin typeface="+mj-ea"/>
                <a:cs typeface="Segoe UI Black" panose="020B0A02040204020203" pitchFamily="34" charset="0"/>
              </a:rPr>
              <a:t>サイネージ表示用</a:t>
            </a:r>
            <a:r>
              <a:rPr lang="en-US" altLang="ja-JP" sz="1200" b="1" dirty="0">
                <a:solidFill>
                  <a:srgbClr val="C00000"/>
                </a:solidFill>
                <a:latin typeface="+mj-ea"/>
                <a:cs typeface="Segoe UI Black" panose="020B0A02040204020203" pitchFamily="34" charset="0"/>
              </a:rPr>
              <a:t>Web</a:t>
            </a:r>
            <a:r>
              <a:rPr lang="ja-JP" altLang="en-US" sz="1200" b="1">
                <a:solidFill>
                  <a:srgbClr val="C00000"/>
                </a:solidFill>
                <a:latin typeface="+mj-ea"/>
                <a:cs typeface="Segoe UI Black" panose="020B0A02040204020203" pitchFamily="34" charset="0"/>
              </a:rPr>
              <a:t>ページ</a:t>
            </a:r>
            <a:endParaRPr lang="en-US" altLang="ja-JP" sz="1200" b="1" dirty="0">
              <a:solidFill>
                <a:srgbClr val="C00000"/>
              </a:solidFill>
              <a:latin typeface="+mj-ea"/>
              <a:cs typeface="Segoe UI Black" panose="020B0A02040204020203" pitchFamily="34" charset="0"/>
            </a:endParaRPr>
          </a:p>
        </p:txBody>
      </p:sp>
      <p:sp>
        <p:nvSpPr>
          <p:cNvPr id="64" name="テキスト ボックス 63">
            <a:extLst>
              <a:ext uri="{FF2B5EF4-FFF2-40B4-BE49-F238E27FC236}">
                <a16:creationId xmlns:a16="http://schemas.microsoft.com/office/drawing/2014/main" id="{57458151-DA9E-C048-8FF9-288C8EE94968}"/>
              </a:ext>
            </a:extLst>
          </p:cNvPr>
          <p:cNvSpPr txBox="1"/>
          <p:nvPr/>
        </p:nvSpPr>
        <p:spPr>
          <a:xfrm>
            <a:off x="1737331" y="1749393"/>
            <a:ext cx="6667203" cy="369332"/>
          </a:xfrm>
          <a:prstGeom prst="rect">
            <a:avLst/>
          </a:prstGeom>
          <a:noFill/>
        </p:spPr>
        <p:txBody>
          <a:bodyPr wrap="square" rtlCol="0">
            <a:spAutoFit/>
          </a:bodyPr>
          <a:lstStyle/>
          <a:p>
            <a:pPr algn="ctr"/>
            <a:r>
              <a:rPr lang="ja-JP" altLang="en-US" b="1">
                <a:solidFill>
                  <a:srgbClr val="FF0000"/>
                </a:solidFill>
                <a:latin typeface="+mj-ea"/>
                <a:ea typeface="+mj-ea"/>
              </a:rPr>
              <a:t>利用者から見えるのは、</a:t>
            </a:r>
            <a:r>
              <a:rPr lang="en-US" altLang="ja-JP" b="1">
                <a:solidFill>
                  <a:srgbClr val="FF0000"/>
                </a:solidFill>
                <a:latin typeface="+mj-ea"/>
                <a:ea typeface="+mj-ea"/>
              </a:rPr>
              <a:t>3</a:t>
            </a:r>
            <a:r>
              <a:rPr lang="ja-JP" altLang="en-US" b="1">
                <a:solidFill>
                  <a:srgbClr val="FF0000"/>
                </a:solidFill>
                <a:latin typeface="+mj-ea"/>
                <a:ea typeface="+mj-ea"/>
              </a:rPr>
              <a:t>つの</a:t>
            </a:r>
            <a:r>
              <a:rPr lang="en-US" altLang="ja-JP" b="1" dirty="0">
                <a:solidFill>
                  <a:srgbClr val="FF0000"/>
                </a:solidFill>
                <a:latin typeface="+mj-ea"/>
                <a:ea typeface="+mj-ea"/>
              </a:rPr>
              <a:t>WEB</a:t>
            </a:r>
            <a:r>
              <a:rPr lang="ja-JP" altLang="en-US" b="1">
                <a:solidFill>
                  <a:srgbClr val="FF0000"/>
                </a:solidFill>
                <a:latin typeface="+mj-ea"/>
                <a:ea typeface="+mj-ea"/>
              </a:rPr>
              <a:t>ページだけ！！！！</a:t>
            </a:r>
            <a:endParaRPr kumimoji="1" lang="ja-JP" altLang="en-US" b="1" dirty="0">
              <a:solidFill>
                <a:srgbClr val="FF0000"/>
              </a:solidFill>
              <a:latin typeface="+mj-ea"/>
              <a:ea typeface="+mj-ea"/>
            </a:endParaRPr>
          </a:p>
        </p:txBody>
      </p:sp>
      <p:pic>
        <p:nvPicPr>
          <p:cNvPr id="65" name="図 64">
            <a:extLst>
              <a:ext uri="{FF2B5EF4-FFF2-40B4-BE49-F238E27FC236}">
                <a16:creationId xmlns:a16="http://schemas.microsoft.com/office/drawing/2014/main" id="{44A098F5-6AC6-8940-85B4-A731B7B226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570" y="5228029"/>
            <a:ext cx="2510018" cy="1411886"/>
          </a:xfrm>
          <a:prstGeom prst="rect">
            <a:avLst/>
          </a:prstGeom>
        </p:spPr>
      </p:pic>
      <p:cxnSp>
        <p:nvCxnSpPr>
          <p:cNvPr id="67" name="直線コネクタ 66">
            <a:extLst>
              <a:ext uri="{FF2B5EF4-FFF2-40B4-BE49-F238E27FC236}">
                <a16:creationId xmlns:a16="http://schemas.microsoft.com/office/drawing/2014/main" id="{0F248B07-C7CE-C54F-BE21-9D8922609ACB}"/>
              </a:ext>
            </a:extLst>
          </p:cNvPr>
          <p:cNvCxnSpPr/>
          <p:nvPr/>
        </p:nvCxnSpPr>
        <p:spPr>
          <a:xfrm>
            <a:off x="3362400" y="2311200"/>
            <a:ext cx="0" cy="454680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8A12364E-573A-FF4D-A63B-14DD41D1E7E0}"/>
              </a:ext>
            </a:extLst>
          </p:cNvPr>
          <p:cNvCxnSpPr/>
          <p:nvPr/>
        </p:nvCxnSpPr>
        <p:spPr>
          <a:xfrm>
            <a:off x="6542700" y="2311200"/>
            <a:ext cx="0" cy="454680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70" name="図 69">
            <a:extLst>
              <a:ext uri="{FF2B5EF4-FFF2-40B4-BE49-F238E27FC236}">
                <a16:creationId xmlns:a16="http://schemas.microsoft.com/office/drawing/2014/main" id="{05A793EF-23F4-E44C-B3D8-37FA060FB3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8976" y="4927948"/>
            <a:ext cx="1041124" cy="1831883"/>
          </a:xfrm>
          <a:prstGeom prst="rect">
            <a:avLst/>
          </a:prstGeom>
        </p:spPr>
      </p:pic>
      <p:pic>
        <p:nvPicPr>
          <p:cNvPr id="72" name="図 71">
            <a:extLst>
              <a:ext uri="{FF2B5EF4-FFF2-40B4-BE49-F238E27FC236}">
                <a16:creationId xmlns:a16="http://schemas.microsoft.com/office/drawing/2014/main" id="{FF0721BC-535F-6542-B232-570648C00474}"/>
              </a:ext>
            </a:extLst>
          </p:cNvPr>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744160" y="5286750"/>
            <a:ext cx="1556559" cy="1567826"/>
          </a:xfrm>
          <a:prstGeom prst="rect">
            <a:avLst/>
          </a:prstGeom>
          <a:ln>
            <a:noFill/>
          </a:ln>
        </p:spPr>
      </p:pic>
      <p:sp>
        <p:nvSpPr>
          <p:cNvPr id="71" name="正方形/長方形 70">
            <a:extLst>
              <a:ext uri="{FF2B5EF4-FFF2-40B4-BE49-F238E27FC236}">
                <a16:creationId xmlns:a16="http://schemas.microsoft.com/office/drawing/2014/main" id="{39E5C3F3-A1F6-DC4B-85B2-EC9022354604}"/>
              </a:ext>
            </a:extLst>
          </p:cNvPr>
          <p:cNvSpPr/>
          <p:nvPr/>
        </p:nvSpPr>
        <p:spPr>
          <a:xfrm>
            <a:off x="6754755" y="3658370"/>
            <a:ext cx="2757023" cy="1015663"/>
          </a:xfrm>
          <a:prstGeom prst="rect">
            <a:avLst/>
          </a:prstGeom>
        </p:spPr>
        <p:txBody>
          <a:bodyPr wrap="square">
            <a:spAutoFit/>
          </a:bodyPr>
          <a:lstStyle/>
          <a:p>
            <a:r>
              <a:rPr lang="ja-JP" altLang="en-US" sz="1200">
                <a:latin typeface="+mn-ea"/>
              </a:rPr>
              <a:t>コンテンツ力に乏しい場合は、</a:t>
            </a:r>
            <a:endParaRPr lang="en-US" altLang="ja-JP" sz="1200" dirty="0">
              <a:latin typeface="+mn-ea"/>
            </a:endParaRPr>
          </a:p>
          <a:p>
            <a:r>
              <a:rPr lang="ja-JP" altLang="en-US" sz="1200">
                <a:latin typeface="+mn-ea"/>
              </a:rPr>
              <a:t>学生がサークル活動の内容を投稿し</a:t>
            </a:r>
            <a:endParaRPr lang="en-US" altLang="ja-JP" sz="1200" dirty="0">
              <a:latin typeface="+mn-ea"/>
            </a:endParaRPr>
          </a:p>
          <a:p>
            <a:r>
              <a:rPr lang="ja-JP" altLang="en-US" sz="1200">
                <a:latin typeface="+mn-ea"/>
              </a:rPr>
              <a:t>サイネージに表示するなどの</a:t>
            </a:r>
            <a:endParaRPr lang="en-US" altLang="ja-JP" sz="1200" dirty="0">
              <a:latin typeface="+mn-ea"/>
            </a:endParaRPr>
          </a:p>
          <a:p>
            <a:r>
              <a:rPr lang="ja-JP" altLang="en-US" sz="1200">
                <a:latin typeface="+mn-ea"/>
              </a:rPr>
              <a:t>運用のために利用することを想定。</a:t>
            </a:r>
            <a:endParaRPr lang="en-US" altLang="ja-JP" sz="1200" dirty="0">
              <a:latin typeface="+mn-ea"/>
            </a:endParaRPr>
          </a:p>
          <a:p>
            <a:endParaRPr lang="en-US" altLang="ja-JP" sz="1200" dirty="0">
              <a:latin typeface="+mn-ea"/>
            </a:endParaRPr>
          </a:p>
        </p:txBody>
      </p:sp>
      <p:sp>
        <p:nvSpPr>
          <p:cNvPr id="74" name="正方形/長方形 73">
            <a:extLst>
              <a:ext uri="{FF2B5EF4-FFF2-40B4-BE49-F238E27FC236}">
                <a16:creationId xmlns:a16="http://schemas.microsoft.com/office/drawing/2014/main" id="{B98C0338-88F9-804F-9043-3649AB13656A}"/>
              </a:ext>
            </a:extLst>
          </p:cNvPr>
          <p:cNvSpPr/>
          <p:nvPr/>
        </p:nvSpPr>
        <p:spPr>
          <a:xfrm>
            <a:off x="3454804" y="3658370"/>
            <a:ext cx="2910307" cy="2539157"/>
          </a:xfrm>
          <a:prstGeom prst="rect">
            <a:avLst/>
          </a:prstGeom>
        </p:spPr>
        <p:txBody>
          <a:bodyPr wrap="square">
            <a:spAutoFit/>
          </a:bodyPr>
          <a:lstStyle/>
          <a:p>
            <a:r>
              <a:rPr lang="ja-JP" altLang="en-US" sz="1200">
                <a:latin typeface="+mn-ea"/>
              </a:rPr>
              <a:t>投稿、管理を行える</a:t>
            </a:r>
            <a:r>
              <a:rPr lang="en-US" altLang="ja-JP" sz="1200" dirty="0">
                <a:latin typeface="+mn-ea"/>
              </a:rPr>
              <a:t>Web</a:t>
            </a:r>
            <a:r>
              <a:rPr lang="ja-JP" altLang="en-US" sz="1200">
                <a:latin typeface="+mn-ea"/>
              </a:rPr>
              <a:t>ページ</a:t>
            </a:r>
            <a:endParaRPr lang="en-US" altLang="ja-JP" sz="1200" dirty="0">
              <a:latin typeface="+mn-ea"/>
            </a:endParaRPr>
          </a:p>
          <a:p>
            <a:endParaRPr lang="en-US" altLang="ja-JP" sz="1200" dirty="0">
              <a:latin typeface="+mn-ea"/>
            </a:endParaRPr>
          </a:p>
          <a:p>
            <a:r>
              <a:rPr lang="ja-JP" altLang="en-US" sz="1200">
                <a:latin typeface="+mn-ea"/>
              </a:rPr>
              <a:t>参考として</a:t>
            </a:r>
            <a:endParaRPr lang="en-US" altLang="ja-JP" sz="1200" dirty="0">
              <a:latin typeface="+mn-ea"/>
            </a:endParaRPr>
          </a:p>
          <a:p>
            <a:endParaRPr lang="en-US" altLang="ja-JP" sz="1050" dirty="0">
              <a:latin typeface="+mn-ea"/>
            </a:endParaRPr>
          </a:p>
          <a:p>
            <a:r>
              <a:rPr lang="ja-JP" altLang="en-US" sz="1050" u="sng">
                <a:latin typeface="+mn-ea"/>
              </a:rPr>
              <a:t>・自動的に取得してきた</a:t>
            </a:r>
            <a:r>
              <a:rPr lang="en-US" altLang="ja-JP" sz="1050" u="sng" dirty="0">
                <a:latin typeface="+mn-ea"/>
              </a:rPr>
              <a:t>SNS</a:t>
            </a:r>
            <a:r>
              <a:rPr lang="ja-JP" altLang="en-US" sz="1050" u="sng">
                <a:latin typeface="+mn-ea"/>
              </a:rPr>
              <a:t>記事　の編集</a:t>
            </a:r>
            <a:endParaRPr lang="en-US" altLang="ja-JP" sz="1050" u="sng" dirty="0">
              <a:latin typeface="+mn-ea"/>
            </a:endParaRPr>
          </a:p>
          <a:p>
            <a:r>
              <a:rPr lang="ja-JP" altLang="en-US" sz="1050" u="sng">
                <a:latin typeface="+mn-ea"/>
              </a:rPr>
              <a:t>・右記ページからの追加記事　の編集</a:t>
            </a:r>
            <a:endParaRPr lang="en-US" altLang="ja-JP" sz="1050" u="sng" dirty="0">
              <a:latin typeface="+mn-ea"/>
            </a:endParaRPr>
          </a:p>
          <a:p>
            <a:r>
              <a:rPr lang="ja-JP" altLang="en-US" sz="1050" u="sng">
                <a:latin typeface="+mn-ea"/>
              </a:rPr>
              <a:t>・投稿記事　追加・編集</a:t>
            </a:r>
            <a:endParaRPr lang="en-US" altLang="ja-JP" sz="1050" u="sng" dirty="0">
              <a:latin typeface="+mn-ea"/>
            </a:endParaRPr>
          </a:p>
          <a:p>
            <a:r>
              <a:rPr lang="ja-JP" altLang="en-US" sz="1050" u="sng">
                <a:latin typeface="+mn-ea"/>
              </a:rPr>
              <a:t>・画像　追加・編集・削除</a:t>
            </a:r>
            <a:endParaRPr lang="en-US" altLang="ja-JP" sz="1050" u="sng" dirty="0">
              <a:latin typeface="+mn-ea"/>
            </a:endParaRPr>
          </a:p>
          <a:p>
            <a:r>
              <a:rPr lang="ja-JP" altLang="en-US" sz="1050" u="sng">
                <a:latin typeface="+mn-ea"/>
              </a:rPr>
              <a:t>・自動取得記事の表示承認機能</a:t>
            </a:r>
            <a:endParaRPr lang="en-US" altLang="ja-JP" sz="1050" u="sng" dirty="0">
              <a:latin typeface="+mn-ea"/>
            </a:endParaRPr>
          </a:p>
          <a:p>
            <a:endParaRPr lang="en-US" altLang="ja-JP" sz="1200" dirty="0">
              <a:latin typeface="+mn-ea"/>
            </a:endParaRPr>
          </a:p>
          <a:p>
            <a:r>
              <a:rPr lang="ja-JP" altLang="en-US" sz="1200">
                <a:latin typeface="+mn-ea"/>
              </a:rPr>
              <a:t>などが行えます</a:t>
            </a:r>
            <a:endParaRPr lang="en-US" altLang="ja-JP" sz="1200" dirty="0">
              <a:latin typeface="+mn-ea"/>
            </a:endParaRPr>
          </a:p>
          <a:p>
            <a:endParaRPr lang="en-US" altLang="ja-JP" sz="1200" dirty="0">
              <a:latin typeface="+mn-ea"/>
            </a:endParaRPr>
          </a:p>
          <a:p>
            <a:r>
              <a:rPr lang="ja-JP" altLang="en-US" sz="1200">
                <a:latin typeface="+mn-ea"/>
              </a:rPr>
              <a:t>基本的にはここで一元管理されます</a:t>
            </a:r>
            <a:endParaRPr lang="en-US" altLang="ja-JP" sz="1200" dirty="0">
              <a:latin typeface="+mn-ea"/>
            </a:endParaRPr>
          </a:p>
          <a:p>
            <a:endParaRPr lang="en-US" altLang="ja-JP" sz="1200" dirty="0">
              <a:latin typeface="+mn-ea"/>
            </a:endParaRPr>
          </a:p>
        </p:txBody>
      </p:sp>
      <p:sp>
        <p:nvSpPr>
          <p:cNvPr id="75" name="正方形/長方形 74">
            <a:extLst>
              <a:ext uri="{FF2B5EF4-FFF2-40B4-BE49-F238E27FC236}">
                <a16:creationId xmlns:a16="http://schemas.microsoft.com/office/drawing/2014/main" id="{76E25462-0E6B-1B4B-986F-9060127E1D35}"/>
              </a:ext>
            </a:extLst>
          </p:cNvPr>
          <p:cNvSpPr/>
          <p:nvPr/>
        </p:nvSpPr>
        <p:spPr>
          <a:xfrm>
            <a:off x="297067" y="3658369"/>
            <a:ext cx="2880528" cy="1569660"/>
          </a:xfrm>
          <a:prstGeom prst="rect">
            <a:avLst/>
          </a:prstGeom>
        </p:spPr>
        <p:txBody>
          <a:bodyPr wrap="square">
            <a:spAutoFit/>
          </a:bodyPr>
          <a:lstStyle/>
          <a:p>
            <a:r>
              <a:rPr lang="ja-JP" altLang="en-US" sz="1200">
                <a:latin typeface="+mn-ea"/>
              </a:rPr>
              <a:t>サイネージ表示用の</a:t>
            </a:r>
            <a:r>
              <a:rPr lang="en-US" altLang="ja-JP" sz="1200" dirty="0">
                <a:latin typeface="+mn-ea"/>
              </a:rPr>
              <a:t>Web</a:t>
            </a:r>
            <a:r>
              <a:rPr lang="ja-JP" altLang="en-US" sz="1200">
                <a:latin typeface="+mn-ea"/>
              </a:rPr>
              <a:t>ページです</a:t>
            </a:r>
            <a:endParaRPr lang="en-US" altLang="ja-JP" sz="1200" dirty="0">
              <a:latin typeface="+mn-ea"/>
            </a:endParaRPr>
          </a:p>
          <a:p>
            <a:r>
              <a:rPr lang="ja-JP" altLang="en-US" sz="1200">
                <a:latin typeface="+mn-ea"/>
              </a:rPr>
              <a:t>表示する内容はオプションで変更可能</a:t>
            </a:r>
            <a:endParaRPr lang="en-US" altLang="ja-JP" sz="1200" dirty="0">
              <a:latin typeface="+mn-ea"/>
            </a:endParaRPr>
          </a:p>
          <a:p>
            <a:endParaRPr lang="en-US" altLang="ja-JP" sz="1200" dirty="0">
              <a:latin typeface="+mn-ea"/>
            </a:endParaRPr>
          </a:p>
          <a:p>
            <a:r>
              <a:rPr lang="ja-JP" altLang="en-US" sz="1200">
                <a:latin typeface="+mn-ea"/>
              </a:rPr>
              <a:t>下記表示は一番機能の少ないモデル</a:t>
            </a:r>
            <a:endParaRPr lang="en-US" altLang="ja-JP" sz="1200" dirty="0">
              <a:latin typeface="+mn-ea"/>
            </a:endParaRPr>
          </a:p>
          <a:p>
            <a:r>
              <a:rPr lang="ja-JP" altLang="en-US" sz="1200">
                <a:latin typeface="+mn-ea"/>
              </a:rPr>
              <a:t>・いいね機能</a:t>
            </a:r>
            <a:endParaRPr lang="en-US" altLang="ja-JP" sz="1200" dirty="0">
              <a:latin typeface="+mn-ea"/>
            </a:endParaRPr>
          </a:p>
          <a:p>
            <a:r>
              <a:rPr lang="ja-JP" altLang="en-US" sz="1200">
                <a:latin typeface="+mn-ea"/>
              </a:rPr>
              <a:t>・ランダム表示機能</a:t>
            </a:r>
            <a:endParaRPr lang="en-US" altLang="ja-JP" sz="1200" dirty="0">
              <a:latin typeface="+mn-ea"/>
            </a:endParaRPr>
          </a:p>
          <a:p>
            <a:r>
              <a:rPr lang="ja-JP" altLang="en-US" sz="1200">
                <a:latin typeface="+mn-ea"/>
              </a:rPr>
              <a:t>・タッチで閲覧可能　　のみの表記例</a:t>
            </a:r>
            <a:endParaRPr lang="en-US" altLang="ja-JP" sz="1200" dirty="0">
              <a:latin typeface="+mn-ea"/>
            </a:endParaRPr>
          </a:p>
          <a:p>
            <a:endParaRPr lang="en-US" altLang="ja-JP" sz="1200" dirty="0">
              <a:latin typeface="+mn-ea"/>
            </a:endParaRPr>
          </a:p>
        </p:txBody>
      </p:sp>
      <p:sp>
        <p:nvSpPr>
          <p:cNvPr id="78" name="コンテンツ プレースホルダー 77">
            <a:extLst>
              <a:ext uri="{FF2B5EF4-FFF2-40B4-BE49-F238E27FC236}">
                <a16:creationId xmlns:a16="http://schemas.microsoft.com/office/drawing/2014/main" id="{5AFD9454-06FB-8645-870D-B29DBB5BCB1C}"/>
              </a:ext>
            </a:extLst>
          </p:cNvPr>
          <p:cNvSpPr>
            <a:spLocks noGrp="1"/>
          </p:cNvSpPr>
          <p:nvPr>
            <p:ph sz="quarter" idx="11"/>
          </p:nvPr>
        </p:nvSpPr>
        <p:spPr/>
        <p:txBody>
          <a:bodyPr/>
          <a:lstStyle/>
          <a:p>
            <a:r>
              <a:rPr lang="ja-JP" altLang="en-US" b="1">
                <a:latin typeface="+mn-ea"/>
                <a:ea typeface="+mn-ea"/>
              </a:rPr>
              <a:t>システム構成</a:t>
            </a:r>
            <a:endParaRPr kumimoji="1" lang="ja-JP" altLang="en-US" b="1">
              <a:latin typeface="+mn-ea"/>
              <a:ea typeface="+mn-ea"/>
            </a:endParaRPr>
          </a:p>
        </p:txBody>
      </p:sp>
    </p:spTree>
    <p:extLst>
      <p:ext uri="{BB962C8B-B14F-4D97-AF65-F5344CB8AC3E}">
        <p14:creationId xmlns:p14="http://schemas.microsoft.com/office/powerpoint/2010/main" val="3025856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99AA7D5-432F-2E4A-9B35-5FBFF64FF5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0372" y="2996079"/>
            <a:ext cx="6508835" cy="3705122"/>
          </a:xfrm>
          <a:prstGeom prst="rect">
            <a:avLst/>
          </a:prstGeom>
        </p:spPr>
      </p:pic>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p:txBody>
          <a:bodyPr/>
          <a:lstStyle/>
          <a:p>
            <a:r>
              <a:rPr kumimoji="1" lang="ja-JP" altLang="en-US" b="1">
                <a:latin typeface="+mn-ea"/>
                <a:ea typeface="+mn-ea"/>
              </a:rPr>
              <a:t>サイネージ表示画面のデモを行う</a:t>
            </a:r>
          </a:p>
        </p:txBody>
      </p:sp>
      <p:grpSp>
        <p:nvGrpSpPr>
          <p:cNvPr id="12" name="グループ化 11">
            <a:extLst>
              <a:ext uri="{FF2B5EF4-FFF2-40B4-BE49-F238E27FC236}">
                <a16:creationId xmlns:a16="http://schemas.microsoft.com/office/drawing/2014/main" id="{EF5D5C2B-EB80-DC47-A014-3A6F6B3B6CF6}"/>
              </a:ext>
            </a:extLst>
          </p:cNvPr>
          <p:cNvGrpSpPr/>
          <p:nvPr/>
        </p:nvGrpSpPr>
        <p:grpSpPr>
          <a:xfrm>
            <a:off x="292548" y="975134"/>
            <a:ext cx="7815608" cy="509919"/>
            <a:chOff x="292548" y="975134"/>
            <a:chExt cx="7815608" cy="509919"/>
          </a:xfrm>
        </p:grpSpPr>
        <p:sp>
          <p:nvSpPr>
            <p:cNvPr id="4" name="テキスト ボックス 3">
              <a:extLst>
                <a:ext uri="{FF2B5EF4-FFF2-40B4-BE49-F238E27FC236}">
                  <a16:creationId xmlns:a16="http://schemas.microsoft.com/office/drawing/2014/main" id="{CD1B68C2-5C51-744B-8F12-4BEBC0D6A182}"/>
                </a:ext>
              </a:extLst>
            </p:cNvPr>
            <p:cNvSpPr txBox="1"/>
            <p:nvPr/>
          </p:nvSpPr>
          <p:spPr>
            <a:xfrm>
              <a:off x="292548" y="1115721"/>
              <a:ext cx="7815608" cy="369332"/>
            </a:xfrm>
            <a:prstGeom prst="rect">
              <a:avLst/>
            </a:prstGeom>
            <a:noFill/>
          </p:spPr>
          <p:txBody>
            <a:bodyPr wrap="square" rtlCol="0">
              <a:spAutoFit/>
            </a:bodyPr>
            <a:lstStyle/>
            <a:p>
              <a:r>
                <a:rPr lang="en-US" altLang="ja-JP" dirty="0">
                  <a:hlinkClick r:id="rId3"/>
                </a:rPr>
                <a:t>https://awstaging-kw-signage.staging.siba-service.jp/?cursor=true</a:t>
              </a:r>
              <a:endParaRPr kumimoji="1" lang="ja-JP" altLang="en-US"/>
            </a:p>
          </p:txBody>
        </p:sp>
        <p:sp>
          <p:nvSpPr>
            <p:cNvPr id="8" name="テキスト ボックス 7">
              <a:extLst>
                <a:ext uri="{FF2B5EF4-FFF2-40B4-BE49-F238E27FC236}">
                  <a16:creationId xmlns:a16="http://schemas.microsoft.com/office/drawing/2014/main" id="{6900761E-257C-B642-ACC1-85B69CEC3F6A}"/>
                </a:ext>
              </a:extLst>
            </p:cNvPr>
            <p:cNvSpPr txBox="1"/>
            <p:nvPr/>
          </p:nvSpPr>
          <p:spPr>
            <a:xfrm>
              <a:off x="292548" y="975134"/>
              <a:ext cx="3000721" cy="253916"/>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Wall (</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マウスカーソルあり</a:t>
              </a:r>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a:t>
              </a:r>
            </a:p>
          </p:txBody>
        </p:sp>
      </p:grpSp>
      <p:sp>
        <p:nvSpPr>
          <p:cNvPr id="9" name="正方形/長方形 8">
            <a:extLst>
              <a:ext uri="{FF2B5EF4-FFF2-40B4-BE49-F238E27FC236}">
                <a16:creationId xmlns:a16="http://schemas.microsoft.com/office/drawing/2014/main" id="{CF2DCC25-CBC1-0C4A-8B04-026A62520B11}"/>
              </a:ext>
            </a:extLst>
          </p:cNvPr>
          <p:cNvSpPr/>
          <p:nvPr/>
        </p:nvSpPr>
        <p:spPr>
          <a:xfrm>
            <a:off x="292548" y="1499916"/>
            <a:ext cx="8537127" cy="738664"/>
          </a:xfrm>
          <a:prstGeom prst="rect">
            <a:avLst/>
          </a:prstGeom>
        </p:spPr>
        <p:txBody>
          <a:bodyPr wrap="square">
            <a:spAutoFit/>
          </a:bodyPr>
          <a:lstStyle/>
          <a:p>
            <a:r>
              <a:rPr lang="ja-JP" altLang="en-US" sz="1050">
                <a:latin typeface="+mn-ea"/>
              </a:rPr>
              <a:t>マウスカーソルが無いと通常の</a:t>
            </a:r>
            <a:r>
              <a:rPr lang="en-US" altLang="ja-JP" sz="1050" dirty="0">
                <a:latin typeface="+mn-ea"/>
              </a:rPr>
              <a:t>PC</a:t>
            </a:r>
            <a:r>
              <a:rPr lang="ja-JP" altLang="en-US" sz="1050">
                <a:latin typeface="+mn-ea"/>
              </a:rPr>
              <a:t>でのデモはむずかしいので、マウスカーソル有り用の</a:t>
            </a:r>
            <a:r>
              <a:rPr lang="en-US" altLang="ja-JP" sz="1050" dirty="0">
                <a:latin typeface="+mn-ea"/>
              </a:rPr>
              <a:t>URL</a:t>
            </a:r>
            <a:r>
              <a:rPr lang="ja-JP" altLang="en-US" sz="1050">
                <a:latin typeface="+mn-ea"/>
              </a:rPr>
              <a:t>をつかって下さい。</a:t>
            </a:r>
            <a:endParaRPr lang="en-US" altLang="ja-JP" sz="1050" dirty="0">
              <a:latin typeface="+mn-ea"/>
            </a:endParaRPr>
          </a:p>
          <a:p>
            <a:r>
              <a:rPr lang="ja-JP" altLang="en-US" sz="1050">
                <a:latin typeface="+mn-ea"/>
              </a:rPr>
              <a:t>表示後、マウスカーソルについて、クライアントから指摘があった場合、</a:t>
            </a:r>
            <a:endParaRPr lang="en-US" altLang="ja-JP" sz="1050" dirty="0">
              <a:latin typeface="+mn-ea"/>
            </a:endParaRPr>
          </a:p>
          <a:p>
            <a:r>
              <a:rPr lang="ja-JP" altLang="en-US" sz="1050">
                <a:latin typeface="+mn-ea"/>
              </a:rPr>
              <a:t>「タッチパネルの場合はマウスカーソルは削除されます」、という説明が可能となります。</a:t>
            </a:r>
            <a:endParaRPr lang="en-US" altLang="ja-JP" sz="1050" dirty="0">
              <a:latin typeface="+mn-ea"/>
            </a:endParaRPr>
          </a:p>
          <a:p>
            <a:r>
              <a:rPr lang="ja-JP" altLang="en-US" sz="1050">
                <a:latin typeface="+mn-ea"/>
              </a:rPr>
              <a:t>その際は、下記</a:t>
            </a:r>
            <a:r>
              <a:rPr lang="en-US" altLang="ja-JP" sz="1050" dirty="0">
                <a:latin typeface="+mn-ea"/>
              </a:rPr>
              <a:t>URL</a:t>
            </a:r>
            <a:r>
              <a:rPr lang="ja-JP" altLang="en-US" sz="1050">
                <a:latin typeface="+mn-ea"/>
              </a:rPr>
              <a:t>からマウスカーソルの無いバージョンが利用できます。</a:t>
            </a:r>
            <a:endParaRPr lang="en-US" altLang="ja-JP" sz="1050" dirty="0">
              <a:latin typeface="+mn-ea"/>
            </a:endParaRPr>
          </a:p>
        </p:txBody>
      </p:sp>
      <p:grpSp>
        <p:nvGrpSpPr>
          <p:cNvPr id="11" name="グループ化 10">
            <a:extLst>
              <a:ext uri="{FF2B5EF4-FFF2-40B4-BE49-F238E27FC236}">
                <a16:creationId xmlns:a16="http://schemas.microsoft.com/office/drawing/2014/main" id="{AFDCF308-160E-8D43-B164-AC0ADB6A72BC}"/>
              </a:ext>
            </a:extLst>
          </p:cNvPr>
          <p:cNvGrpSpPr/>
          <p:nvPr/>
        </p:nvGrpSpPr>
        <p:grpSpPr>
          <a:xfrm>
            <a:off x="292548" y="2258590"/>
            <a:ext cx="7815608" cy="509823"/>
            <a:chOff x="292548" y="2149070"/>
            <a:chExt cx="7815608" cy="509823"/>
          </a:xfrm>
        </p:grpSpPr>
        <p:sp>
          <p:nvSpPr>
            <p:cNvPr id="7" name="テキスト ボックス 6">
              <a:extLst>
                <a:ext uri="{FF2B5EF4-FFF2-40B4-BE49-F238E27FC236}">
                  <a16:creationId xmlns:a16="http://schemas.microsoft.com/office/drawing/2014/main" id="{498E5541-E6DA-8348-AE82-249206D400B7}"/>
                </a:ext>
              </a:extLst>
            </p:cNvPr>
            <p:cNvSpPr txBox="1"/>
            <p:nvPr/>
          </p:nvSpPr>
          <p:spPr>
            <a:xfrm>
              <a:off x="292548" y="2289561"/>
              <a:ext cx="7815608" cy="369332"/>
            </a:xfrm>
            <a:prstGeom prst="rect">
              <a:avLst/>
            </a:prstGeom>
            <a:noFill/>
          </p:spPr>
          <p:txBody>
            <a:bodyPr wrap="square" rtlCol="0">
              <a:spAutoFit/>
            </a:bodyPr>
            <a:lstStyle/>
            <a:p>
              <a:r>
                <a:rPr lang="en-US" altLang="ja-JP" dirty="0">
                  <a:hlinkClick r:id="rId4"/>
                </a:rPr>
                <a:t>https://awstaging-kw-signage.staging.siba-service.jp/</a:t>
              </a:r>
              <a:endParaRPr kumimoji="1" lang="ja-JP" altLang="en-US"/>
            </a:p>
          </p:txBody>
        </p:sp>
        <p:sp>
          <p:nvSpPr>
            <p:cNvPr id="10" name="テキスト ボックス 9">
              <a:extLst>
                <a:ext uri="{FF2B5EF4-FFF2-40B4-BE49-F238E27FC236}">
                  <a16:creationId xmlns:a16="http://schemas.microsoft.com/office/drawing/2014/main" id="{2061C1D6-EE34-F648-9CCA-1065BA95EEBA}"/>
                </a:ext>
              </a:extLst>
            </p:cNvPr>
            <p:cNvSpPr txBox="1"/>
            <p:nvPr/>
          </p:nvSpPr>
          <p:spPr>
            <a:xfrm>
              <a:off x="292548" y="2149070"/>
              <a:ext cx="3000721" cy="253916"/>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Wall (</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マウスカーソルなし</a:t>
              </a:r>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a:t>
              </a:r>
            </a:p>
          </p:txBody>
        </p:sp>
      </p:grpSp>
    </p:spTree>
    <p:extLst>
      <p:ext uri="{BB962C8B-B14F-4D97-AF65-F5344CB8AC3E}">
        <p14:creationId xmlns:p14="http://schemas.microsoft.com/office/powerpoint/2010/main" val="813576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p:txBody>
          <a:bodyPr/>
          <a:lstStyle/>
          <a:p>
            <a:r>
              <a:rPr kumimoji="1" lang="ja-JP" altLang="en-US" b="1">
                <a:latin typeface="+mn-ea"/>
                <a:ea typeface="+mn-ea"/>
              </a:rPr>
              <a:t>サイネージ管理画面のデモを行う</a:t>
            </a:r>
            <a:r>
              <a:rPr kumimoji="1" lang="en-US" altLang="ja-JP" b="1" dirty="0">
                <a:latin typeface="+mn-ea"/>
                <a:ea typeface="+mn-ea"/>
              </a:rPr>
              <a:t> </a:t>
            </a:r>
            <a:r>
              <a:rPr kumimoji="1" lang="ja-JP" altLang="en-US" b="1">
                <a:latin typeface="+mn-ea"/>
                <a:ea typeface="+mn-ea"/>
              </a:rPr>
              <a:t>①</a:t>
            </a:r>
            <a:r>
              <a:rPr kumimoji="1" lang="en-US" altLang="ja-JP" b="1" dirty="0">
                <a:latin typeface="+mn-ea"/>
                <a:ea typeface="+mn-ea"/>
              </a:rPr>
              <a:t> </a:t>
            </a:r>
            <a:r>
              <a:rPr kumimoji="1" lang="ja-JP" altLang="en-US" b="1">
                <a:latin typeface="+mn-ea"/>
                <a:ea typeface="+mn-ea"/>
              </a:rPr>
              <a:t>ログイン</a:t>
            </a:r>
          </a:p>
        </p:txBody>
      </p:sp>
      <p:grpSp>
        <p:nvGrpSpPr>
          <p:cNvPr id="12" name="グループ化 11">
            <a:extLst>
              <a:ext uri="{FF2B5EF4-FFF2-40B4-BE49-F238E27FC236}">
                <a16:creationId xmlns:a16="http://schemas.microsoft.com/office/drawing/2014/main" id="{EF5D5C2B-EB80-DC47-A014-3A6F6B3B6CF6}"/>
              </a:ext>
            </a:extLst>
          </p:cNvPr>
          <p:cNvGrpSpPr/>
          <p:nvPr/>
        </p:nvGrpSpPr>
        <p:grpSpPr>
          <a:xfrm>
            <a:off x="292548" y="975134"/>
            <a:ext cx="7815608" cy="509919"/>
            <a:chOff x="292548" y="975134"/>
            <a:chExt cx="7815608" cy="509919"/>
          </a:xfrm>
        </p:grpSpPr>
        <p:sp>
          <p:nvSpPr>
            <p:cNvPr id="4" name="テキスト ボックス 3">
              <a:extLst>
                <a:ext uri="{FF2B5EF4-FFF2-40B4-BE49-F238E27FC236}">
                  <a16:creationId xmlns:a16="http://schemas.microsoft.com/office/drawing/2014/main" id="{CD1B68C2-5C51-744B-8F12-4BEBC0D6A182}"/>
                </a:ext>
              </a:extLst>
            </p:cNvPr>
            <p:cNvSpPr txBox="1"/>
            <p:nvPr/>
          </p:nvSpPr>
          <p:spPr>
            <a:xfrm>
              <a:off x="292548" y="1115721"/>
              <a:ext cx="7815608" cy="369332"/>
            </a:xfrm>
            <a:prstGeom prst="rect">
              <a:avLst/>
            </a:prstGeom>
            <a:noFill/>
          </p:spPr>
          <p:txBody>
            <a:bodyPr wrap="square" rtlCol="0">
              <a:spAutoFit/>
            </a:bodyPr>
            <a:lstStyle/>
            <a:p>
              <a:r>
                <a:rPr lang="en-US" altLang="ja-JP" dirty="0">
                  <a:hlinkClick r:id="rId2"/>
                </a:rPr>
                <a:t>https://awstaging-kw-admin.staging.siba-service.jp/</a:t>
              </a:r>
              <a:endParaRPr kumimoji="1" lang="ja-JP" altLang="en-US"/>
            </a:p>
          </p:txBody>
        </p:sp>
        <p:sp>
          <p:nvSpPr>
            <p:cNvPr id="8" name="テキスト ボックス 7">
              <a:extLst>
                <a:ext uri="{FF2B5EF4-FFF2-40B4-BE49-F238E27FC236}">
                  <a16:creationId xmlns:a16="http://schemas.microsoft.com/office/drawing/2014/main" id="{6900761E-257C-B642-ACC1-85B69CEC3F6A}"/>
                </a:ext>
              </a:extLst>
            </p:cNvPr>
            <p:cNvSpPr txBox="1"/>
            <p:nvPr/>
          </p:nvSpPr>
          <p:spPr>
            <a:xfrm>
              <a:off x="292548" y="975134"/>
              <a:ext cx="3000721" cy="253916"/>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Wall</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管理画面</a:t>
              </a:r>
              <a:endPar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grpSp>
      <p:pic>
        <p:nvPicPr>
          <p:cNvPr id="16" name="図 15">
            <a:extLst>
              <a:ext uri="{FF2B5EF4-FFF2-40B4-BE49-F238E27FC236}">
                <a16:creationId xmlns:a16="http://schemas.microsoft.com/office/drawing/2014/main" id="{3F1BF8CB-7EED-4844-8577-4C6A6B030C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17280" y="1937838"/>
            <a:ext cx="6189003" cy="4591397"/>
          </a:xfrm>
          <a:prstGeom prst="rect">
            <a:avLst/>
          </a:prstGeom>
        </p:spPr>
      </p:pic>
      <p:grpSp>
        <p:nvGrpSpPr>
          <p:cNvPr id="21" name="グループ化 20">
            <a:extLst>
              <a:ext uri="{FF2B5EF4-FFF2-40B4-BE49-F238E27FC236}">
                <a16:creationId xmlns:a16="http://schemas.microsoft.com/office/drawing/2014/main" id="{65E3DBBD-76D8-4440-BD84-6ED470B29074}"/>
              </a:ext>
            </a:extLst>
          </p:cNvPr>
          <p:cNvGrpSpPr/>
          <p:nvPr/>
        </p:nvGrpSpPr>
        <p:grpSpPr>
          <a:xfrm>
            <a:off x="499716" y="2370548"/>
            <a:ext cx="3000722" cy="592469"/>
            <a:chOff x="292547" y="2749166"/>
            <a:chExt cx="3000722" cy="592469"/>
          </a:xfrm>
        </p:grpSpPr>
        <p:sp>
          <p:nvSpPr>
            <p:cNvPr id="17" name="テキスト ボックス 16">
              <a:extLst>
                <a:ext uri="{FF2B5EF4-FFF2-40B4-BE49-F238E27FC236}">
                  <a16:creationId xmlns:a16="http://schemas.microsoft.com/office/drawing/2014/main" id="{B37B4223-4938-F147-A453-2A8C5D1C8EC2}"/>
                </a:ext>
              </a:extLst>
            </p:cNvPr>
            <p:cNvSpPr txBox="1"/>
            <p:nvPr/>
          </p:nvSpPr>
          <p:spPr>
            <a:xfrm>
              <a:off x="292548" y="2749166"/>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アカウント</a:t>
              </a:r>
              <a:r>
                <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rPr>
                <a:t>ID</a:t>
              </a:r>
            </a:p>
          </p:txBody>
        </p:sp>
        <p:sp>
          <p:nvSpPr>
            <p:cNvPr id="20" name="テキスト ボックス 19">
              <a:extLst>
                <a:ext uri="{FF2B5EF4-FFF2-40B4-BE49-F238E27FC236}">
                  <a16:creationId xmlns:a16="http://schemas.microsoft.com/office/drawing/2014/main" id="{CFD180BB-5E2B-C840-8FA4-98B98D821FBA}"/>
                </a:ext>
              </a:extLst>
            </p:cNvPr>
            <p:cNvSpPr txBox="1"/>
            <p:nvPr/>
          </p:nvSpPr>
          <p:spPr>
            <a:xfrm>
              <a:off x="292547" y="3003081"/>
              <a:ext cx="3000721" cy="338554"/>
            </a:xfrm>
            <a:prstGeom prst="rect">
              <a:avLst/>
            </a:prstGeom>
            <a:noFill/>
            <a:ln>
              <a:noFill/>
            </a:ln>
          </p:spPr>
          <p:txBody>
            <a:bodyPr wrap="square" rtlCol="0">
              <a:spAutoFit/>
            </a:bodyPr>
            <a:lstStyle/>
            <a:p>
              <a:r>
                <a:rPr lang="en-US" altLang="ja-JP" sz="1600" dirty="0" err="1">
                  <a:solidFill>
                    <a:srgbClr val="FF0000"/>
                  </a:solidFill>
                  <a:latin typeface="Hiragino Maru Gothic ProN W4" charset="-128"/>
                  <a:ea typeface="Hiragino Maru Gothic ProN W4" charset="-128"/>
                  <a:cs typeface="Hiragino Maru Gothic ProN W4" charset="-128"/>
                </a:rPr>
                <a:t>ucddemo</a:t>
              </a:r>
              <a:endParaRPr lang="en-US" altLang="ja-JP" sz="1600" dirty="0">
                <a:solidFill>
                  <a:srgbClr val="FF0000"/>
                </a:solidFill>
                <a:latin typeface="Hiragino Maru Gothic ProN W4" charset="-128"/>
                <a:ea typeface="Hiragino Maru Gothic ProN W4" charset="-128"/>
                <a:cs typeface="Hiragino Maru Gothic ProN W4" charset="-128"/>
              </a:endParaRPr>
            </a:p>
          </p:txBody>
        </p:sp>
      </p:grpSp>
      <p:grpSp>
        <p:nvGrpSpPr>
          <p:cNvPr id="22" name="グループ化 21">
            <a:extLst>
              <a:ext uri="{FF2B5EF4-FFF2-40B4-BE49-F238E27FC236}">
                <a16:creationId xmlns:a16="http://schemas.microsoft.com/office/drawing/2014/main" id="{A695D345-8649-3248-9E88-99B2F5F27C8A}"/>
              </a:ext>
            </a:extLst>
          </p:cNvPr>
          <p:cNvGrpSpPr/>
          <p:nvPr/>
        </p:nvGrpSpPr>
        <p:grpSpPr>
          <a:xfrm>
            <a:off x="499715" y="3296108"/>
            <a:ext cx="3000722" cy="592469"/>
            <a:chOff x="292547" y="2749166"/>
            <a:chExt cx="3000722" cy="592469"/>
          </a:xfrm>
        </p:grpSpPr>
        <p:sp>
          <p:nvSpPr>
            <p:cNvPr id="23" name="テキスト ボックス 22">
              <a:extLst>
                <a:ext uri="{FF2B5EF4-FFF2-40B4-BE49-F238E27FC236}">
                  <a16:creationId xmlns:a16="http://schemas.microsoft.com/office/drawing/2014/main" id="{64823464-0E6C-DC43-967D-3ABDE454D55F}"/>
                </a:ext>
              </a:extLst>
            </p:cNvPr>
            <p:cNvSpPr txBox="1"/>
            <p:nvPr/>
          </p:nvSpPr>
          <p:spPr>
            <a:xfrm>
              <a:off x="292548" y="2749166"/>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パスワード</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4" name="テキスト ボックス 23">
              <a:extLst>
                <a:ext uri="{FF2B5EF4-FFF2-40B4-BE49-F238E27FC236}">
                  <a16:creationId xmlns:a16="http://schemas.microsoft.com/office/drawing/2014/main" id="{A43A3162-B4D4-B64B-B2D4-46DA1B68711D}"/>
                </a:ext>
              </a:extLst>
            </p:cNvPr>
            <p:cNvSpPr txBox="1"/>
            <p:nvPr/>
          </p:nvSpPr>
          <p:spPr>
            <a:xfrm>
              <a:off x="292547" y="3003081"/>
              <a:ext cx="3000721" cy="338554"/>
            </a:xfrm>
            <a:prstGeom prst="rect">
              <a:avLst/>
            </a:prstGeom>
            <a:noFill/>
            <a:ln>
              <a:noFill/>
            </a:ln>
          </p:spPr>
          <p:txBody>
            <a:bodyPr wrap="square" rtlCol="0">
              <a:spAutoFit/>
            </a:bodyPr>
            <a:lstStyle/>
            <a:p>
              <a:r>
                <a:rPr lang="en-US" altLang="ja-JP" sz="1600" dirty="0" err="1">
                  <a:solidFill>
                    <a:srgbClr val="FF0000"/>
                  </a:solidFill>
                  <a:latin typeface="Hiragino Maru Gothic ProN W4" charset="-128"/>
                  <a:ea typeface="Hiragino Maru Gothic ProN W4" charset="-128"/>
                  <a:cs typeface="Hiragino Maru Gothic ProN W4" charset="-128"/>
                </a:rPr>
                <a:t>ucddemo</a:t>
              </a:r>
              <a:endParaRPr lang="en-US" altLang="ja-JP" sz="1600" dirty="0">
                <a:solidFill>
                  <a:srgbClr val="FF0000"/>
                </a:solidFill>
                <a:latin typeface="Hiragino Maru Gothic ProN W4" charset="-128"/>
                <a:ea typeface="Hiragino Maru Gothic ProN W4" charset="-128"/>
                <a:cs typeface="Hiragino Maru Gothic ProN W4" charset="-128"/>
              </a:endParaRPr>
            </a:p>
          </p:txBody>
        </p:sp>
      </p:grpSp>
    </p:spTree>
    <p:extLst>
      <p:ext uri="{BB962C8B-B14F-4D97-AF65-F5344CB8AC3E}">
        <p14:creationId xmlns:p14="http://schemas.microsoft.com/office/powerpoint/2010/main" val="3747270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5887243"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② </a:t>
            </a:r>
            <a:r>
              <a:rPr kumimoji="1" lang="ja-JP" altLang="en-US" b="1">
                <a:latin typeface="+mn-ea"/>
                <a:ea typeface="+mn-ea"/>
              </a:rPr>
              <a:t>左メニューからカテゴリの選択</a:t>
            </a:r>
          </a:p>
        </p:txBody>
      </p:sp>
      <p:pic>
        <p:nvPicPr>
          <p:cNvPr id="16" name="図 15">
            <a:extLst>
              <a:ext uri="{FF2B5EF4-FFF2-40B4-BE49-F238E27FC236}">
                <a16:creationId xmlns:a16="http://schemas.microsoft.com/office/drawing/2014/main" id="{3F1BF8CB-7EED-4844-8577-4C6A6B030C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82774" y="2699597"/>
            <a:ext cx="6189003" cy="4577800"/>
          </a:xfrm>
          <a:prstGeom prst="rect">
            <a:avLst/>
          </a:prstGeom>
        </p:spPr>
      </p:pic>
      <p:pic>
        <p:nvPicPr>
          <p:cNvPr id="3" name="図 2">
            <a:extLst>
              <a:ext uri="{FF2B5EF4-FFF2-40B4-BE49-F238E27FC236}">
                <a16:creationId xmlns:a16="http://schemas.microsoft.com/office/drawing/2014/main" id="{B7DF0BC8-918C-D14E-BADB-7B04462F7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860" y="1711209"/>
            <a:ext cx="2278615" cy="4557228"/>
          </a:xfrm>
          <a:prstGeom prst="rect">
            <a:avLst/>
          </a:prstGeom>
        </p:spPr>
      </p:pic>
      <p:sp>
        <p:nvSpPr>
          <p:cNvPr id="5" name="正方形/長方形 4">
            <a:extLst>
              <a:ext uri="{FF2B5EF4-FFF2-40B4-BE49-F238E27FC236}">
                <a16:creationId xmlns:a16="http://schemas.microsoft.com/office/drawing/2014/main" id="{3D7AD55E-13FD-3C4C-AD5D-B60161392B22}"/>
              </a:ext>
            </a:extLst>
          </p:cNvPr>
          <p:cNvSpPr/>
          <p:nvPr/>
        </p:nvSpPr>
        <p:spPr>
          <a:xfrm>
            <a:off x="4757379" y="2295820"/>
            <a:ext cx="2457022" cy="518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028FB6BD-77F6-954A-8177-CDDE58EB0101}"/>
              </a:ext>
            </a:extLst>
          </p:cNvPr>
          <p:cNvSpPr/>
          <p:nvPr/>
        </p:nvSpPr>
        <p:spPr>
          <a:xfrm>
            <a:off x="4757379" y="2873798"/>
            <a:ext cx="2457022" cy="2749401"/>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34AA8B93-91B1-6A44-B828-AEB727A1C95F}"/>
              </a:ext>
            </a:extLst>
          </p:cNvPr>
          <p:cNvSpPr txBox="1"/>
          <p:nvPr/>
        </p:nvSpPr>
        <p:spPr>
          <a:xfrm>
            <a:off x="568800" y="2305172"/>
            <a:ext cx="3594286" cy="584775"/>
          </a:xfrm>
          <a:prstGeom prst="rect">
            <a:avLst/>
          </a:prstGeom>
          <a:noFill/>
          <a:ln>
            <a:noFill/>
          </a:ln>
        </p:spPr>
        <p:txBody>
          <a:bodyPr wrap="square" rtlCol="0">
            <a:spAutoFit/>
          </a:bodyPr>
          <a:lstStyle/>
          <a:p>
            <a:r>
              <a:rPr lang="ja-JP" altLang="en-US" sz="1600">
                <a:solidFill>
                  <a:schemeClr val="tx1">
                    <a:lumMod val="75000"/>
                    <a:lumOff val="25000"/>
                  </a:schemeClr>
                </a:solidFill>
                <a:latin typeface="Hiragino Maru Gothic ProN W4" charset="-128"/>
                <a:ea typeface="Hiragino Maru Gothic ProN W4" charset="-128"/>
                <a:cs typeface="Hiragino Maru Gothic ProN W4" charset="-128"/>
              </a:rPr>
              <a:t>カテゴリ自体の編集を行う場合</a:t>
            </a:r>
            <a:endParaRPr lang="en-US" altLang="ja-JP" sz="1600"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ja-JP" altLang="en-US" sz="1600">
                <a:solidFill>
                  <a:schemeClr val="tx1">
                    <a:lumMod val="75000"/>
                    <a:lumOff val="25000"/>
                  </a:schemeClr>
                </a:solidFill>
                <a:latin typeface="Hiragino Maru Gothic ProN W4" charset="-128"/>
                <a:ea typeface="Hiragino Maru Gothic ProN W4" charset="-128"/>
                <a:cs typeface="Hiragino Maru Gothic ProN W4" charset="-128"/>
              </a:rPr>
              <a:t>（本機能はデモでは利用しません）</a:t>
            </a:r>
            <a:endParaRPr lang="en-US" altLang="ja-JP" sz="160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5" name="テキスト ボックス 24">
            <a:extLst>
              <a:ext uri="{FF2B5EF4-FFF2-40B4-BE49-F238E27FC236}">
                <a16:creationId xmlns:a16="http://schemas.microsoft.com/office/drawing/2014/main" id="{43A40E8C-27DF-8348-A16E-1076FD9D0732}"/>
              </a:ext>
            </a:extLst>
          </p:cNvPr>
          <p:cNvSpPr txBox="1"/>
          <p:nvPr/>
        </p:nvSpPr>
        <p:spPr>
          <a:xfrm>
            <a:off x="1090022" y="4079221"/>
            <a:ext cx="3000721" cy="338554"/>
          </a:xfrm>
          <a:prstGeom prst="rect">
            <a:avLst/>
          </a:prstGeom>
          <a:noFill/>
          <a:ln>
            <a:noFill/>
          </a:ln>
        </p:spPr>
        <p:txBody>
          <a:bodyPr wrap="square" rtlCol="0">
            <a:spAutoFit/>
          </a:bodyPr>
          <a:lstStyle/>
          <a:p>
            <a:r>
              <a:rPr lang="ja-JP" altLang="en-US" sz="1600">
                <a:solidFill>
                  <a:schemeClr val="tx1">
                    <a:lumMod val="75000"/>
                    <a:lumOff val="25000"/>
                  </a:schemeClr>
                </a:solidFill>
                <a:latin typeface="Hiragino Maru Gothic ProN W4" charset="-128"/>
                <a:ea typeface="Hiragino Maru Gothic ProN W4" charset="-128"/>
                <a:cs typeface="Hiragino Maru Gothic ProN W4" charset="-128"/>
              </a:rPr>
              <a:t>各カテゴリの編集を行う場合</a:t>
            </a:r>
            <a:endParaRPr lang="en-US" altLang="ja-JP" sz="160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7" name="台形 6">
            <a:extLst>
              <a:ext uri="{FF2B5EF4-FFF2-40B4-BE49-F238E27FC236}">
                <a16:creationId xmlns:a16="http://schemas.microsoft.com/office/drawing/2014/main" id="{691CB18B-8D57-2E44-930C-48C3659F75FB}"/>
              </a:ext>
            </a:extLst>
          </p:cNvPr>
          <p:cNvSpPr/>
          <p:nvPr/>
        </p:nvSpPr>
        <p:spPr>
          <a:xfrm rot="5400000">
            <a:off x="5441021" y="3400663"/>
            <a:ext cx="4557229" cy="1178327"/>
          </a:xfrm>
          <a:prstGeom prst="trapezoid">
            <a:avLst>
              <a:gd name="adj" fmla="val 125952"/>
            </a:avLst>
          </a:prstGeom>
          <a:solidFill>
            <a:srgbClr val="FF00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左中かっこ 8">
            <a:extLst>
              <a:ext uri="{FF2B5EF4-FFF2-40B4-BE49-F238E27FC236}">
                <a16:creationId xmlns:a16="http://schemas.microsoft.com/office/drawing/2014/main" id="{1A975ECC-FC92-AF4A-BC89-9C62B3CF7CD0}"/>
              </a:ext>
            </a:extLst>
          </p:cNvPr>
          <p:cNvSpPr/>
          <p:nvPr/>
        </p:nvSpPr>
        <p:spPr>
          <a:xfrm>
            <a:off x="4415385" y="2303165"/>
            <a:ext cx="173881" cy="517852"/>
          </a:xfrm>
          <a:prstGeom prst="leftBrace">
            <a:avLst/>
          </a:prstGeom>
          <a:ln w="476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6" name="左中かっこ 25">
            <a:extLst>
              <a:ext uri="{FF2B5EF4-FFF2-40B4-BE49-F238E27FC236}">
                <a16:creationId xmlns:a16="http://schemas.microsoft.com/office/drawing/2014/main" id="{AACB9644-5922-4A42-AD0A-AB8C86012A55}"/>
              </a:ext>
            </a:extLst>
          </p:cNvPr>
          <p:cNvSpPr/>
          <p:nvPr/>
        </p:nvSpPr>
        <p:spPr>
          <a:xfrm>
            <a:off x="4418139" y="2889947"/>
            <a:ext cx="173881" cy="2733252"/>
          </a:xfrm>
          <a:prstGeom prst="leftBrace">
            <a:avLst/>
          </a:prstGeom>
          <a:ln w="476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368196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ストライプ矢印 63">
            <a:extLst>
              <a:ext uri="{FF2B5EF4-FFF2-40B4-BE49-F238E27FC236}">
                <a16:creationId xmlns:a16="http://schemas.microsoft.com/office/drawing/2014/main" id="{622135A7-B21E-114F-943F-3BC98BB67AE7}"/>
              </a:ext>
            </a:extLst>
          </p:cNvPr>
          <p:cNvSpPr/>
          <p:nvPr/>
        </p:nvSpPr>
        <p:spPr>
          <a:xfrm>
            <a:off x="3593410" y="2439076"/>
            <a:ext cx="3047773" cy="3815999"/>
          </a:xfrm>
          <a:prstGeom prst="strip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7538575"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③ </a:t>
            </a:r>
            <a:r>
              <a:rPr kumimoji="1" lang="ja-JP" altLang="en-US" b="1">
                <a:latin typeface="+mn-ea"/>
                <a:ea typeface="+mn-ea"/>
              </a:rPr>
              <a:t>カテゴリの説明（表示内容の取得について</a:t>
            </a:r>
          </a:p>
        </p:txBody>
      </p:sp>
      <p:pic>
        <p:nvPicPr>
          <p:cNvPr id="3" name="図 2">
            <a:extLst>
              <a:ext uri="{FF2B5EF4-FFF2-40B4-BE49-F238E27FC236}">
                <a16:creationId xmlns:a16="http://schemas.microsoft.com/office/drawing/2014/main" id="{B7DF0BC8-918C-D14E-BADB-7B04462F7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29574"/>
            <a:ext cx="2278615" cy="4557228"/>
          </a:xfrm>
          <a:prstGeom prst="rect">
            <a:avLst/>
          </a:prstGeom>
        </p:spPr>
      </p:pic>
      <p:grpSp>
        <p:nvGrpSpPr>
          <p:cNvPr id="28" name="図形グループ 6">
            <a:extLst>
              <a:ext uri="{FF2B5EF4-FFF2-40B4-BE49-F238E27FC236}">
                <a16:creationId xmlns:a16="http://schemas.microsoft.com/office/drawing/2014/main" id="{D6913341-F3B6-B642-B2CE-FEFDAFB449FA}"/>
              </a:ext>
            </a:extLst>
          </p:cNvPr>
          <p:cNvGrpSpPr>
            <a:grpSpLocks noChangeAspect="1"/>
          </p:cNvGrpSpPr>
          <p:nvPr/>
        </p:nvGrpSpPr>
        <p:grpSpPr bwMode="auto">
          <a:xfrm>
            <a:off x="2349756" y="3630803"/>
            <a:ext cx="417640" cy="422351"/>
            <a:chOff x="238125" y="2466975"/>
            <a:chExt cx="985838" cy="987425"/>
          </a:xfrm>
        </p:grpSpPr>
        <p:sp>
          <p:nvSpPr>
            <p:cNvPr id="29" name="Freeform 22">
              <a:extLst>
                <a:ext uri="{FF2B5EF4-FFF2-40B4-BE49-F238E27FC236}">
                  <a16:creationId xmlns:a16="http://schemas.microsoft.com/office/drawing/2014/main" id="{09004F60-0C6C-D344-BF0C-F0F52FD45C5B}"/>
                </a:ext>
              </a:extLst>
            </p:cNvPr>
            <p:cNvSpPr>
              <a:spLocks noChangeArrowheads="1"/>
            </p:cNvSpPr>
            <p:nvPr/>
          </p:nvSpPr>
          <p:spPr bwMode="auto">
            <a:xfrm>
              <a:off x="238125" y="2466975"/>
              <a:ext cx="985838" cy="987425"/>
            </a:xfrm>
            <a:custGeom>
              <a:avLst/>
              <a:gdLst>
                <a:gd name="T0" fmla="*/ 930186 w 496"/>
                <a:gd name="T1" fmla="*/ 987425 h 496"/>
                <a:gd name="T2" fmla="*/ 985838 w 496"/>
                <a:gd name="T3" fmla="*/ 931683 h 496"/>
                <a:gd name="T4" fmla="*/ 985838 w 496"/>
                <a:gd name="T5" fmla="*/ 53751 h 496"/>
                <a:gd name="T6" fmla="*/ 930186 w 496"/>
                <a:gd name="T7" fmla="*/ 0 h 496"/>
                <a:gd name="T8" fmla="*/ 53665 w 496"/>
                <a:gd name="T9" fmla="*/ 0 h 496"/>
                <a:gd name="T10" fmla="*/ 0 w 496"/>
                <a:gd name="T11" fmla="*/ 53751 h 496"/>
                <a:gd name="T12" fmla="*/ 0 w 496"/>
                <a:gd name="T13" fmla="*/ 931683 h 496"/>
                <a:gd name="T14" fmla="*/ 53665 w 496"/>
                <a:gd name="T15" fmla="*/ 987425 h 496"/>
                <a:gd name="T16" fmla="*/ 930186 w 496"/>
                <a:gd name="T17" fmla="*/ 987425 h 4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6" h="496">
                  <a:moveTo>
                    <a:pt x="468" y="496"/>
                  </a:moveTo>
                  <a:cubicBezTo>
                    <a:pt x="486" y="496"/>
                    <a:pt x="496" y="486"/>
                    <a:pt x="496" y="468"/>
                  </a:cubicBezTo>
                  <a:lnTo>
                    <a:pt x="496" y="27"/>
                  </a:lnTo>
                  <a:cubicBezTo>
                    <a:pt x="496" y="9"/>
                    <a:pt x="486" y="0"/>
                    <a:pt x="468" y="0"/>
                  </a:cubicBezTo>
                  <a:lnTo>
                    <a:pt x="27" y="0"/>
                  </a:lnTo>
                  <a:cubicBezTo>
                    <a:pt x="9" y="0"/>
                    <a:pt x="0" y="9"/>
                    <a:pt x="0" y="27"/>
                  </a:cubicBezTo>
                  <a:lnTo>
                    <a:pt x="0" y="468"/>
                  </a:lnTo>
                  <a:cubicBezTo>
                    <a:pt x="0" y="486"/>
                    <a:pt x="9" y="496"/>
                    <a:pt x="27" y="496"/>
                  </a:cubicBezTo>
                  <a:lnTo>
                    <a:pt x="468" y="496"/>
                  </a:lnTo>
                </a:path>
              </a:pathLst>
            </a:custGeom>
            <a:solidFill>
              <a:srgbClr val="3C599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30" name="Freeform 23">
              <a:extLst>
                <a:ext uri="{FF2B5EF4-FFF2-40B4-BE49-F238E27FC236}">
                  <a16:creationId xmlns:a16="http://schemas.microsoft.com/office/drawing/2014/main" id="{59E70DF2-0B44-B94E-B3D5-92827A87E991}"/>
                </a:ext>
              </a:extLst>
            </p:cNvPr>
            <p:cNvSpPr>
              <a:spLocks noChangeArrowheads="1"/>
            </p:cNvSpPr>
            <p:nvPr/>
          </p:nvSpPr>
          <p:spPr bwMode="auto">
            <a:xfrm>
              <a:off x="636588" y="2616200"/>
              <a:ext cx="434975" cy="838200"/>
            </a:xfrm>
            <a:custGeom>
              <a:avLst/>
              <a:gdLst>
                <a:gd name="T0" fmla="*/ 281337 w 218"/>
                <a:gd name="T1" fmla="*/ 838200 h 420"/>
                <a:gd name="T2" fmla="*/ 281337 w 218"/>
                <a:gd name="T3" fmla="*/ 455023 h 420"/>
                <a:gd name="T4" fmla="*/ 411031 w 218"/>
                <a:gd name="T5" fmla="*/ 455023 h 420"/>
                <a:gd name="T6" fmla="*/ 430984 w 218"/>
                <a:gd name="T7" fmla="*/ 305344 h 420"/>
                <a:gd name="T8" fmla="*/ 281337 w 218"/>
                <a:gd name="T9" fmla="*/ 305344 h 420"/>
                <a:gd name="T10" fmla="*/ 281337 w 218"/>
                <a:gd name="T11" fmla="*/ 211546 h 420"/>
                <a:gd name="T12" fmla="*/ 357158 w 218"/>
                <a:gd name="T13" fmla="*/ 137704 h 420"/>
                <a:gd name="T14" fmla="*/ 434975 w 218"/>
                <a:gd name="T15" fmla="*/ 137704 h 420"/>
                <a:gd name="T16" fmla="*/ 434975 w 218"/>
                <a:gd name="T17" fmla="*/ 5987 h 420"/>
                <a:gd name="T18" fmla="*/ 428989 w 218"/>
                <a:gd name="T19" fmla="*/ 3991 h 420"/>
                <a:gd name="T20" fmla="*/ 419013 w 218"/>
                <a:gd name="T21" fmla="*/ 3991 h 420"/>
                <a:gd name="T22" fmla="*/ 393074 w 218"/>
                <a:gd name="T23" fmla="*/ 1996 h 420"/>
                <a:gd name="T24" fmla="*/ 321243 w 218"/>
                <a:gd name="T25" fmla="*/ 0 h 420"/>
                <a:gd name="T26" fmla="*/ 129694 w 218"/>
                <a:gd name="T27" fmla="*/ 197576 h 420"/>
                <a:gd name="T28" fmla="*/ 129694 w 218"/>
                <a:gd name="T29" fmla="*/ 307340 h 420"/>
                <a:gd name="T30" fmla="*/ 0 w 218"/>
                <a:gd name="T31" fmla="*/ 307340 h 420"/>
                <a:gd name="T32" fmla="*/ 0 w 218"/>
                <a:gd name="T33" fmla="*/ 455023 h 420"/>
                <a:gd name="T34" fmla="*/ 127699 w 218"/>
                <a:gd name="T35" fmla="*/ 455023 h 420"/>
                <a:gd name="T36" fmla="*/ 127699 w 218"/>
                <a:gd name="T37" fmla="*/ 838200 h 420"/>
                <a:gd name="T38" fmla="*/ 281337 w 218"/>
                <a:gd name="T39" fmla="*/ 838200 h 4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8" h="420">
                  <a:moveTo>
                    <a:pt x="141" y="420"/>
                  </a:moveTo>
                  <a:lnTo>
                    <a:pt x="141" y="228"/>
                  </a:lnTo>
                  <a:lnTo>
                    <a:pt x="206" y="228"/>
                  </a:lnTo>
                  <a:lnTo>
                    <a:pt x="216" y="153"/>
                  </a:lnTo>
                  <a:lnTo>
                    <a:pt x="141" y="153"/>
                  </a:lnTo>
                  <a:lnTo>
                    <a:pt x="141" y="106"/>
                  </a:lnTo>
                  <a:cubicBezTo>
                    <a:pt x="141" y="81"/>
                    <a:pt x="154" y="69"/>
                    <a:pt x="179" y="69"/>
                  </a:cubicBezTo>
                  <a:lnTo>
                    <a:pt x="218" y="69"/>
                  </a:lnTo>
                  <a:lnTo>
                    <a:pt x="218" y="3"/>
                  </a:lnTo>
                  <a:cubicBezTo>
                    <a:pt x="218" y="3"/>
                    <a:pt x="217" y="2"/>
                    <a:pt x="215" y="2"/>
                  </a:cubicBezTo>
                  <a:cubicBezTo>
                    <a:pt x="213" y="2"/>
                    <a:pt x="212" y="2"/>
                    <a:pt x="210" y="2"/>
                  </a:cubicBezTo>
                  <a:cubicBezTo>
                    <a:pt x="206" y="1"/>
                    <a:pt x="201" y="1"/>
                    <a:pt x="197" y="1"/>
                  </a:cubicBezTo>
                  <a:cubicBezTo>
                    <a:pt x="184" y="0"/>
                    <a:pt x="172" y="0"/>
                    <a:pt x="161" y="0"/>
                  </a:cubicBezTo>
                  <a:cubicBezTo>
                    <a:pt x="97" y="0"/>
                    <a:pt x="65" y="33"/>
                    <a:pt x="65" y="99"/>
                  </a:cubicBezTo>
                  <a:lnTo>
                    <a:pt x="65" y="154"/>
                  </a:lnTo>
                  <a:lnTo>
                    <a:pt x="0" y="154"/>
                  </a:lnTo>
                  <a:lnTo>
                    <a:pt x="0" y="228"/>
                  </a:lnTo>
                  <a:lnTo>
                    <a:pt x="64" y="228"/>
                  </a:lnTo>
                  <a:lnTo>
                    <a:pt x="64" y="420"/>
                  </a:lnTo>
                  <a:lnTo>
                    <a:pt x="141" y="420"/>
                  </a:lnTo>
                </a:path>
              </a:pathLst>
            </a:custGeom>
            <a:solidFill>
              <a:srgbClr val="FFFFFF"/>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grpSp>
      <p:sp>
        <p:nvSpPr>
          <p:cNvPr id="31" name="Freeform 29">
            <a:extLst>
              <a:ext uri="{FF2B5EF4-FFF2-40B4-BE49-F238E27FC236}">
                <a16:creationId xmlns:a16="http://schemas.microsoft.com/office/drawing/2014/main" id="{CA7E0B83-9445-3B4E-A36C-549F97E4B53D}"/>
              </a:ext>
            </a:extLst>
          </p:cNvPr>
          <p:cNvSpPr>
            <a:spLocks noChangeAspect="1" noChangeArrowheads="1"/>
          </p:cNvSpPr>
          <p:nvPr/>
        </p:nvSpPr>
        <p:spPr bwMode="auto">
          <a:xfrm>
            <a:off x="2324161" y="3126965"/>
            <a:ext cx="506488" cy="415173"/>
          </a:xfrm>
          <a:custGeom>
            <a:avLst/>
            <a:gdLst>
              <a:gd name="T0" fmla="*/ 937186 w 610"/>
              <a:gd name="T1" fmla="*/ 89105 h 496"/>
              <a:gd name="T2" fmla="*/ 826567 w 610"/>
              <a:gd name="T3" fmla="*/ 119831 h 496"/>
              <a:gd name="T4" fmla="*/ 911068 w 610"/>
              <a:gd name="T5" fmla="*/ 13827 h 496"/>
              <a:gd name="T6" fmla="*/ 789694 w 610"/>
              <a:gd name="T7" fmla="*/ 59915 h 496"/>
              <a:gd name="T8" fmla="*/ 649885 w 610"/>
              <a:gd name="T9" fmla="*/ 0 h 496"/>
              <a:gd name="T10" fmla="*/ 513148 w 610"/>
              <a:gd name="T11" fmla="*/ 55306 h 496"/>
              <a:gd name="T12" fmla="*/ 456302 w 610"/>
              <a:gd name="T13" fmla="*/ 192036 h 496"/>
              <a:gd name="T14" fmla="*/ 460911 w 610"/>
              <a:gd name="T15" fmla="*/ 235052 h 496"/>
              <a:gd name="T16" fmla="*/ 64528 w 610"/>
              <a:gd name="T17" fmla="*/ 33798 h 496"/>
              <a:gd name="T18" fmla="*/ 39946 w 610"/>
              <a:gd name="T19" fmla="*/ 132121 h 496"/>
              <a:gd name="T20" fmla="*/ 124446 w 610"/>
              <a:gd name="T21" fmla="*/ 291895 h 496"/>
              <a:gd name="T22" fmla="*/ 38409 w 610"/>
              <a:gd name="T23" fmla="*/ 267315 h 496"/>
              <a:gd name="T24" fmla="*/ 38409 w 610"/>
              <a:gd name="T25" fmla="*/ 270387 h 496"/>
              <a:gd name="T26" fmla="*/ 82964 w 610"/>
              <a:gd name="T27" fmla="*/ 393290 h 496"/>
              <a:gd name="T28" fmla="*/ 192046 w 610"/>
              <a:gd name="T29" fmla="*/ 459351 h 496"/>
              <a:gd name="T30" fmla="*/ 142882 w 610"/>
              <a:gd name="T31" fmla="*/ 467032 h 496"/>
              <a:gd name="T32" fmla="*/ 106010 w 610"/>
              <a:gd name="T33" fmla="*/ 462423 h 496"/>
              <a:gd name="T34" fmla="*/ 285765 w 610"/>
              <a:gd name="T35" fmla="*/ 596081 h 496"/>
              <a:gd name="T36" fmla="*/ 44555 w 610"/>
              <a:gd name="T37" fmla="*/ 677504 h 496"/>
              <a:gd name="T38" fmla="*/ 0 w 610"/>
              <a:gd name="T39" fmla="*/ 674431 h 496"/>
              <a:gd name="T40" fmla="*/ 294983 w 610"/>
              <a:gd name="T41" fmla="*/ 762000 h 496"/>
              <a:gd name="T42" fmla="*/ 530048 w 610"/>
              <a:gd name="T43" fmla="*/ 711302 h 496"/>
              <a:gd name="T44" fmla="*/ 702121 w 610"/>
              <a:gd name="T45" fmla="*/ 583790 h 496"/>
              <a:gd name="T46" fmla="*/ 843467 w 610"/>
              <a:gd name="T47" fmla="*/ 213544 h 496"/>
              <a:gd name="T48" fmla="*/ 841931 w 610"/>
              <a:gd name="T49" fmla="*/ 188964 h 496"/>
              <a:gd name="T50" fmla="*/ 937186 w 610"/>
              <a:gd name="T51" fmla="*/ 89105 h 4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0" h="496">
                <a:moveTo>
                  <a:pt x="610" y="58"/>
                </a:moveTo>
                <a:cubicBezTo>
                  <a:pt x="587" y="69"/>
                  <a:pt x="563" y="75"/>
                  <a:pt x="538" y="78"/>
                </a:cubicBezTo>
                <a:cubicBezTo>
                  <a:pt x="565" y="62"/>
                  <a:pt x="584" y="39"/>
                  <a:pt x="593" y="9"/>
                </a:cubicBezTo>
                <a:cubicBezTo>
                  <a:pt x="568" y="24"/>
                  <a:pt x="542" y="34"/>
                  <a:pt x="514" y="39"/>
                </a:cubicBezTo>
                <a:cubicBezTo>
                  <a:pt x="489" y="13"/>
                  <a:pt x="458" y="0"/>
                  <a:pt x="423" y="0"/>
                </a:cubicBezTo>
                <a:cubicBezTo>
                  <a:pt x="388" y="0"/>
                  <a:pt x="358" y="12"/>
                  <a:pt x="334" y="36"/>
                </a:cubicBezTo>
                <a:cubicBezTo>
                  <a:pt x="310" y="61"/>
                  <a:pt x="297" y="90"/>
                  <a:pt x="297" y="125"/>
                </a:cubicBezTo>
                <a:cubicBezTo>
                  <a:pt x="297" y="134"/>
                  <a:pt x="298" y="143"/>
                  <a:pt x="300" y="153"/>
                </a:cubicBezTo>
                <a:cubicBezTo>
                  <a:pt x="195" y="148"/>
                  <a:pt x="109" y="105"/>
                  <a:pt x="42" y="22"/>
                </a:cubicBezTo>
                <a:cubicBezTo>
                  <a:pt x="31" y="42"/>
                  <a:pt x="26" y="63"/>
                  <a:pt x="26" y="86"/>
                </a:cubicBezTo>
                <a:cubicBezTo>
                  <a:pt x="26" y="130"/>
                  <a:pt x="44" y="165"/>
                  <a:pt x="81" y="190"/>
                </a:cubicBezTo>
                <a:cubicBezTo>
                  <a:pt x="61" y="189"/>
                  <a:pt x="42" y="184"/>
                  <a:pt x="25" y="174"/>
                </a:cubicBezTo>
                <a:cubicBezTo>
                  <a:pt x="25" y="175"/>
                  <a:pt x="25" y="176"/>
                  <a:pt x="25" y="176"/>
                </a:cubicBezTo>
                <a:cubicBezTo>
                  <a:pt x="25" y="206"/>
                  <a:pt x="35" y="233"/>
                  <a:pt x="54" y="256"/>
                </a:cubicBezTo>
                <a:cubicBezTo>
                  <a:pt x="73" y="279"/>
                  <a:pt x="97" y="293"/>
                  <a:pt x="125" y="299"/>
                </a:cubicBezTo>
                <a:cubicBezTo>
                  <a:pt x="116" y="302"/>
                  <a:pt x="105" y="304"/>
                  <a:pt x="93" y="304"/>
                </a:cubicBezTo>
                <a:cubicBezTo>
                  <a:pt x="83" y="304"/>
                  <a:pt x="76" y="303"/>
                  <a:pt x="69" y="301"/>
                </a:cubicBezTo>
                <a:cubicBezTo>
                  <a:pt x="88" y="358"/>
                  <a:pt x="127" y="387"/>
                  <a:pt x="186" y="388"/>
                </a:cubicBezTo>
                <a:cubicBezTo>
                  <a:pt x="139" y="424"/>
                  <a:pt x="87" y="441"/>
                  <a:pt x="29" y="441"/>
                </a:cubicBezTo>
                <a:cubicBezTo>
                  <a:pt x="19" y="441"/>
                  <a:pt x="9" y="441"/>
                  <a:pt x="0" y="439"/>
                </a:cubicBezTo>
                <a:cubicBezTo>
                  <a:pt x="57" y="477"/>
                  <a:pt x="121" y="496"/>
                  <a:pt x="192" y="496"/>
                </a:cubicBezTo>
                <a:cubicBezTo>
                  <a:pt x="247" y="496"/>
                  <a:pt x="298" y="485"/>
                  <a:pt x="345" y="463"/>
                </a:cubicBezTo>
                <a:cubicBezTo>
                  <a:pt x="387" y="444"/>
                  <a:pt x="425" y="416"/>
                  <a:pt x="457" y="380"/>
                </a:cubicBezTo>
                <a:cubicBezTo>
                  <a:pt x="518" y="310"/>
                  <a:pt x="549" y="230"/>
                  <a:pt x="549" y="139"/>
                </a:cubicBezTo>
                <a:cubicBezTo>
                  <a:pt x="549" y="132"/>
                  <a:pt x="548" y="127"/>
                  <a:pt x="548" y="123"/>
                </a:cubicBezTo>
                <a:cubicBezTo>
                  <a:pt x="572" y="106"/>
                  <a:pt x="593" y="84"/>
                  <a:pt x="610" y="58"/>
                </a:cubicBezTo>
              </a:path>
            </a:pathLst>
          </a:custGeom>
          <a:solidFill>
            <a:srgbClr val="55ACEE"/>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pic>
        <p:nvPicPr>
          <p:cNvPr id="32" name="図 13">
            <a:extLst>
              <a:ext uri="{FF2B5EF4-FFF2-40B4-BE49-F238E27FC236}">
                <a16:creationId xmlns:a16="http://schemas.microsoft.com/office/drawing/2014/main" id="{75D37045-7DBC-8B4A-B509-FC1C4AAE3C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4307" y="3977463"/>
            <a:ext cx="1131870" cy="71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グループ化 32">
            <a:extLst>
              <a:ext uri="{FF2B5EF4-FFF2-40B4-BE49-F238E27FC236}">
                <a16:creationId xmlns:a16="http://schemas.microsoft.com/office/drawing/2014/main" id="{5D5157EA-0765-9540-B477-70103C5F1C77}"/>
              </a:ext>
            </a:extLst>
          </p:cNvPr>
          <p:cNvGrpSpPr>
            <a:grpSpLocks noChangeAspect="1"/>
          </p:cNvGrpSpPr>
          <p:nvPr/>
        </p:nvGrpSpPr>
        <p:grpSpPr>
          <a:xfrm>
            <a:off x="3645351" y="3128248"/>
            <a:ext cx="2373558" cy="2373559"/>
            <a:chOff x="4041370" y="1324966"/>
            <a:chExt cx="1823263" cy="1823263"/>
          </a:xfrm>
        </p:grpSpPr>
        <p:sp>
          <p:nvSpPr>
            <p:cNvPr id="34" name="楕円 190">
              <a:extLst>
                <a:ext uri="{FF2B5EF4-FFF2-40B4-BE49-F238E27FC236}">
                  <a16:creationId xmlns:a16="http://schemas.microsoft.com/office/drawing/2014/main" id="{70D2EE44-DCBC-A44E-96A1-4DD695DCF775}"/>
                </a:ext>
              </a:extLst>
            </p:cNvPr>
            <p:cNvSpPr/>
            <p:nvPr/>
          </p:nvSpPr>
          <p:spPr>
            <a:xfrm>
              <a:off x="4041370" y="1324966"/>
              <a:ext cx="1823263" cy="182326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5" name="テキスト ボックス 34">
              <a:extLst>
                <a:ext uri="{FF2B5EF4-FFF2-40B4-BE49-F238E27FC236}">
                  <a16:creationId xmlns:a16="http://schemas.microsoft.com/office/drawing/2014/main" id="{D4DF08D7-30DF-4C4E-BD27-980D1F8850D6}"/>
                </a:ext>
              </a:extLst>
            </p:cNvPr>
            <p:cNvSpPr txBox="1"/>
            <p:nvPr/>
          </p:nvSpPr>
          <p:spPr>
            <a:xfrm>
              <a:off x="4471023" y="2532796"/>
              <a:ext cx="1142734" cy="354631"/>
            </a:xfrm>
            <a:prstGeom prst="rect">
              <a:avLst/>
            </a:prstGeom>
            <a:noFill/>
          </p:spPr>
          <p:txBody>
            <a:bodyPr wrap="square" rtlCol="0">
              <a:spAutoFit/>
            </a:bodyPr>
            <a:lstStyle/>
            <a:p>
              <a:r>
                <a:rPr kumimoji="1" lang="en-US" altLang="ja-JP" sz="1200" b="1" dirty="0">
                  <a:solidFill>
                    <a:schemeClr val="tx1">
                      <a:lumMod val="65000"/>
                      <a:lumOff val="35000"/>
                    </a:schemeClr>
                  </a:solidFill>
                  <a:latin typeface="+mj-ea"/>
                  <a:ea typeface="+mj-ea"/>
                </a:rPr>
                <a:t>Knowledge</a:t>
              </a:r>
              <a:r>
                <a:rPr kumimoji="1" lang="ja-JP" altLang="en-US" sz="1200" b="1" dirty="0">
                  <a:solidFill>
                    <a:schemeClr val="tx1">
                      <a:lumMod val="65000"/>
                      <a:lumOff val="35000"/>
                    </a:schemeClr>
                  </a:solidFill>
                  <a:latin typeface="+mj-ea"/>
                  <a:ea typeface="+mj-ea"/>
                </a:rPr>
                <a:t> </a:t>
              </a:r>
              <a:r>
                <a:rPr kumimoji="1" lang="en-US" altLang="ja-JP" sz="1200" b="1" dirty="0">
                  <a:solidFill>
                    <a:schemeClr val="tx1">
                      <a:lumMod val="65000"/>
                      <a:lumOff val="35000"/>
                    </a:schemeClr>
                  </a:solidFill>
                  <a:latin typeface="+mj-ea"/>
                  <a:ea typeface="+mj-ea"/>
                </a:rPr>
                <a:t>Wall</a:t>
              </a:r>
            </a:p>
            <a:p>
              <a:r>
                <a:rPr kumimoji="1" lang="ja-JP" altLang="en-US" sz="1200" b="1" dirty="0">
                  <a:solidFill>
                    <a:schemeClr val="tx1">
                      <a:lumMod val="65000"/>
                      <a:lumOff val="35000"/>
                    </a:schemeClr>
                  </a:solidFill>
                  <a:latin typeface="+mj-ea"/>
                  <a:ea typeface="+mj-ea"/>
                </a:rPr>
                <a:t>クラウドサーバ</a:t>
              </a:r>
            </a:p>
          </p:txBody>
        </p:sp>
        <p:grpSp>
          <p:nvGrpSpPr>
            <p:cNvPr id="36" name="図形グループ 2">
              <a:extLst>
                <a:ext uri="{FF2B5EF4-FFF2-40B4-BE49-F238E27FC236}">
                  <a16:creationId xmlns:a16="http://schemas.microsoft.com/office/drawing/2014/main" id="{A01ADFC4-F934-CD4C-9B83-BD255D69A99E}"/>
                </a:ext>
              </a:extLst>
            </p:cNvPr>
            <p:cNvGrpSpPr>
              <a:grpSpLocks/>
            </p:cNvGrpSpPr>
            <p:nvPr/>
          </p:nvGrpSpPr>
          <p:grpSpPr bwMode="auto">
            <a:xfrm>
              <a:off x="4237836" y="1913319"/>
              <a:ext cx="715724" cy="496720"/>
              <a:chOff x="1649356" y="3235866"/>
              <a:chExt cx="2681280" cy="1860838"/>
            </a:xfrm>
          </p:grpSpPr>
          <p:sp>
            <p:nvSpPr>
              <p:cNvPr id="56" name="Freeform 2">
                <a:extLst>
                  <a:ext uri="{FF2B5EF4-FFF2-40B4-BE49-F238E27FC236}">
                    <a16:creationId xmlns:a16="http://schemas.microsoft.com/office/drawing/2014/main" id="{9F4C5A4F-7820-CF4C-BDFE-9B8E2A307473}"/>
                  </a:ext>
                </a:extLst>
              </p:cNvPr>
              <p:cNvSpPr>
                <a:spLocks noChangeAspect="1" noChangeArrowheads="1"/>
              </p:cNvSpPr>
              <p:nvPr/>
            </p:nvSpPr>
            <p:spPr bwMode="auto">
              <a:xfrm>
                <a:off x="1649356" y="3235866"/>
                <a:ext cx="2681280" cy="1860838"/>
              </a:xfrm>
              <a:custGeom>
                <a:avLst/>
                <a:gdLst>
                  <a:gd name="T0" fmla="*/ 266514 w 613"/>
                  <a:gd name="T1" fmla="*/ 846138 h 425"/>
                  <a:gd name="T2" fmla="*/ 264525 w 613"/>
                  <a:gd name="T3" fmla="*/ 846138 h 425"/>
                  <a:gd name="T4" fmla="*/ 77567 w 613"/>
                  <a:gd name="T5" fmla="*/ 766501 h 425"/>
                  <a:gd name="T6" fmla="*/ 0 w 613"/>
                  <a:gd name="T7" fmla="*/ 579356 h 425"/>
                  <a:gd name="T8" fmla="*/ 41767 w 613"/>
                  <a:gd name="T9" fmla="*/ 432028 h 425"/>
                  <a:gd name="T10" fmla="*/ 155135 w 613"/>
                  <a:gd name="T11" fmla="*/ 334473 h 425"/>
                  <a:gd name="T12" fmla="*/ 232702 w 613"/>
                  <a:gd name="T13" fmla="*/ 185155 h 425"/>
                  <a:gd name="T14" fmla="*/ 389826 w 613"/>
                  <a:gd name="T15" fmla="*/ 123437 h 425"/>
                  <a:gd name="T16" fmla="*/ 465404 w 613"/>
                  <a:gd name="T17" fmla="*/ 135382 h 425"/>
                  <a:gd name="T18" fmla="*/ 582750 w 613"/>
                  <a:gd name="T19" fmla="*/ 35836 h 425"/>
                  <a:gd name="T20" fmla="*/ 733907 w 613"/>
                  <a:gd name="T21" fmla="*/ 0 h 425"/>
                  <a:gd name="T22" fmla="*/ 861197 w 613"/>
                  <a:gd name="T23" fmla="*/ 25882 h 425"/>
                  <a:gd name="T24" fmla="*/ 966609 w 613"/>
                  <a:gd name="T25" fmla="*/ 95564 h 425"/>
                  <a:gd name="T26" fmla="*/ 1036221 w 613"/>
                  <a:gd name="T27" fmla="*/ 201082 h 425"/>
                  <a:gd name="T28" fmla="*/ 1064065 w 613"/>
                  <a:gd name="T29" fmla="*/ 328501 h 425"/>
                  <a:gd name="T30" fmla="*/ 1064065 w 613"/>
                  <a:gd name="T31" fmla="*/ 334473 h 425"/>
                  <a:gd name="T32" fmla="*/ 1175444 w 613"/>
                  <a:gd name="T33" fmla="*/ 434019 h 425"/>
                  <a:gd name="T34" fmla="*/ 1219200 w 613"/>
                  <a:gd name="T35" fmla="*/ 577365 h 425"/>
                  <a:gd name="T36" fmla="*/ 1139644 w 613"/>
                  <a:gd name="T37" fmla="*/ 766501 h 425"/>
                  <a:gd name="T38" fmla="*/ 950698 w 613"/>
                  <a:gd name="T39" fmla="*/ 846138 h 425"/>
                  <a:gd name="T40" fmla="*/ 266514 w 613"/>
                  <a:gd name="T41" fmla="*/ 846138 h 4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13" h="425">
                    <a:moveTo>
                      <a:pt x="134" y="425"/>
                    </a:moveTo>
                    <a:lnTo>
                      <a:pt x="133" y="425"/>
                    </a:lnTo>
                    <a:cubicBezTo>
                      <a:pt x="96" y="425"/>
                      <a:pt x="65" y="411"/>
                      <a:pt x="39" y="385"/>
                    </a:cubicBezTo>
                    <a:cubicBezTo>
                      <a:pt x="13" y="359"/>
                      <a:pt x="0" y="327"/>
                      <a:pt x="0" y="291"/>
                    </a:cubicBezTo>
                    <a:cubicBezTo>
                      <a:pt x="0" y="264"/>
                      <a:pt x="7" y="240"/>
                      <a:pt x="21" y="217"/>
                    </a:cubicBezTo>
                    <a:cubicBezTo>
                      <a:pt x="36" y="195"/>
                      <a:pt x="55" y="179"/>
                      <a:pt x="78" y="168"/>
                    </a:cubicBezTo>
                    <a:cubicBezTo>
                      <a:pt x="82" y="138"/>
                      <a:pt x="94" y="113"/>
                      <a:pt x="117" y="93"/>
                    </a:cubicBezTo>
                    <a:cubicBezTo>
                      <a:pt x="139" y="72"/>
                      <a:pt x="166" y="62"/>
                      <a:pt x="196" y="62"/>
                    </a:cubicBezTo>
                    <a:cubicBezTo>
                      <a:pt x="210" y="62"/>
                      <a:pt x="222" y="64"/>
                      <a:pt x="234" y="68"/>
                    </a:cubicBezTo>
                    <a:cubicBezTo>
                      <a:pt x="250" y="47"/>
                      <a:pt x="269" y="30"/>
                      <a:pt x="293" y="18"/>
                    </a:cubicBezTo>
                    <a:cubicBezTo>
                      <a:pt x="317" y="6"/>
                      <a:pt x="342" y="0"/>
                      <a:pt x="369" y="0"/>
                    </a:cubicBezTo>
                    <a:cubicBezTo>
                      <a:pt x="391" y="0"/>
                      <a:pt x="413" y="4"/>
                      <a:pt x="433" y="13"/>
                    </a:cubicBezTo>
                    <a:cubicBezTo>
                      <a:pt x="453" y="21"/>
                      <a:pt x="471" y="33"/>
                      <a:pt x="486" y="48"/>
                    </a:cubicBezTo>
                    <a:cubicBezTo>
                      <a:pt x="501" y="63"/>
                      <a:pt x="513" y="81"/>
                      <a:pt x="521" y="101"/>
                    </a:cubicBezTo>
                    <a:cubicBezTo>
                      <a:pt x="530" y="121"/>
                      <a:pt x="535" y="143"/>
                      <a:pt x="535" y="165"/>
                    </a:cubicBezTo>
                    <a:cubicBezTo>
                      <a:pt x="535" y="166"/>
                      <a:pt x="535" y="167"/>
                      <a:pt x="535" y="168"/>
                    </a:cubicBezTo>
                    <a:cubicBezTo>
                      <a:pt x="558" y="179"/>
                      <a:pt x="577" y="196"/>
                      <a:pt x="591" y="218"/>
                    </a:cubicBezTo>
                    <a:cubicBezTo>
                      <a:pt x="606" y="240"/>
                      <a:pt x="613" y="264"/>
                      <a:pt x="613" y="290"/>
                    </a:cubicBezTo>
                    <a:cubicBezTo>
                      <a:pt x="613" y="327"/>
                      <a:pt x="600" y="359"/>
                      <a:pt x="573" y="385"/>
                    </a:cubicBezTo>
                    <a:cubicBezTo>
                      <a:pt x="547" y="412"/>
                      <a:pt x="515" y="425"/>
                      <a:pt x="478" y="425"/>
                    </a:cubicBezTo>
                    <a:lnTo>
                      <a:pt x="134" y="425"/>
                    </a:ln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57" name="Freeform 3">
                <a:extLst>
                  <a:ext uri="{FF2B5EF4-FFF2-40B4-BE49-F238E27FC236}">
                    <a16:creationId xmlns:a16="http://schemas.microsoft.com/office/drawing/2014/main" id="{FB563A7E-AE79-3848-A10B-B463014D6633}"/>
                  </a:ext>
                </a:extLst>
              </p:cNvPr>
              <p:cNvSpPr>
                <a:spLocks noChangeAspect="1" noChangeArrowheads="1"/>
              </p:cNvSpPr>
              <p:nvPr/>
            </p:nvSpPr>
            <p:spPr bwMode="auto">
              <a:xfrm>
                <a:off x="1891109" y="3439020"/>
                <a:ext cx="2197104" cy="1466495"/>
              </a:xfrm>
              <a:custGeom>
                <a:avLst/>
                <a:gdLst>
                  <a:gd name="T0" fmla="*/ 167469 w 512"/>
                  <a:gd name="T1" fmla="*/ 647700 h 325"/>
                  <a:gd name="T2" fmla="*/ 853294 w 512"/>
                  <a:gd name="T3" fmla="*/ 647700 h 325"/>
                  <a:gd name="T4" fmla="*/ 972915 w 512"/>
                  <a:gd name="T5" fmla="*/ 597877 h 325"/>
                  <a:gd name="T6" fmla="*/ 1020763 w 512"/>
                  <a:gd name="T7" fmla="*/ 478302 h 325"/>
                  <a:gd name="T8" fmla="*/ 986870 w 512"/>
                  <a:gd name="T9" fmla="*/ 378655 h 325"/>
                  <a:gd name="T10" fmla="*/ 899149 w 512"/>
                  <a:gd name="T11" fmla="*/ 316875 h 325"/>
                  <a:gd name="T12" fmla="*/ 857281 w 512"/>
                  <a:gd name="T13" fmla="*/ 304917 h 325"/>
                  <a:gd name="T14" fmla="*/ 863262 w 512"/>
                  <a:gd name="T15" fmla="*/ 263066 h 325"/>
                  <a:gd name="T16" fmla="*/ 865256 w 512"/>
                  <a:gd name="T17" fmla="*/ 229186 h 325"/>
                  <a:gd name="T18" fmla="*/ 797471 w 512"/>
                  <a:gd name="T19" fmla="*/ 65766 h 325"/>
                  <a:gd name="T20" fmla="*/ 635983 w 512"/>
                  <a:gd name="T21" fmla="*/ 0 h 325"/>
                  <a:gd name="T22" fmla="*/ 516363 w 512"/>
                  <a:gd name="T23" fmla="*/ 31887 h 325"/>
                  <a:gd name="T24" fmla="*/ 430634 w 512"/>
                  <a:gd name="T25" fmla="*/ 123561 h 325"/>
                  <a:gd name="T26" fmla="*/ 406710 w 512"/>
                  <a:gd name="T27" fmla="*/ 169398 h 325"/>
                  <a:gd name="T28" fmla="*/ 360856 w 512"/>
                  <a:gd name="T29" fmla="*/ 141498 h 325"/>
                  <a:gd name="T30" fmla="*/ 293071 w 512"/>
                  <a:gd name="T31" fmla="*/ 123561 h 325"/>
                  <a:gd name="T32" fmla="*/ 195380 w 512"/>
                  <a:gd name="T33" fmla="*/ 163420 h 325"/>
                  <a:gd name="T34" fmla="*/ 155507 w 512"/>
                  <a:gd name="T35" fmla="*/ 261073 h 325"/>
                  <a:gd name="T36" fmla="*/ 155507 w 512"/>
                  <a:gd name="T37" fmla="*/ 267052 h 325"/>
                  <a:gd name="T38" fmla="*/ 157501 w 512"/>
                  <a:gd name="T39" fmla="*/ 306910 h 325"/>
                  <a:gd name="T40" fmla="*/ 119621 w 512"/>
                  <a:gd name="T41" fmla="*/ 316875 h 325"/>
                  <a:gd name="T42" fmla="*/ 31899 w 512"/>
                  <a:gd name="T43" fmla="*/ 378655 h 325"/>
                  <a:gd name="T44" fmla="*/ 0 w 512"/>
                  <a:gd name="T45" fmla="*/ 478302 h 325"/>
                  <a:gd name="T46" fmla="*/ 47848 w 512"/>
                  <a:gd name="T47" fmla="*/ 597877 h 325"/>
                  <a:gd name="T48" fmla="*/ 167469 w 512"/>
                  <a:gd name="T49" fmla="*/ 647700 h 325"/>
                  <a:gd name="T50" fmla="*/ 167469 w 512"/>
                  <a:gd name="T51" fmla="*/ 647700 h 3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2" h="325">
                    <a:moveTo>
                      <a:pt x="84" y="325"/>
                    </a:moveTo>
                    <a:lnTo>
                      <a:pt x="428" y="325"/>
                    </a:lnTo>
                    <a:cubicBezTo>
                      <a:pt x="451" y="325"/>
                      <a:pt x="471" y="317"/>
                      <a:pt x="488" y="300"/>
                    </a:cubicBezTo>
                    <a:cubicBezTo>
                      <a:pt x="504" y="284"/>
                      <a:pt x="512" y="264"/>
                      <a:pt x="512" y="240"/>
                    </a:cubicBezTo>
                    <a:cubicBezTo>
                      <a:pt x="512" y="222"/>
                      <a:pt x="507" y="205"/>
                      <a:pt x="495" y="190"/>
                    </a:cubicBezTo>
                    <a:cubicBezTo>
                      <a:pt x="484" y="174"/>
                      <a:pt x="469" y="164"/>
                      <a:pt x="451" y="159"/>
                    </a:cubicBezTo>
                    <a:lnTo>
                      <a:pt x="430" y="153"/>
                    </a:lnTo>
                    <a:lnTo>
                      <a:pt x="433" y="132"/>
                    </a:lnTo>
                    <a:cubicBezTo>
                      <a:pt x="434" y="127"/>
                      <a:pt x="434" y="121"/>
                      <a:pt x="434" y="115"/>
                    </a:cubicBezTo>
                    <a:cubicBezTo>
                      <a:pt x="434" y="83"/>
                      <a:pt x="423" y="56"/>
                      <a:pt x="400" y="33"/>
                    </a:cubicBezTo>
                    <a:cubicBezTo>
                      <a:pt x="378" y="11"/>
                      <a:pt x="350" y="0"/>
                      <a:pt x="319" y="0"/>
                    </a:cubicBezTo>
                    <a:cubicBezTo>
                      <a:pt x="297" y="0"/>
                      <a:pt x="277" y="5"/>
                      <a:pt x="259" y="16"/>
                    </a:cubicBezTo>
                    <a:cubicBezTo>
                      <a:pt x="240" y="27"/>
                      <a:pt x="226" y="42"/>
                      <a:pt x="216" y="62"/>
                    </a:cubicBezTo>
                    <a:lnTo>
                      <a:pt x="204" y="85"/>
                    </a:lnTo>
                    <a:lnTo>
                      <a:pt x="181" y="71"/>
                    </a:lnTo>
                    <a:cubicBezTo>
                      <a:pt x="171" y="65"/>
                      <a:pt x="159" y="62"/>
                      <a:pt x="147" y="62"/>
                    </a:cubicBezTo>
                    <a:cubicBezTo>
                      <a:pt x="128" y="62"/>
                      <a:pt x="112" y="69"/>
                      <a:pt x="98" y="82"/>
                    </a:cubicBezTo>
                    <a:cubicBezTo>
                      <a:pt x="85" y="96"/>
                      <a:pt x="78" y="112"/>
                      <a:pt x="78" y="131"/>
                    </a:cubicBezTo>
                    <a:cubicBezTo>
                      <a:pt x="78" y="132"/>
                      <a:pt x="78" y="133"/>
                      <a:pt x="78" y="134"/>
                    </a:cubicBezTo>
                    <a:lnTo>
                      <a:pt x="79" y="154"/>
                    </a:lnTo>
                    <a:lnTo>
                      <a:pt x="60" y="159"/>
                    </a:lnTo>
                    <a:cubicBezTo>
                      <a:pt x="42" y="165"/>
                      <a:pt x="28" y="175"/>
                      <a:pt x="16" y="190"/>
                    </a:cubicBezTo>
                    <a:cubicBezTo>
                      <a:pt x="5" y="205"/>
                      <a:pt x="0" y="222"/>
                      <a:pt x="0" y="240"/>
                    </a:cubicBezTo>
                    <a:cubicBezTo>
                      <a:pt x="0" y="264"/>
                      <a:pt x="8" y="283"/>
                      <a:pt x="24" y="300"/>
                    </a:cubicBezTo>
                    <a:cubicBezTo>
                      <a:pt x="41" y="317"/>
                      <a:pt x="60" y="325"/>
                      <a:pt x="84" y="32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grpSp>
        <p:grpSp>
          <p:nvGrpSpPr>
            <p:cNvPr id="37" name="図形グループ 55">
              <a:extLst>
                <a:ext uri="{FF2B5EF4-FFF2-40B4-BE49-F238E27FC236}">
                  <a16:creationId xmlns:a16="http://schemas.microsoft.com/office/drawing/2014/main" id="{36BC51ED-F72D-5646-9567-6736CAC7E0FA}"/>
                </a:ext>
              </a:extLst>
            </p:cNvPr>
            <p:cNvGrpSpPr>
              <a:grpSpLocks/>
            </p:cNvGrpSpPr>
            <p:nvPr/>
          </p:nvGrpSpPr>
          <p:grpSpPr bwMode="auto">
            <a:xfrm>
              <a:off x="4998785" y="1810616"/>
              <a:ext cx="466648" cy="607386"/>
              <a:chOff x="2335062" y="5224459"/>
              <a:chExt cx="500064" cy="650879"/>
            </a:xfrm>
          </p:grpSpPr>
          <p:sp>
            <p:nvSpPr>
              <p:cNvPr id="38" name="Freeform 42">
                <a:extLst>
                  <a:ext uri="{FF2B5EF4-FFF2-40B4-BE49-F238E27FC236}">
                    <a16:creationId xmlns:a16="http://schemas.microsoft.com/office/drawing/2014/main" id="{E0AD2CF2-AB18-5F43-856E-C9DB69BFA587}"/>
                  </a:ext>
                </a:extLst>
              </p:cNvPr>
              <p:cNvSpPr>
                <a:spLocks noChangeArrowheads="1"/>
              </p:cNvSpPr>
              <p:nvPr/>
            </p:nvSpPr>
            <p:spPr bwMode="auto">
              <a:xfrm>
                <a:off x="2335062" y="5224459"/>
                <a:ext cx="500062"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39" name="Freeform 43">
                <a:extLst>
                  <a:ext uri="{FF2B5EF4-FFF2-40B4-BE49-F238E27FC236}">
                    <a16:creationId xmlns:a16="http://schemas.microsoft.com/office/drawing/2014/main" id="{A4B5C080-D7BC-0D44-9DEB-ACA0E2E4293E}"/>
                  </a:ext>
                </a:extLst>
              </p:cNvPr>
              <p:cNvSpPr>
                <a:spLocks noChangeArrowheads="1"/>
              </p:cNvSpPr>
              <p:nvPr/>
            </p:nvSpPr>
            <p:spPr bwMode="auto">
              <a:xfrm>
                <a:off x="2408882"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0" name="Freeform 44">
                <a:extLst>
                  <a:ext uri="{FF2B5EF4-FFF2-40B4-BE49-F238E27FC236}">
                    <a16:creationId xmlns:a16="http://schemas.microsoft.com/office/drawing/2014/main" id="{1CAD80B3-31F6-DF41-BF13-B64366F7578E}"/>
                  </a:ext>
                </a:extLst>
              </p:cNvPr>
              <p:cNvSpPr>
                <a:spLocks noChangeArrowheads="1"/>
              </p:cNvSpPr>
              <p:nvPr/>
            </p:nvSpPr>
            <p:spPr bwMode="auto">
              <a:xfrm>
                <a:off x="2459682" y="5283610"/>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1" name="Freeform 45">
                <a:extLst>
                  <a:ext uri="{FF2B5EF4-FFF2-40B4-BE49-F238E27FC236}">
                    <a16:creationId xmlns:a16="http://schemas.microsoft.com/office/drawing/2014/main" id="{9DB5B01F-28FA-4A4F-A25E-71F9F27AB28F}"/>
                  </a:ext>
                </a:extLst>
              </p:cNvPr>
              <p:cNvSpPr>
                <a:spLocks noChangeArrowheads="1"/>
              </p:cNvSpPr>
              <p:nvPr/>
            </p:nvSpPr>
            <p:spPr bwMode="auto">
              <a:xfrm>
                <a:off x="2508894"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2" name="Freeform 46">
                <a:extLst>
                  <a:ext uri="{FF2B5EF4-FFF2-40B4-BE49-F238E27FC236}">
                    <a16:creationId xmlns:a16="http://schemas.microsoft.com/office/drawing/2014/main" id="{901B832C-CABE-5E4A-A8DA-250FE9048DC0}"/>
                  </a:ext>
                </a:extLst>
              </p:cNvPr>
              <p:cNvSpPr>
                <a:spLocks noChangeArrowheads="1"/>
              </p:cNvSpPr>
              <p:nvPr/>
            </p:nvSpPr>
            <p:spPr bwMode="auto">
              <a:xfrm>
                <a:off x="2559694"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3" name="Freeform 47">
                <a:extLst>
                  <a:ext uri="{FF2B5EF4-FFF2-40B4-BE49-F238E27FC236}">
                    <a16:creationId xmlns:a16="http://schemas.microsoft.com/office/drawing/2014/main" id="{92785349-140A-6E44-8B3C-66B1132CCDC3}"/>
                  </a:ext>
                </a:extLst>
              </p:cNvPr>
              <p:cNvSpPr>
                <a:spLocks noChangeArrowheads="1"/>
              </p:cNvSpPr>
              <p:nvPr/>
            </p:nvSpPr>
            <p:spPr bwMode="auto">
              <a:xfrm>
                <a:off x="2697807" y="5291548"/>
                <a:ext cx="61912" cy="61912"/>
              </a:xfrm>
              <a:custGeom>
                <a:avLst/>
                <a:gdLst>
                  <a:gd name="T0" fmla="*/ 30268 w 45"/>
                  <a:gd name="T1" fmla="*/ 61912 h 45"/>
                  <a:gd name="T2" fmla="*/ 0 w 45"/>
                  <a:gd name="T3" fmla="*/ 30268 h 45"/>
                  <a:gd name="T4" fmla="*/ 30268 w 45"/>
                  <a:gd name="T5" fmla="*/ 0 h 45"/>
                  <a:gd name="T6" fmla="*/ 61912 w 45"/>
                  <a:gd name="T7" fmla="*/ 30268 h 45"/>
                  <a:gd name="T8" fmla="*/ 30268 w 45"/>
                  <a:gd name="T9" fmla="*/ 6191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4" name="Freeform 48">
                <a:extLst>
                  <a:ext uri="{FF2B5EF4-FFF2-40B4-BE49-F238E27FC236}">
                    <a16:creationId xmlns:a16="http://schemas.microsoft.com/office/drawing/2014/main" id="{28FED372-897A-A140-9C10-0563C863FEAB}"/>
                  </a:ext>
                </a:extLst>
              </p:cNvPr>
              <p:cNvSpPr>
                <a:spLocks noChangeArrowheads="1"/>
              </p:cNvSpPr>
              <p:nvPr/>
            </p:nvSpPr>
            <p:spPr bwMode="auto">
              <a:xfrm>
                <a:off x="2335062" y="5449885"/>
                <a:ext cx="500063"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45" name="Freeform 49">
                <a:extLst>
                  <a:ext uri="{FF2B5EF4-FFF2-40B4-BE49-F238E27FC236}">
                    <a16:creationId xmlns:a16="http://schemas.microsoft.com/office/drawing/2014/main" id="{BF450D08-D4B2-C748-958C-BAC9EE2524F2}"/>
                  </a:ext>
                </a:extLst>
              </p:cNvPr>
              <p:cNvSpPr>
                <a:spLocks noChangeArrowheads="1"/>
              </p:cNvSpPr>
              <p:nvPr/>
            </p:nvSpPr>
            <p:spPr bwMode="auto">
              <a:xfrm>
                <a:off x="2408882"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6" name="Freeform 50">
                <a:extLst>
                  <a:ext uri="{FF2B5EF4-FFF2-40B4-BE49-F238E27FC236}">
                    <a16:creationId xmlns:a16="http://schemas.microsoft.com/office/drawing/2014/main" id="{CCDA4B3C-66D1-C84C-8440-55638C3EAABE}"/>
                  </a:ext>
                </a:extLst>
              </p:cNvPr>
              <p:cNvSpPr>
                <a:spLocks noChangeArrowheads="1"/>
              </p:cNvSpPr>
              <p:nvPr/>
            </p:nvSpPr>
            <p:spPr bwMode="auto">
              <a:xfrm>
                <a:off x="2459682" y="5509035"/>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7" name="Freeform 51">
                <a:extLst>
                  <a:ext uri="{FF2B5EF4-FFF2-40B4-BE49-F238E27FC236}">
                    <a16:creationId xmlns:a16="http://schemas.microsoft.com/office/drawing/2014/main" id="{D5B540B7-0EE3-A24F-BB48-250C60C3E956}"/>
                  </a:ext>
                </a:extLst>
              </p:cNvPr>
              <p:cNvSpPr>
                <a:spLocks noChangeArrowheads="1"/>
              </p:cNvSpPr>
              <p:nvPr/>
            </p:nvSpPr>
            <p:spPr bwMode="auto">
              <a:xfrm>
                <a:off x="2508894"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8" name="Freeform 52">
                <a:extLst>
                  <a:ext uri="{FF2B5EF4-FFF2-40B4-BE49-F238E27FC236}">
                    <a16:creationId xmlns:a16="http://schemas.microsoft.com/office/drawing/2014/main" id="{48B31536-2BBF-E949-BA00-A84687793A55}"/>
                  </a:ext>
                </a:extLst>
              </p:cNvPr>
              <p:cNvSpPr>
                <a:spLocks noChangeArrowheads="1"/>
              </p:cNvSpPr>
              <p:nvPr/>
            </p:nvSpPr>
            <p:spPr bwMode="auto">
              <a:xfrm>
                <a:off x="2559694"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49" name="Freeform 53">
                <a:extLst>
                  <a:ext uri="{FF2B5EF4-FFF2-40B4-BE49-F238E27FC236}">
                    <a16:creationId xmlns:a16="http://schemas.microsoft.com/office/drawing/2014/main" id="{AB40516E-9E39-514C-A2D4-4D81769FFEA7}"/>
                  </a:ext>
                </a:extLst>
              </p:cNvPr>
              <p:cNvSpPr>
                <a:spLocks noChangeArrowheads="1"/>
              </p:cNvSpPr>
              <p:nvPr/>
            </p:nvSpPr>
            <p:spPr bwMode="auto">
              <a:xfrm>
                <a:off x="2697807" y="5516973"/>
                <a:ext cx="61912" cy="61912"/>
              </a:xfrm>
              <a:custGeom>
                <a:avLst/>
                <a:gdLst>
                  <a:gd name="T0" fmla="*/ 30268 w 45"/>
                  <a:gd name="T1" fmla="*/ 61912 h 45"/>
                  <a:gd name="T2" fmla="*/ 0 w 45"/>
                  <a:gd name="T3" fmla="*/ 30268 h 45"/>
                  <a:gd name="T4" fmla="*/ 30268 w 45"/>
                  <a:gd name="T5" fmla="*/ 0 h 45"/>
                  <a:gd name="T6" fmla="*/ 61912 w 45"/>
                  <a:gd name="T7" fmla="*/ 30268 h 45"/>
                  <a:gd name="T8" fmla="*/ 30268 w 45"/>
                  <a:gd name="T9" fmla="*/ 6191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50" name="Freeform 54">
                <a:extLst>
                  <a:ext uri="{FF2B5EF4-FFF2-40B4-BE49-F238E27FC236}">
                    <a16:creationId xmlns:a16="http://schemas.microsoft.com/office/drawing/2014/main" id="{7CEE0798-57E2-4441-A49E-316976BDD000}"/>
                  </a:ext>
                </a:extLst>
              </p:cNvPr>
              <p:cNvSpPr>
                <a:spLocks noChangeArrowheads="1"/>
              </p:cNvSpPr>
              <p:nvPr/>
            </p:nvSpPr>
            <p:spPr bwMode="auto">
              <a:xfrm>
                <a:off x="2335063" y="5675313"/>
                <a:ext cx="500063"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51" name="Freeform 55">
                <a:extLst>
                  <a:ext uri="{FF2B5EF4-FFF2-40B4-BE49-F238E27FC236}">
                    <a16:creationId xmlns:a16="http://schemas.microsoft.com/office/drawing/2014/main" id="{4546990A-77FA-564E-A1C8-AFAE39F3AE7D}"/>
                  </a:ext>
                </a:extLst>
              </p:cNvPr>
              <p:cNvSpPr>
                <a:spLocks noChangeArrowheads="1"/>
              </p:cNvSpPr>
              <p:nvPr/>
            </p:nvSpPr>
            <p:spPr bwMode="auto">
              <a:xfrm>
                <a:off x="2408882"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52" name="Freeform 56">
                <a:extLst>
                  <a:ext uri="{FF2B5EF4-FFF2-40B4-BE49-F238E27FC236}">
                    <a16:creationId xmlns:a16="http://schemas.microsoft.com/office/drawing/2014/main" id="{249734D6-6652-5C46-8D57-910B29DDAB78}"/>
                  </a:ext>
                </a:extLst>
              </p:cNvPr>
              <p:cNvSpPr>
                <a:spLocks noChangeArrowheads="1"/>
              </p:cNvSpPr>
              <p:nvPr/>
            </p:nvSpPr>
            <p:spPr bwMode="auto">
              <a:xfrm>
                <a:off x="2459682" y="5734460"/>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53" name="Freeform 57">
                <a:extLst>
                  <a:ext uri="{FF2B5EF4-FFF2-40B4-BE49-F238E27FC236}">
                    <a16:creationId xmlns:a16="http://schemas.microsoft.com/office/drawing/2014/main" id="{0A86E799-DEA2-B84E-9E15-CBECF981A1EB}"/>
                  </a:ext>
                </a:extLst>
              </p:cNvPr>
              <p:cNvSpPr>
                <a:spLocks noChangeArrowheads="1"/>
              </p:cNvSpPr>
              <p:nvPr/>
            </p:nvSpPr>
            <p:spPr bwMode="auto">
              <a:xfrm>
                <a:off x="2508894"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54" name="Freeform 58">
                <a:extLst>
                  <a:ext uri="{FF2B5EF4-FFF2-40B4-BE49-F238E27FC236}">
                    <a16:creationId xmlns:a16="http://schemas.microsoft.com/office/drawing/2014/main" id="{BED174F6-0F5A-3942-8151-84EBD6AB13B6}"/>
                  </a:ext>
                </a:extLst>
              </p:cNvPr>
              <p:cNvSpPr>
                <a:spLocks noChangeArrowheads="1"/>
              </p:cNvSpPr>
              <p:nvPr/>
            </p:nvSpPr>
            <p:spPr bwMode="auto">
              <a:xfrm>
                <a:off x="2559694"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55" name="Freeform 59">
                <a:extLst>
                  <a:ext uri="{FF2B5EF4-FFF2-40B4-BE49-F238E27FC236}">
                    <a16:creationId xmlns:a16="http://schemas.microsoft.com/office/drawing/2014/main" id="{6EDB4B6A-DD5E-144A-B50B-68F573771A69}"/>
                  </a:ext>
                </a:extLst>
              </p:cNvPr>
              <p:cNvSpPr>
                <a:spLocks noChangeArrowheads="1"/>
              </p:cNvSpPr>
              <p:nvPr/>
            </p:nvSpPr>
            <p:spPr bwMode="auto">
              <a:xfrm>
                <a:off x="2697807" y="5740810"/>
                <a:ext cx="61912" cy="63500"/>
              </a:xfrm>
              <a:custGeom>
                <a:avLst/>
                <a:gdLst>
                  <a:gd name="T0" fmla="*/ 30268 w 45"/>
                  <a:gd name="T1" fmla="*/ 63500 h 45"/>
                  <a:gd name="T2" fmla="*/ 0 w 45"/>
                  <a:gd name="T3" fmla="*/ 31044 h 45"/>
                  <a:gd name="T4" fmla="*/ 30268 w 45"/>
                  <a:gd name="T5" fmla="*/ 0 h 45"/>
                  <a:gd name="T6" fmla="*/ 61912 w 45"/>
                  <a:gd name="T7" fmla="*/ 31044 h 45"/>
                  <a:gd name="T8" fmla="*/ 30268 w 45"/>
                  <a:gd name="T9" fmla="*/ 6350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grpSp>
      </p:grpSp>
      <p:pic>
        <p:nvPicPr>
          <p:cNvPr id="10" name="図 9">
            <a:extLst>
              <a:ext uri="{FF2B5EF4-FFF2-40B4-BE49-F238E27FC236}">
                <a16:creationId xmlns:a16="http://schemas.microsoft.com/office/drawing/2014/main" id="{A9D6AB3A-634C-9542-AAA0-5F0C91F42C2F}"/>
              </a:ext>
            </a:extLst>
          </p:cNvPr>
          <p:cNvPicPr>
            <a:picLocks noChangeAspect="1"/>
          </p:cNvPicPr>
          <p:nvPr/>
        </p:nvPicPr>
        <p:blipFill>
          <a:blip r:embed="rId4"/>
          <a:stretch>
            <a:fillRect/>
          </a:stretch>
        </p:blipFill>
        <p:spPr>
          <a:xfrm>
            <a:off x="2395479" y="4620820"/>
            <a:ext cx="417640" cy="417640"/>
          </a:xfrm>
          <a:prstGeom prst="rect">
            <a:avLst/>
          </a:prstGeom>
        </p:spPr>
      </p:pic>
      <p:grpSp>
        <p:nvGrpSpPr>
          <p:cNvPr id="59" name="グループ化 58">
            <a:extLst>
              <a:ext uri="{FF2B5EF4-FFF2-40B4-BE49-F238E27FC236}">
                <a16:creationId xmlns:a16="http://schemas.microsoft.com/office/drawing/2014/main" id="{7E865576-FCFC-5A42-921F-CEDE2CD9E8A6}"/>
              </a:ext>
            </a:extLst>
          </p:cNvPr>
          <p:cNvGrpSpPr/>
          <p:nvPr/>
        </p:nvGrpSpPr>
        <p:grpSpPr>
          <a:xfrm>
            <a:off x="6725940" y="3009380"/>
            <a:ext cx="3045260" cy="2030173"/>
            <a:chOff x="-613989" y="1156871"/>
            <a:chExt cx="7676147" cy="5117432"/>
          </a:xfrm>
        </p:grpSpPr>
        <p:pic>
          <p:nvPicPr>
            <p:cNvPr id="60" name="図 59">
              <a:extLst>
                <a:ext uri="{FF2B5EF4-FFF2-40B4-BE49-F238E27FC236}">
                  <a16:creationId xmlns:a16="http://schemas.microsoft.com/office/drawing/2014/main" id="{74B8C5F9-FD4F-FB4C-B494-FCFF72B4FD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989" y="1156871"/>
              <a:ext cx="7676147" cy="5117432"/>
            </a:xfrm>
            <a:prstGeom prst="rect">
              <a:avLst/>
            </a:prstGeom>
            <a:ln>
              <a:noFill/>
            </a:ln>
          </p:spPr>
        </p:pic>
        <p:pic>
          <p:nvPicPr>
            <p:cNvPr id="61" name="図 60">
              <a:extLst>
                <a:ext uri="{FF2B5EF4-FFF2-40B4-BE49-F238E27FC236}">
                  <a16:creationId xmlns:a16="http://schemas.microsoft.com/office/drawing/2014/main" id="{4F55330E-E49B-8445-BA62-FE9EA9915E8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92992" y="1746195"/>
              <a:ext cx="7018212" cy="3947745"/>
            </a:xfrm>
            <a:prstGeom prst="rect">
              <a:avLst/>
            </a:prstGeom>
            <a:ln>
              <a:solidFill>
                <a:schemeClr val="tx1"/>
              </a:solidFill>
            </a:ln>
          </p:spPr>
        </p:pic>
      </p:grpSp>
      <p:sp>
        <p:nvSpPr>
          <p:cNvPr id="62" name="テキスト ボックス 61">
            <a:extLst>
              <a:ext uri="{FF2B5EF4-FFF2-40B4-BE49-F238E27FC236}">
                <a16:creationId xmlns:a16="http://schemas.microsoft.com/office/drawing/2014/main" id="{7B3CDB7B-6337-2E4E-A38D-01035F53996B}"/>
              </a:ext>
            </a:extLst>
          </p:cNvPr>
          <p:cNvSpPr txBox="1"/>
          <p:nvPr/>
        </p:nvSpPr>
        <p:spPr>
          <a:xfrm>
            <a:off x="6725940" y="5036729"/>
            <a:ext cx="1051891" cy="230832"/>
          </a:xfrm>
          <a:prstGeom prst="rect">
            <a:avLst/>
          </a:prstGeom>
          <a:noFill/>
        </p:spPr>
        <p:txBody>
          <a:bodyPr wrap="none" rtlCol="0">
            <a:spAutoFit/>
          </a:bodyPr>
          <a:lstStyle/>
          <a:p>
            <a:r>
              <a:rPr kumimoji="1" lang="ja-JP" altLang="en-US" sz="900" b="1" dirty="0">
                <a:solidFill>
                  <a:schemeClr val="tx1">
                    <a:lumMod val="65000"/>
                    <a:lumOff val="35000"/>
                  </a:schemeClr>
                </a:solidFill>
                <a:latin typeface="+mj-ea"/>
                <a:ea typeface="+mj-ea"/>
              </a:rPr>
              <a:t>タッチディスプレイ</a:t>
            </a:r>
            <a:endParaRPr kumimoji="1" lang="ja-JP" altLang="en-US" sz="1050" b="1" dirty="0">
              <a:solidFill>
                <a:schemeClr val="tx1">
                  <a:lumMod val="65000"/>
                  <a:lumOff val="35000"/>
                </a:schemeClr>
              </a:solidFill>
              <a:latin typeface="+mj-ea"/>
              <a:ea typeface="+mj-ea"/>
            </a:endParaRPr>
          </a:p>
        </p:txBody>
      </p:sp>
      <p:pic>
        <p:nvPicPr>
          <p:cNvPr id="63" name="図 62">
            <a:extLst>
              <a:ext uri="{FF2B5EF4-FFF2-40B4-BE49-F238E27FC236}">
                <a16:creationId xmlns:a16="http://schemas.microsoft.com/office/drawing/2014/main" id="{42ED2B57-C85F-E644-BC29-8C78E64B1C09}"/>
              </a:ext>
            </a:extLst>
          </p:cNvPr>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243037" y="5090919"/>
            <a:ext cx="815869" cy="821775"/>
          </a:xfrm>
          <a:prstGeom prst="rect">
            <a:avLst/>
          </a:prstGeom>
          <a:ln>
            <a:noFill/>
          </a:ln>
        </p:spPr>
      </p:pic>
      <p:sp>
        <p:nvSpPr>
          <p:cNvPr id="65" name="テキスト ボックス 64">
            <a:extLst>
              <a:ext uri="{FF2B5EF4-FFF2-40B4-BE49-F238E27FC236}">
                <a16:creationId xmlns:a16="http://schemas.microsoft.com/office/drawing/2014/main" id="{A0E57517-2FE3-3D4F-8FB9-9BC89BF6FFFE}"/>
              </a:ext>
            </a:extLst>
          </p:cNvPr>
          <p:cNvSpPr txBox="1"/>
          <p:nvPr/>
        </p:nvSpPr>
        <p:spPr>
          <a:xfrm>
            <a:off x="2702834" y="5522326"/>
            <a:ext cx="857927" cy="253916"/>
          </a:xfrm>
          <a:prstGeom prst="rect">
            <a:avLst/>
          </a:prstGeom>
          <a:noFill/>
        </p:spPr>
        <p:txBody>
          <a:bodyPr wrap="none" rtlCol="0">
            <a:spAutoFit/>
          </a:bodyPr>
          <a:lstStyle/>
          <a:p>
            <a:r>
              <a:rPr kumimoji="1" lang="ja-JP" altLang="en-US" sz="1050" b="1">
                <a:solidFill>
                  <a:schemeClr val="tx1">
                    <a:lumMod val="65000"/>
                    <a:lumOff val="35000"/>
                  </a:schemeClr>
                </a:solidFill>
                <a:latin typeface="+mj-ea"/>
                <a:ea typeface="+mj-ea"/>
              </a:rPr>
              <a:t>学生の投稿</a:t>
            </a:r>
            <a:endParaRPr kumimoji="1" lang="ja-JP" altLang="en-US" sz="1050" b="1" dirty="0">
              <a:solidFill>
                <a:schemeClr val="tx1">
                  <a:lumMod val="65000"/>
                  <a:lumOff val="35000"/>
                </a:schemeClr>
              </a:solidFill>
              <a:latin typeface="+mj-ea"/>
              <a:ea typeface="+mj-ea"/>
            </a:endParaRPr>
          </a:p>
        </p:txBody>
      </p:sp>
      <p:sp>
        <p:nvSpPr>
          <p:cNvPr id="66" name="テキスト ボックス 65">
            <a:extLst>
              <a:ext uri="{FF2B5EF4-FFF2-40B4-BE49-F238E27FC236}">
                <a16:creationId xmlns:a16="http://schemas.microsoft.com/office/drawing/2014/main" id="{E1018F37-2A3F-3140-AFAD-B205D674C413}"/>
              </a:ext>
            </a:extLst>
          </p:cNvPr>
          <p:cNvSpPr txBox="1"/>
          <p:nvPr/>
        </p:nvSpPr>
        <p:spPr>
          <a:xfrm>
            <a:off x="2700744" y="5043023"/>
            <a:ext cx="1138453" cy="253916"/>
          </a:xfrm>
          <a:prstGeom prst="rect">
            <a:avLst/>
          </a:prstGeom>
          <a:noFill/>
        </p:spPr>
        <p:txBody>
          <a:bodyPr wrap="none" rtlCol="0">
            <a:spAutoFit/>
          </a:bodyPr>
          <a:lstStyle/>
          <a:p>
            <a:r>
              <a:rPr lang="ja-JP" altLang="en-US" sz="1050" b="1">
                <a:solidFill>
                  <a:schemeClr val="tx1">
                    <a:lumMod val="65000"/>
                    <a:lumOff val="35000"/>
                  </a:schemeClr>
                </a:solidFill>
                <a:latin typeface="+mj-ea"/>
                <a:ea typeface="+mj-ea"/>
              </a:rPr>
              <a:t>公式</a:t>
            </a:r>
            <a:r>
              <a:rPr lang="en-US" altLang="ja-JP" sz="1050" b="1" dirty="0">
                <a:solidFill>
                  <a:schemeClr val="tx1">
                    <a:lumMod val="65000"/>
                    <a:lumOff val="35000"/>
                  </a:schemeClr>
                </a:solidFill>
                <a:latin typeface="+mj-ea"/>
                <a:ea typeface="+mj-ea"/>
              </a:rPr>
              <a:t>WEB</a:t>
            </a:r>
            <a:r>
              <a:rPr kumimoji="1" lang="ja-JP" altLang="en-US" sz="1050" b="1">
                <a:solidFill>
                  <a:schemeClr val="tx1">
                    <a:lumMod val="65000"/>
                    <a:lumOff val="35000"/>
                  </a:schemeClr>
                </a:solidFill>
                <a:latin typeface="+mj-ea"/>
                <a:ea typeface="+mj-ea"/>
              </a:rPr>
              <a:t>の情報</a:t>
            </a:r>
            <a:endParaRPr kumimoji="1" lang="ja-JP" altLang="en-US" sz="1050" b="1" dirty="0">
              <a:solidFill>
                <a:schemeClr val="tx1">
                  <a:lumMod val="65000"/>
                  <a:lumOff val="35000"/>
                </a:schemeClr>
              </a:solidFill>
              <a:latin typeface="+mj-ea"/>
              <a:ea typeface="+mj-ea"/>
            </a:endParaRPr>
          </a:p>
        </p:txBody>
      </p:sp>
      <p:sp>
        <p:nvSpPr>
          <p:cNvPr id="67" name="テキスト ボックス 66">
            <a:extLst>
              <a:ext uri="{FF2B5EF4-FFF2-40B4-BE49-F238E27FC236}">
                <a16:creationId xmlns:a16="http://schemas.microsoft.com/office/drawing/2014/main" id="{E691B76A-445E-134D-85A6-9B9E5850B703}"/>
              </a:ext>
            </a:extLst>
          </p:cNvPr>
          <p:cNvSpPr txBox="1"/>
          <p:nvPr/>
        </p:nvSpPr>
        <p:spPr>
          <a:xfrm>
            <a:off x="2830345" y="3734370"/>
            <a:ext cx="712054" cy="253916"/>
          </a:xfrm>
          <a:prstGeom prst="rect">
            <a:avLst/>
          </a:prstGeom>
          <a:noFill/>
        </p:spPr>
        <p:txBody>
          <a:bodyPr wrap="none" rtlCol="0">
            <a:spAutoFit/>
          </a:bodyPr>
          <a:lstStyle/>
          <a:p>
            <a:r>
              <a:rPr kumimoji="1" lang="ja-JP" altLang="en-US" sz="1050" b="1">
                <a:solidFill>
                  <a:schemeClr val="tx1">
                    <a:lumMod val="65000"/>
                    <a:lumOff val="35000"/>
                  </a:schemeClr>
                </a:solidFill>
                <a:latin typeface="+mj-ea"/>
                <a:ea typeface="+mj-ea"/>
              </a:rPr>
              <a:t>各種</a:t>
            </a:r>
            <a:r>
              <a:rPr kumimoji="1" lang="en-US" altLang="ja-JP" sz="1050" b="1" dirty="0">
                <a:solidFill>
                  <a:schemeClr val="tx1">
                    <a:lumMod val="65000"/>
                    <a:lumOff val="35000"/>
                  </a:schemeClr>
                </a:solidFill>
                <a:latin typeface="+mj-ea"/>
                <a:ea typeface="+mj-ea"/>
              </a:rPr>
              <a:t>SNS</a:t>
            </a:r>
            <a:endParaRPr kumimoji="1" lang="ja-JP" altLang="en-US" sz="1050" b="1" dirty="0">
              <a:solidFill>
                <a:schemeClr val="tx1">
                  <a:lumMod val="65000"/>
                  <a:lumOff val="35000"/>
                </a:schemeClr>
              </a:solidFill>
              <a:latin typeface="+mj-ea"/>
              <a:ea typeface="+mj-ea"/>
            </a:endParaRPr>
          </a:p>
        </p:txBody>
      </p:sp>
      <p:sp>
        <p:nvSpPr>
          <p:cNvPr id="11" name="正方形/長方形 10">
            <a:extLst>
              <a:ext uri="{FF2B5EF4-FFF2-40B4-BE49-F238E27FC236}">
                <a16:creationId xmlns:a16="http://schemas.microsoft.com/office/drawing/2014/main" id="{0CA76307-F457-7E45-BD2A-545D1720212D}"/>
              </a:ext>
            </a:extLst>
          </p:cNvPr>
          <p:cNvSpPr/>
          <p:nvPr/>
        </p:nvSpPr>
        <p:spPr>
          <a:xfrm>
            <a:off x="2349756" y="982516"/>
            <a:ext cx="7538575" cy="954107"/>
          </a:xfrm>
          <a:prstGeom prst="rect">
            <a:avLst/>
          </a:prstGeom>
        </p:spPr>
        <p:txBody>
          <a:bodyPr wrap="square">
            <a:spAutoFit/>
          </a:bodyPr>
          <a:lstStyle/>
          <a:p>
            <a:r>
              <a:rPr lang="ja-JP" altLang="en-US" sz="1400">
                <a:latin typeface="+mn-ea"/>
              </a:rPr>
              <a:t>「</a:t>
            </a:r>
            <a:r>
              <a:rPr lang="en-US" altLang="ja-JP" sz="1400" dirty="0" err="1">
                <a:latin typeface="+mn-ea"/>
              </a:rPr>
              <a:t>KnowledgeWall</a:t>
            </a:r>
            <a:r>
              <a:rPr lang="ja-JP" altLang="en-US" sz="1400">
                <a:latin typeface="+mn-ea"/>
              </a:rPr>
              <a:t>のシステムが全て自動で取得してきて、後は良い具合に表示します</a:t>
            </a:r>
            <a:r>
              <a:rPr lang="en-US" altLang="ja-JP" sz="1400" dirty="0">
                <a:latin typeface="+mn-ea"/>
              </a:rPr>
              <a:t> </a:t>
            </a:r>
            <a:r>
              <a:rPr lang="ja-JP" altLang="en-US" sz="1400">
                <a:latin typeface="+mn-ea"/>
              </a:rPr>
              <a:t>。</a:t>
            </a:r>
            <a:r>
              <a:rPr lang="en-US" altLang="ja-JP" sz="1400" dirty="0">
                <a:latin typeface="+mn-ea"/>
              </a:rPr>
              <a:t> </a:t>
            </a:r>
            <a:r>
              <a:rPr lang="ja-JP" altLang="en-US" sz="1400">
                <a:latin typeface="+mn-ea"/>
              </a:rPr>
              <a:t>　　コンテンツ内容の充実の意味でも画像がある記事だけ表示することを推奨しています。」</a:t>
            </a:r>
            <a:endParaRPr lang="en-US" altLang="ja-JP" sz="1400" dirty="0">
              <a:latin typeface="+mn-ea"/>
            </a:endParaRPr>
          </a:p>
          <a:p>
            <a:endParaRPr lang="en-US" altLang="ja-JP" sz="1400" dirty="0">
              <a:latin typeface="+mn-ea"/>
            </a:endParaRPr>
          </a:p>
          <a:p>
            <a:r>
              <a:rPr lang="ja-JP" altLang="en-US" sz="1400">
                <a:latin typeface="+mn-ea"/>
              </a:rPr>
              <a:t>という説明をします。下記イメージが分かり良いかと思います。</a:t>
            </a:r>
            <a:endParaRPr lang="en-US" altLang="ja-JP" sz="1400" dirty="0">
              <a:latin typeface="+mn-ea"/>
            </a:endParaRPr>
          </a:p>
        </p:txBody>
      </p:sp>
      <p:sp>
        <p:nvSpPr>
          <p:cNvPr id="68" name="テキスト ボックス 67">
            <a:extLst>
              <a:ext uri="{FF2B5EF4-FFF2-40B4-BE49-F238E27FC236}">
                <a16:creationId xmlns:a16="http://schemas.microsoft.com/office/drawing/2014/main" id="{B62FEA16-F221-0C41-AA2A-34C540E7D835}"/>
              </a:ext>
            </a:extLst>
          </p:cNvPr>
          <p:cNvSpPr txBox="1"/>
          <p:nvPr/>
        </p:nvSpPr>
        <p:spPr>
          <a:xfrm>
            <a:off x="3794631" y="5785006"/>
            <a:ext cx="2373558" cy="338554"/>
          </a:xfrm>
          <a:prstGeom prst="rect">
            <a:avLst/>
          </a:prstGeom>
          <a:noFill/>
        </p:spPr>
        <p:txBody>
          <a:bodyPr wrap="square" rtlCol="0">
            <a:spAutoFit/>
          </a:bodyPr>
          <a:lstStyle/>
          <a:p>
            <a:pPr algn="ctr"/>
            <a:r>
              <a:rPr kumimoji="1" lang="ja-JP" altLang="en-US" sz="1600">
                <a:solidFill>
                  <a:srgbClr val="586C8A"/>
                </a:solidFill>
                <a:latin typeface="+mj-ea"/>
                <a:ea typeface="+mj-ea"/>
              </a:rPr>
              <a:t>自動的に収集して取得</a:t>
            </a:r>
            <a:endParaRPr kumimoji="1" lang="ja-JP" altLang="en-US" sz="1600" dirty="0">
              <a:solidFill>
                <a:srgbClr val="586C8A"/>
              </a:solidFill>
              <a:latin typeface="+mj-ea"/>
              <a:ea typeface="+mj-ea"/>
            </a:endParaRPr>
          </a:p>
        </p:txBody>
      </p:sp>
    </p:spTree>
    <p:extLst>
      <p:ext uri="{BB962C8B-B14F-4D97-AF65-F5344CB8AC3E}">
        <p14:creationId xmlns:p14="http://schemas.microsoft.com/office/powerpoint/2010/main" val="2781329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5887243"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④ </a:t>
            </a:r>
            <a:r>
              <a:rPr kumimoji="1" lang="ja-JP" altLang="en-US" b="1">
                <a:latin typeface="+mn-ea"/>
                <a:ea typeface="+mn-ea"/>
              </a:rPr>
              <a:t>自動取得カテゴリの承認について</a:t>
            </a:r>
          </a:p>
        </p:txBody>
      </p:sp>
      <p:pic>
        <p:nvPicPr>
          <p:cNvPr id="7" name="図 6">
            <a:extLst>
              <a:ext uri="{FF2B5EF4-FFF2-40B4-BE49-F238E27FC236}">
                <a16:creationId xmlns:a16="http://schemas.microsoft.com/office/drawing/2014/main" id="{5966C7FD-47B8-A447-AFFF-A7B4A791D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111" y="764761"/>
            <a:ext cx="6320681" cy="5824862"/>
          </a:xfrm>
          <a:prstGeom prst="rect">
            <a:avLst/>
          </a:prstGeom>
        </p:spPr>
      </p:pic>
      <p:sp>
        <p:nvSpPr>
          <p:cNvPr id="58" name="台形 57">
            <a:extLst>
              <a:ext uri="{FF2B5EF4-FFF2-40B4-BE49-F238E27FC236}">
                <a16:creationId xmlns:a16="http://schemas.microsoft.com/office/drawing/2014/main" id="{8F374B0C-C97D-4744-AD8D-A14EBC01C6A1}"/>
              </a:ext>
            </a:extLst>
          </p:cNvPr>
          <p:cNvSpPr/>
          <p:nvPr/>
        </p:nvSpPr>
        <p:spPr>
          <a:xfrm rot="16200000">
            <a:off x="1169781" y="4394684"/>
            <a:ext cx="1172671" cy="332108"/>
          </a:xfrm>
          <a:prstGeom prst="trapezoid">
            <a:avLst>
              <a:gd name="adj" fmla="val 102468"/>
            </a:avLst>
          </a:prstGeom>
          <a:solidFill>
            <a:srgbClr val="FF00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D15FE64D-6E5C-3C4B-8FF0-D3323EB57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171" y="3974403"/>
            <a:ext cx="7603200" cy="1172671"/>
          </a:xfrm>
          <a:prstGeom prst="rect">
            <a:avLst/>
          </a:prstGeom>
          <a:ln w="22225">
            <a:solidFill>
              <a:srgbClr val="FF0000"/>
            </a:solidFill>
          </a:ln>
        </p:spPr>
      </p:pic>
      <p:sp>
        <p:nvSpPr>
          <p:cNvPr id="68" name="正方形/長方形 67">
            <a:extLst>
              <a:ext uri="{FF2B5EF4-FFF2-40B4-BE49-F238E27FC236}">
                <a16:creationId xmlns:a16="http://schemas.microsoft.com/office/drawing/2014/main" id="{3D63DBEA-4E37-AF45-BF8F-A3BDDDBFC555}"/>
              </a:ext>
            </a:extLst>
          </p:cNvPr>
          <p:cNvSpPr/>
          <p:nvPr/>
        </p:nvSpPr>
        <p:spPr>
          <a:xfrm>
            <a:off x="796240" y="4367854"/>
            <a:ext cx="793821" cy="38414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F67D7780-6DF7-3146-97F0-8CF0F354DC66}"/>
              </a:ext>
            </a:extLst>
          </p:cNvPr>
          <p:cNvSpPr/>
          <p:nvPr/>
        </p:nvSpPr>
        <p:spPr>
          <a:xfrm>
            <a:off x="5829913" y="1250580"/>
            <a:ext cx="4192487" cy="1815882"/>
          </a:xfrm>
          <a:prstGeom prst="rect">
            <a:avLst/>
          </a:prstGeom>
        </p:spPr>
        <p:txBody>
          <a:bodyPr wrap="square">
            <a:spAutoFit/>
          </a:bodyPr>
          <a:lstStyle/>
          <a:p>
            <a:r>
              <a:rPr lang="en-US" altLang="ja-JP" sz="1400" dirty="0">
                <a:latin typeface="+mn-ea"/>
              </a:rPr>
              <a:t>SNS</a:t>
            </a:r>
            <a:r>
              <a:rPr lang="ja-JP" altLang="en-US" sz="1400">
                <a:latin typeface="+mn-ea"/>
              </a:rPr>
              <a:t>自動取得に際して、</a:t>
            </a:r>
            <a:endParaRPr lang="en-US" altLang="ja-JP" sz="1400" dirty="0">
              <a:latin typeface="+mn-ea"/>
            </a:endParaRPr>
          </a:p>
          <a:p>
            <a:r>
              <a:rPr lang="ja-JP" altLang="en-US" sz="1400">
                <a:latin typeface="+mn-ea"/>
              </a:rPr>
              <a:t>「勝手に表示されると不都合がある」</a:t>
            </a:r>
            <a:endParaRPr lang="en-US" altLang="ja-JP" sz="1400" dirty="0">
              <a:latin typeface="+mn-ea"/>
            </a:endParaRPr>
          </a:p>
          <a:p>
            <a:r>
              <a:rPr lang="ja-JP" altLang="en-US" sz="1400">
                <a:latin typeface="+mn-ea"/>
              </a:rPr>
              <a:t>というニーズに対応できるよう、</a:t>
            </a:r>
            <a:endParaRPr lang="en-US" altLang="ja-JP" sz="1400" dirty="0">
              <a:latin typeface="+mn-ea"/>
            </a:endParaRPr>
          </a:p>
          <a:p>
            <a:r>
              <a:rPr lang="ja-JP" altLang="en-US" sz="1400">
                <a:latin typeface="+mn-ea"/>
              </a:rPr>
              <a:t>承認状態を変更可能です。</a:t>
            </a:r>
            <a:endParaRPr lang="en-US" altLang="ja-JP" sz="1400" dirty="0">
              <a:latin typeface="+mn-ea"/>
            </a:endParaRPr>
          </a:p>
          <a:p>
            <a:endParaRPr lang="en-US" altLang="ja-JP" sz="1400" dirty="0">
              <a:latin typeface="+mn-ea"/>
            </a:endParaRPr>
          </a:p>
          <a:p>
            <a:endParaRPr lang="en-US" altLang="ja-JP" sz="1400" dirty="0">
              <a:latin typeface="+mn-ea"/>
            </a:endParaRPr>
          </a:p>
          <a:p>
            <a:r>
              <a:rPr lang="ja-JP" altLang="en-US" sz="1400">
                <a:latin typeface="+mn-ea"/>
              </a:rPr>
              <a:t>必要ない場合は自動承認モードを備えているので、自動的に承認して表示することも可能です。</a:t>
            </a:r>
            <a:endParaRPr lang="en-US" altLang="ja-JP" sz="1400" dirty="0">
              <a:latin typeface="+mn-ea"/>
            </a:endParaRPr>
          </a:p>
        </p:txBody>
      </p:sp>
    </p:spTree>
    <p:extLst>
      <p:ext uri="{BB962C8B-B14F-4D97-AF65-F5344CB8AC3E}">
        <p14:creationId xmlns:p14="http://schemas.microsoft.com/office/powerpoint/2010/main" val="169172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5887243"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⑤-1 </a:t>
            </a:r>
            <a:r>
              <a:rPr lang="ja-JP" altLang="en-US" b="1">
                <a:latin typeface="+mn-ea"/>
                <a:ea typeface="+mn-ea"/>
              </a:rPr>
              <a:t>自分で記事を作成する場合</a:t>
            </a:r>
            <a:endParaRPr kumimoji="1" lang="ja-JP" altLang="en-US" b="1">
              <a:latin typeface="+mn-ea"/>
              <a:ea typeface="+mn-ea"/>
            </a:endParaRPr>
          </a:p>
        </p:txBody>
      </p:sp>
      <p:sp>
        <p:nvSpPr>
          <p:cNvPr id="69" name="正方形/長方形 68">
            <a:extLst>
              <a:ext uri="{FF2B5EF4-FFF2-40B4-BE49-F238E27FC236}">
                <a16:creationId xmlns:a16="http://schemas.microsoft.com/office/drawing/2014/main" id="{F67D7780-6DF7-3146-97F0-8CF0F354DC66}"/>
              </a:ext>
            </a:extLst>
          </p:cNvPr>
          <p:cNvSpPr/>
          <p:nvPr/>
        </p:nvSpPr>
        <p:spPr>
          <a:xfrm>
            <a:off x="5792713" y="2167518"/>
            <a:ext cx="4192487" cy="523220"/>
          </a:xfrm>
          <a:prstGeom prst="rect">
            <a:avLst/>
          </a:prstGeom>
        </p:spPr>
        <p:txBody>
          <a:bodyPr wrap="square">
            <a:spAutoFit/>
          </a:bodyPr>
          <a:lstStyle/>
          <a:p>
            <a:r>
              <a:rPr lang="ja-JP" altLang="en-US" sz="1400">
                <a:latin typeface="+mn-ea"/>
              </a:rPr>
              <a:t>ユーザ投稿カテゴリから、</a:t>
            </a:r>
            <a:endParaRPr lang="en-US" altLang="ja-JP" sz="1400" dirty="0">
              <a:latin typeface="+mn-ea"/>
            </a:endParaRPr>
          </a:p>
          <a:p>
            <a:r>
              <a:rPr lang="ja-JP" altLang="en-US" sz="1400">
                <a:latin typeface="+mn-ea"/>
              </a:rPr>
              <a:t>自分で記事を作成することも可能です。</a:t>
            </a:r>
            <a:endParaRPr lang="en-US" altLang="ja-JP" sz="1400" dirty="0">
              <a:latin typeface="+mn-ea"/>
            </a:endParaRPr>
          </a:p>
        </p:txBody>
      </p:sp>
      <p:pic>
        <p:nvPicPr>
          <p:cNvPr id="3" name="図 2">
            <a:extLst>
              <a:ext uri="{FF2B5EF4-FFF2-40B4-BE49-F238E27FC236}">
                <a16:creationId xmlns:a16="http://schemas.microsoft.com/office/drawing/2014/main" id="{31E8C55C-4ED0-DB4C-976E-8630D9E46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27" y="1116000"/>
            <a:ext cx="5420907" cy="5547600"/>
          </a:xfrm>
          <a:prstGeom prst="rect">
            <a:avLst/>
          </a:prstGeom>
        </p:spPr>
      </p:pic>
      <p:grpSp>
        <p:nvGrpSpPr>
          <p:cNvPr id="10" name="グループ化 9">
            <a:extLst>
              <a:ext uri="{FF2B5EF4-FFF2-40B4-BE49-F238E27FC236}">
                <a16:creationId xmlns:a16="http://schemas.microsoft.com/office/drawing/2014/main" id="{0D6AA338-4508-E44F-857C-7C89D6C76281}"/>
              </a:ext>
            </a:extLst>
          </p:cNvPr>
          <p:cNvGrpSpPr/>
          <p:nvPr/>
        </p:nvGrpSpPr>
        <p:grpSpPr>
          <a:xfrm>
            <a:off x="5792713" y="1284238"/>
            <a:ext cx="3000722" cy="592469"/>
            <a:chOff x="292547" y="2749166"/>
            <a:chExt cx="3000722" cy="592469"/>
          </a:xfrm>
        </p:grpSpPr>
        <p:sp>
          <p:nvSpPr>
            <p:cNvPr id="11" name="テキスト ボックス 10">
              <a:extLst>
                <a:ext uri="{FF2B5EF4-FFF2-40B4-BE49-F238E27FC236}">
                  <a16:creationId xmlns:a16="http://schemas.microsoft.com/office/drawing/2014/main" id="{F6EBF9CC-4CAC-2B4C-92EA-21B5BD43034D}"/>
                </a:ext>
              </a:extLst>
            </p:cNvPr>
            <p:cNvSpPr txBox="1"/>
            <p:nvPr/>
          </p:nvSpPr>
          <p:spPr>
            <a:xfrm>
              <a:off x="292548" y="2749166"/>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カテゴリ</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3" name="テキスト ボックス 12">
              <a:extLst>
                <a:ext uri="{FF2B5EF4-FFF2-40B4-BE49-F238E27FC236}">
                  <a16:creationId xmlns:a16="http://schemas.microsoft.com/office/drawing/2014/main" id="{4842D6E1-3858-EB4A-A075-BD28BF6A6B23}"/>
                </a:ext>
              </a:extLst>
            </p:cNvPr>
            <p:cNvSpPr txBox="1"/>
            <p:nvPr/>
          </p:nvSpPr>
          <p:spPr>
            <a:xfrm>
              <a:off x="292547" y="3003081"/>
              <a:ext cx="3000721" cy="338554"/>
            </a:xfrm>
            <a:prstGeom prst="rect">
              <a:avLst/>
            </a:prstGeom>
            <a:noFill/>
            <a:ln>
              <a:noFill/>
            </a:ln>
          </p:spPr>
          <p:txBody>
            <a:bodyPr wrap="square" rtlCol="0">
              <a:spAutoFit/>
            </a:bodyPr>
            <a:lstStyle/>
            <a:p>
              <a:r>
                <a:rPr lang="ja-JP" altLang="en-US" sz="1600">
                  <a:solidFill>
                    <a:srgbClr val="FF0000"/>
                  </a:solidFill>
                  <a:latin typeface="Hiragino Maru Gothic ProN W4" charset="-128"/>
                  <a:ea typeface="Hiragino Maru Gothic ProN W4" charset="-128"/>
                  <a:cs typeface="Hiragino Maru Gothic ProN W4" charset="-128"/>
                </a:rPr>
                <a:t>ユーザ投稿</a:t>
              </a:r>
              <a:endParaRPr lang="en-US" altLang="ja-JP" sz="1600" dirty="0">
                <a:solidFill>
                  <a:srgbClr val="FF0000"/>
                </a:solidFill>
                <a:latin typeface="Hiragino Maru Gothic ProN W4" charset="-128"/>
                <a:ea typeface="Hiragino Maru Gothic ProN W4" charset="-128"/>
                <a:cs typeface="Hiragino Maru Gothic ProN W4" charset="-128"/>
              </a:endParaRPr>
            </a:p>
          </p:txBody>
        </p:sp>
      </p:grpSp>
      <p:pic>
        <p:nvPicPr>
          <p:cNvPr id="5" name="図 4">
            <a:extLst>
              <a:ext uri="{FF2B5EF4-FFF2-40B4-BE49-F238E27FC236}">
                <a16:creationId xmlns:a16="http://schemas.microsoft.com/office/drawing/2014/main" id="{EA7940E5-567A-544B-9FFC-A21D35FA2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082" y="2496338"/>
            <a:ext cx="3283192" cy="4167262"/>
          </a:xfrm>
          <a:prstGeom prst="rect">
            <a:avLst/>
          </a:prstGeom>
          <a:ln w="25400">
            <a:solidFill>
              <a:srgbClr val="FF0000"/>
            </a:solidFill>
          </a:ln>
        </p:spPr>
      </p:pic>
      <p:sp>
        <p:nvSpPr>
          <p:cNvPr id="16" name="テキスト ボックス 15">
            <a:extLst>
              <a:ext uri="{FF2B5EF4-FFF2-40B4-BE49-F238E27FC236}">
                <a16:creationId xmlns:a16="http://schemas.microsoft.com/office/drawing/2014/main" id="{8EF9B0A8-3306-7E4C-AC16-E1F9A52F7E34}"/>
              </a:ext>
            </a:extLst>
          </p:cNvPr>
          <p:cNvSpPr txBox="1"/>
          <p:nvPr/>
        </p:nvSpPr>
        <p:spPr>
          <a:xfrm>
            <a:off x="5792708" y="3342033"/>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配信日範囲の指定</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8" name="テキスト ボックス 17">
            <a:extLst>
              <a:ext uri="{FF2B5EF4-FFF2-40B4-BE49-F238E27FC236}">
                <a16:creationId xmlns:a16="http://schemas.microsoft.com/office/drawing/2014/main" id="{8071FE59-0040-DE44-86A8-3D4006ABDF48}"/>
              </a:ext>
            </a:extLst>
          </p:cNvPr>
          <p:cNvSpPr txBox="1"/>
          <p:nvPr/>
        </p:nvSpPr>
        <p:spPr>
          <a:xfrm>
            <a:off x="5792709" y="3633095"/>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タイトル</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9" name="テキスト ボックス 18">
            <a:extLst>
              <a:ext uri="{FF2B5EF4-FFF2-40B4-BE49-F238E27FC236}">
                <a16:creationId xmlns:a16="http://schemas.microsoft.com/office/drawing/2014/main" id="{2B21EE3B-BB8D-B949-BCF5-1FF271234B53}"/>
              </a:ext>
            </a:extLst>
          </p:cNvPr>
          <p:cNvSpPr txBox="1"/>
          <p:nvPr/>
        </p:nvSpPr>
        <p:spPr>
          <a:xfrm>
            <a:off x="5792710" y="3928238"/>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作成者名</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0" name="テキスト ボックス 19">
            <a:extLst>
              <a:ext uri="{FF2B5EF4-FFF2-40B4-BE49-F238E27FC236}">
                <a16:creationId xmlns:a16="http://schemas.microsoft.com/office/drawing/2014/main" id="{693B7D56-8050-DC41-BDF6-3692A9996BB2}"/>
              </a:ext>
            </a:extLst>
          </p:cNvPr>
          <p:cNvSpPr txBox="1"/>
          <p:nvPr/>
        </p:nvSpPr>
        <p:spPr>
          <a:xfrm>
            <a:off x="5792711" y="4223381"/>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本文</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1" name="テキスト ボックス 20">
            <a:extLst>
              <a:ext uri="{FF2B5EF4-FFF2-40B4-BE49-F238E27FC236}">
                <a16:creationId xmlns:a16="http://schemas.microsoft.com/office/drawing/2014/main" id="{894C1491-6F0F-F140-90C3-9BB2F8671253}"/>
              </a:ext>
            </a:extLst>
          </p:cNvPr>
          <p:cNvSpPr txBox="1"/>
          <p:nvPr/>
        </p:nvSpPr>
        <p:spPr>
          <a:xfrm>
            <a:off x="5792710" y="4517832"/>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画像添付</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2" name="正方形/長方形 21">
            <a:extLst>
              <a:ext uri="{FF2B5EF4-FFF2-40B4-BE49-F238E27FC236}">
                <a16:creationId xmlns:a16="http://schemas.microsoft.com/office/drawing/2014/main" id="{1C508EEA-442B-9747-9FDF-6772CE889CC6}"/>
              </a:ext>
            </a:extLst>
          </p:cNvPr>
          <p:cNvSpPr/>
          <p:nvPr/>
        </p:nvSpPr>
        <p:spPr>
          <a:xfrm>
            <a:off x="5792710" y="5175505"/>
            <a:ext cx="4192487" cy="307777"/>
          </a:xfrm>
          <a:prstGeom prst="rect">
            <a:avLst/>
          </a:prstGeom>
        </p:spPr>
        <p:txBody>
          <a:bodyPr wrap="square">
            <a:spAutoFit/>
          </a:bodyPr>
          <a:lstStyle/>
          <a:p>
            <a:r>
              <a:rPr lang="ja-JP" altLang="en-US" sz="1400">
                <a:latin typeface="+mn-ea"/>
              </a:rPr>
              <a:t>上記を入力して、保存ボタンを押します。</a:t>
            </a:r>
            <a:endParaRPr lang="en-US" altLang="ja-JP" sz="1400" dirty="0">
              <a:latin typeface="+mn-ea"/>
            </a:endParaRPr>
          </a:p>
        </p:txBody>
      </p:sp>
    </p:spTree>
    <p:extLst>
      <p:ext uri="{BB962C8B-B14F-4D97-AF65-F5344CB8AC3E}">
        <p14:creationId xmlns:p14="http://schemas.microsoft.com/office/powerpoint/2010/main" val="112529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5887243"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⑤-2 </a:t>
            </a:r>
            <a:r>
              <a:rPr lang="ja-JP" altLang="en-US" b="1">
                <a:latin typeface="+mn-ea"/>
                <a:ea typeface="+mn-ea"/>
              </a:rPr>
              <a:t>表示されたか確認します</a:t>
            </a:r>
            <a:endParaRPr kumimoji="1" lang="ja-JP" altLang="en-US" b="1">
              <a:latin typeface="+mn-ea"/>
              <a:ea typeface="+mn-ea"/>
            </a:endParaRPr>
          </a:p>
        </p:txBody>
      </p:sp>
      <p:pic>
        <p:nvPicPr>
          <p:cNvPr id="5" name="図 4">
            <a:extLst>
              <a:ext uri="{FF2B5EF4-FFF2-40B4-BE49-F238E27FC236}">
                <a16:creationId xmlns:a16="http://schemas.microsoft.com/office/drawing/2014/main" id="{EA7940E5-567A-544B-9FFC-A21D35FA2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282" y="2266708"/>
            <a:ext cx="3283192" cy="4167262"/>
          </a:xfrm>
          <a:prstGeom prst="rect">
            <a:avLst/>
          </a:prstGeom>
          <a:ln w="25400">
            <a:solidFill>
              <a:srgbClr val="FF0000"/>
            </a:solidFill>
          </a:ln>
        </p:spPr>
      </p:pic>
      <p:grpSp>
        <p:nvGrpSpPr>
          <p:cNvPr id="15" name="グループ化 14">
            <a:extLst>
              <a:ext uri="{FF2B5EF4-FFF2-40B4-BE49-F238E27FC236}">
                <a16:creationId xmlns:a16="http://schemas.microsoft.com/office/drawing/2014/main" id="{288B6E0B-ECF0-F54D-9EA7-FFAAC5E0CD74}"/>
              </a:ext>
            </a:extLst>
          </p:cNvPr>
          <p:cNvGrpSpPr/>
          <p:nvPr/>
        </p:nvGrpSpPr>
        <p:grpSpPr>
          <a:xfrm>
            <a:off x="189327" y="1072835"/>
            <a:ext cx="7815608" cy="591485"/>
            <a:chOff x="292548" y="975134"/>
            <a:chExt cx="7815608" cy="591485"/>
          </a:xfrm>
        </p:grpSpPr>
        <p:sp>
          <p:nvSpPr>
            <p:cNvPr id="17" name="テキスト ボックス 16">
              <a:extLst>
                <a:ext uri="{FF2B5EF4-FFF2-40B4-BE49-F238E27FC236}">
                  <a16:creationId xmlns:a16="http://schemas.microsoft.com/office/drawing/2014/main" id="{BA3F73B5-675D-7747-AA5A-79845E60DAAB}"/>
                </a:ext>
              </a:extLst>
            </p:cNvPr>
            <p:cNvSpPr txBox="1"/>
            <p:nvPr/>
          </p:nvSpPr>
          <p:spPr>
            <a:xfrm>
              <a:off x="292548" y="1197287"/>
              <a:ext cx="7815608" cy="369332"/>
            </a:xfrm>
            <a:prstGeom prst="rect">
              <a:avLst/>
            </a:prstGeom>
            <a:noFill/>
          </p:spPr>
          <p:txBody>
            <a:bodyPr wrap="square" rtlCol="0">
              <a:spAutoFit/>
            </a:bodyPr>
            <a:lstStyle/>
            <a:p>
              <a:r>
                <a:rPr lang="en-US" altLang="ja-JP" dirty="0">
                  <a:hlinkClick r:id="rId3"/>
                </a:rPr>
                <a:t>https://awstaging-kw-signage.staging.siba-service.jp/?cursor=true</a:t>
              </a:r>
              <a:endParaRPr kumimoji="1" lang="ja-JP" altLang="en-US"/>
            </a:p>
          </p:txBody>
        </p:sp>
        <p:sp>
          <p:nvSpPr>
            <p:cNvPr id="23" name="テキスト ボックス 22">
              <a:extLst>
                <a:ext uri="{FF2B5EF4-FFF2-40B4-BE49-F238E27FC236}">
                  <a16:creationId xmlns:a16="http://schemas.microsoft.com/office/drawing/2014/main" id="{AA9AC493-092B-334F-B816-CD7C5A251A9A}"/>
                </a:ext>
              </a:extLst>
            </p:cNvPr>
            <p:cNvSpPr txBox="1"/>
            <p:nvPr/>
          </p:nvSpPr>
          <p:spPr>
            <a:xfrm>
              <a:off x="292548" y="975134"/>
              <a:ext cx="3000721" cy="253916"/>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Wall (</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マウスカーソルあり</a:t>
              </a:r>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a:t>
              </a:r>
            </a:p>
          </p:txBody>
        </p:sp>
      </p:grpSp>
      <p:pic>
        <p:nvPicPr>
          <p:cNvPr id="4" name="図 3">
            <a:extLst>
              <a:ext uri="{FF2B5EF4-FFF2-40B4-BE49-F238E27FC236}">
                <a16:creationId xmlns:a16="http://schemas.microsoft.com/office/drawing/2014/main" id="{0745027E-3F30-9C40-9148-07FBE6B4C5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7952" y="1767600"/>
            <a:ext cx="4208448" cy="3034284"/>
          </a:xfrm>
          <a:prstGeom prst="rect">
            <a:avLst/>
          </a:prstGeom>
        </p:spPr>
      </p:pic>
      <p:sp>
        <p:nvSpPr>
          <p:cNvPr id="24" name="ストライプ矢印 23">
            <a:extLst>
              <a:ext uri="{FF2B5EF4-FFF2-40B4-BE49-F238E27FC236}">
                <a16:creationId xmlns:a16="http://schemas.microsoft.com/office/drawing/2014/main" id="{249926F5-B616-DB4E-86ED-72FFE19E8B31}"/>
              </a:ext>
            </a:extLst>
          </p:cNvPr>
          <p:cNvSpPr/>
          <p:nvPr/>
        </p:nvSpPr>
        <p:spPr>
          <a:xfrm>
            <a:off x="3593411" y="2439076"/>
            <a:ext cx="1165790" cy="3815999"/>
          </a:xfrm>
          <a:prstGeom prst="strip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05F216B8-AFC9-404C-B017-585A9A1666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3329" y="4700085"/>
            <a:ext cx="2992953" cy="2157915"/>
          </a:xfrm>
          <a:prstGeom prst="rect">
            <a:avLst/>
          </a:prstGeom>
        </p:spPr>
      </p:pic>
    </p:spTree>
    <p:extLst>
      <p:ext uri="{BB962C8B-B14F-4D97-AF65-F5344CB8AC3E}">
        <p14:creationId xmlns:p14="http://schemas.microsoft.com/office/powerpoint/2010/main" val="537011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a:xfrm>
            <a:off x="189327" y="589563"/>
            <a:ext cx="5887243" cy="300002"/>
          </a:xfrm>
        </p:spPr>
        <p:txBody>
          <a:bodyPr/>
          <a:lstStyle/>
          <a:p>
            <a:r>
              <a:rPr kumimoji="1" lang="ja-JP" altLang="en-US" b="1">
                <a:latin typeface="+mn-ea"/>
                <a:ea typeface="+mn-ea"/>
              </a:rPr>
              <a:t>サイネージ管理画面のデモを行う</a:t>
            </a:r>
            <a:r>
              <a:rPr kumimoji="1" lang="en-US" altLang="ja-JP" b="1" dirty="0">
                <a:latin typeface="+mn-ea"/>
                <a:ea typeface="+mn-ea"/>
              </a:rPr>
              <a:t> ⑤-3 </a:t>
            </a:r>
            <a:r>
              <a:rPr kumimoji="1" lang="ja-JP" altLang="en-US" b="1">
                <a:latin typeface="+mn-ea"/>
                <a:ea typeface="+mn-ea"/>
              </a:rPr>
              <a:t>確認されたら記事を削除します</a:t>
            </a:r>
          </a:p>
        </p:txBody>
      </p:sp>
      <p:sp>
        <p:nvSpPr>
          <p:cNvPr id="24" name="ストライプ矢印 23">
            <a:extLst>
              <a:ext uri="{FF2B5EF4-FFF2-40B4-BE49-F238E27FC236}">
                <a16:creationId xmlns:a16="http://schemas.microsoft.com/office/drawing/2014/main" id="{249926F5-B616-DB4E-86ED-72FFE19E8B31}"/>
              </a:ext>
            </a:extLst>
          </p:cNvPr>
          <p:cNvSpPr/>
          <p:nvPr/>
        </p:nvSpPr>
        <p:spPr>
          <a:xfrm>
            <a:off x="4309936" y="2885309"/>
            <a:ext cx="1165790" cy="3815999"/>
          </a:xfrm>
          <a:prstGeom prst="strip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FBF10875-8380-1E48-AFB5-FCD329DEF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01346"/>
            <a:ext cx="4228467" cy="1990047"/>
          </a:xfrm>
          <a:prstGeom prst="rect">
            <a:avLst/>
          </a:prstGeom>
        </p:spPr>
      </p:pic>
      <p:pic>
        <p:nvPicPr>
          <p:cNvPr id="25" name="図 24">
            <a:extLst>
              <a:ext uri="{FF2B5EF4-FFF2-40B4-BE49-F238E27FC236}">
                <a16:creationId xmlns:a16="http://schemas.microsoft.com/office/drawing/2014/main" id="{03FC6A50-94D7-104F-8E2B-8BC138D01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999" y="1398757"/>
            <a:ext cx="5406000" cy="2544231"/>
          </a:xfrm>
          <a:prstGeom prst="rect">
            <a:avLst/>
          </a:prstGeom>
        </p:spPr>
      </p:pic>
      <p:pic>
        <p:nvPicPr>
          <p:cNvPr id="27" name="図 26">
            <a:extLst>
              <a:ext uri="{FF2B5EF4-FFF2-40B4-BE49-F238E27FC236}">
                <a16:creationId xmlns:a16="http://schemas.microsoft.com/office/drawing/2014/main" id="{FF5F8863-C8C5-034F-98DF-802F4A8A09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195" y="3888033"/>
            <a:ext cx="4285039" cy="2016672"/>
          </a:xfrm>
          <a:prstGeom prst="rect">
            <a:avLst/>
          </a:prstGeom>
        </p:spPr>
      </p:pic>
      <p:sp>
        <p:nvSpPr>
          <p:cNvPr id="29" name="正方形/長方形 28">
            <a:extLst>
              <a:ext uri="{FF2B5EF4-FFF2-40B4-BE49-F238E27FC236}">
                <a16:creationId xmlns:a16="http://schemas.microsoft.com/office/drawing/2014/main" id="{7ACD9E34-F58C-2540-B446-ACA904AB77F4}"/>
              </a:ext>
            </a:extLst>
          </p:cNvPr>
          <p:cNvSpPr/>
          <p:nvPr/>
        </p:nvSpPr>
        <p:spPr>
          <a:xfrm>
            <a:off x="2257199" y="5945271"/>
            <a:ext cx="6302343" cy="646331"/>
          </a:xfrm>
          <a:prstGeom prst="rect">
            <a:avLst/>
          </a:prstGeom>
        </p:spPr>
        <p:txBody>
          <a:bodyPr wrap="square">
            <a:spAutoFit/>
          </a:bodyPr>
          <a:lstStyle/>
          <a:p>
            <a:r>
              <a:rPr lang="ja-JP" altLang="en-US">
                <a:solidFill>
                  <a:srgbClr val="FF0000"/>
                </a:solidFill>
                <a:latin typeface="+mn-ea"/>
              </a:rPr>
              <a:t>デモで作成した記事は必ず削除してください。</a:t>
            </a:r>
            <a:endParaRPr lang="en-US" altLang="ja-JP" dirty="0">
              <a:solidFill>
                <a:srgbClr val="FF0000"/>
              </a:solidFill>
              <a:latin typeface="+mn-ea"/>
            </a:endParaRPr>
          </a:p>
          <a:p>
            <a:r>
              <a:rPr lang="ja-JP" altLang="en-US">
                <a:solidFill>
                  <a:srgbClr val="FF0000"/>
                </a:solidFill>
                <a:latin typeface="+mn-ea"/>
              </a:rPr>
              <a:t>今後のデモの際に妨げになります</a:t>
            </a:r>
            <a:endParaRPr lang="en-US" altLang="ja-JP" dirty="0">
              <a:solidFill>
                <a:srgbClr val="FF0000"/>
              </a:solidFill>
              <a:latin typeface="+mn-ea"/>
            </a:endParaRPr>
          </a:p>
        </p:txBody>
      </p:sp>
    </p:spTree>
    <p:extLst>
      <p:ext uri="{BB962C8B-B14F-4D97-AF65-F5344CB8AC3E}">
        <p14:creationId xmlns:p14="http://schemas.microsoft.com/office/powerpoint/2010/main" val="3498556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トライプ矢印 14">
            <a:extLst>
              <a:ext uri="{FF2B5EF4-FFF2-40B4-BE49-F238E27FC236}">
                <a16:creationId xmlns:a16="http://schemas.microsoft.com/office/drawing/2014/main" id="{0ED8780A-399C-FD43-8AE5-7DF9C8C37B7F}"/>
              </a:ext>
            </a:extLst>
          </p:cNvPr>
          <p:cNvSpPr/>
          <p:nvPr/>
        </p:nvSpPr>
        <p:spPr>
          <a:xfrm>
            <a:off x="2067251" y="2538001"/>
            <a:ext cx="3541550" cy="3815999"/>
          </a:xfrm>
          <a:prstGeom prst="stripedRightArrow">
            <a:avLst>
              <a:gd name="adj1" fmla="val 50000"/>
              <a:gd name="adj2" fmla="val 2622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p:txBody>
          <a:bodyPr/>
          <a:lstStyle/>
          <a:p>
            <a:r>
              <a:rPr kumimoji="1" lang="ja-JP" altLang="en-US" b="1">
                <a:latin typeface="+mn-ea"/>
                <a:ea typeface="+mn-ea"/>
              </a:rPr>
              <a:t>サイネージ</a:t>
            </a:r>
            <a:r>
              <a:rPr kumimoji="1" lang="en-US" altLang="ja-JP" b="1" dirty="0">
                <a:latin typeface="+mn-ea"/>
                <a:ea typeface="+mn-ea"/>
              </a:rPr>
              <a:t> </a:t>
            </a:r>
            <a:r>
              <a:rPr kumimoji="1" lang="ja-JP" altLang="en-US" b="1">
                <a:latin typeface="+mn-ea"/>
                <a:ea typeface="+mn-ea"/>
              </a:rPr>
              <a:t>学生投稿用のスマホサイトから投稿のデモを行う</a:t>
            </a:r>
          </a:p>
        </p:txBody>
      </p:sp>
      <p:grpSp>
        <p:nvGrpSpPr>
          <p:cNvPr id="12" name="グループ化 11">
            <a:extLst>
              <a:ext uri="{FF2B5EF4-FFF2-40B4-BE49-F238E27FC236}">
                <a16:creationId xmlns:a16="http://schemas.microsoft.com/office/drawing/2014/main" id="{EF5D5C2B-EB80-DC47-A014-3A6F6B3B6CF6}"/>
              </a:ext>
            </a:extLst>
          </p:cNvPr>
          <p:cNvGrpSpPr/>
          <p:nvPr/>
        </p:nvGrpSpPr>
        <p:grpSpPr>
          <a:xfrm>
            <a:off x="292548" y="975134"/>
            <a:ext cx="7815608" cy="509919"/>
            <a:chOff x="292548" y="975134"/>
            <a:chExt cx="7815608" cy="509919"/>
          </a:xfrm>
        </p:grpSpPr>
        <p:sp>
          <p:nvSpPr>
            <p:cNvPr id="4" name="テキスト ボックス 3">
              <a:extLst>
                <a:ext uri="{FF2B5EF4-FFF2-40B4-BE49-F238E27FC236}">
                  <a16:creationId xmlns:a16="http://schemas.microsoft.com/office/drawing/2014/main" id="{CD1B68C2-5C51-744B-8F12-4BEBC0D6A182}"/>
                </a:ext>
              </a:extLst>
            </p:cNvPr>
            <p:cNvSpPr txBox="1"/>
            <p:nvPr/>
          </p:nvSpPr>
          <p:spPr>
            <a:xfrm>
              <a:off x="292548" y="1115721"/>
              <a:ext cx="7815608" cy="369332"/>
            </a:xfrm>
            <a:prstGeom prst="rect">
              <a:avLst/>
            </a:prstGeom>
            <a:noFill/>
          </p:spPr>
          <p:txBody>
            <a:bodyPr wrap="square" rtlCol="0">
              <a:spAutoFit/>
            </a:bodyPr>
            <a:lstStyle/>
            <a:p>
              <a:r>
                <a:rPr lang="en-US" altLang="ja-JP" dirty="0">
                  <a:hlinkClick r:id="rId2"/>
                </a:rPr>
                <a:t>https://awstaging-kw-signage.staging.siba-service.jp/contribution/</a:t>
              </a:r>
              <a:endParaRPr lang="ja-JP" altLang="en-US"/>
            </a:p>
          </p:txBody>
        </p:sp>
        <p:sp>
          <p:nvSpPr>
            <p:cNvPr id="8" name="テキスト ボックス 7">
              <a:extLst>
                <a:ext uri="{FF2B5EF4-FFF2-40B4-BE49-F238E27FC236}">
                  <a16:creationId xmlns:a16="http://schemas.microsoft.com/office/drawing/2014/main" id="{6900761E-257C-B642-ACC1-85B69CEC3F6A}"/>
                </a:ext>
              </a:extLst>
            </p:cNvPr>
            <p:cNvSpPr txBox="1"/>
            <p:nvPr/>
          </p:nvSpPr>
          <p:spPr>
            <a:xfrm>
              <a:off x="292548" y="975134"/>
              <a:ext cx="3000721" cy="253916"/>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Wall</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　学生投稿用サイト</a:t>
              </a:r>
              <a:endPar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grpSp>
      <p:pic>
        <p:nvPicPr>
          <p:cNvPr id="5" name="図 4">
            <a:extLst>
              <a:ext uri="{FF2B5EF4-FFF2-40B4-BE49-F238E27FC236}">
                <a16:creationId xmlns:a16="http://schemas.microsoft.com/office/drawing/2014/main" id="{A339269F-9408-AC4C-91E4-51CA26A13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271" y="2095200"/>
            <a:ext cx="2017326" cy="4258800"/>
          </a:xfrm>
          <a:prstGeom prst="rect">
            <a:avLst/>
          </a:prstGeom>
        </p:spPr>
      </p:pic>
      <p:pic>
        <p:nvPicPr>
          <p:cNvPr id="14" name="図 13">
            <a:extLst>
              <a:ext uri="{FF2B5EF4-FFF2-40B4-BE49-F238E27FC236}">
                <a16:creationId xmlns:a16="http://schemas.microsoft.com/office/drawing/2014/main" id="{B1F860BB-C236-7F4E-8E81-D54231D755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4185" y="2095200"/>
            <a:ext cx="2017327" cy="4258800"/>
          </a:xfrm>
          <a:prstGeom prst="rect">
            <a:avLst/>
          </a:prstGeom>
        </p:spPr>
      </p:pic>
      <p:pic>
        <p:nvPicPr>
          <p:cNvPr id="17" name="図 16">
            <a:extLst>
              <a:ext uri="{FF2B5EF4-FFF2-40B4-BE49-F238E27FC236}">
                <a16:creationId xmlns:a16="http://schemas.microsoft.com/office/drawing/2014/main" id="{62499131-1FDA-0542-862A-8FF439037D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4490" y="3835450"/>
            <a:ext cx="4397851" cy="2752041"/>
          </a:xfrm>
          <a:prstGeom prst="rect">
            <a:avLst/>
          </a:prstGeom>
        </p:spPr>
      </p:pic>
      <p:sp>
        <p:nvSpPr>
          <p:cNvPr id="18" name="テキスト ボックス 17">
            <a:extLst>
              <a:ext uri="{FF2B5EF4-FFF2-40B4-BE49-F238E27FC236}">
                <a16:creationId xmlns:a16="http://schemas.microsoft.com/office/drawing/2014/main" id="{E9E4FB57-3BA0-2E48-8ABE-2301581E18B5}"/>
              </a:ext>
            </a:extLst>
          </p:cNvPr>
          <p:cNvSpPr txBox="1"/>
          <p:nvPr/>
        </p:nvSpPr>
        <p:spPr>
          <a:xfrm>
            <a:off x="5474490" y="1963967"/>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タイトル</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9" name="テキスト ボックス 18">
            <a:extLst>
              <a:ext uri="{FF2B5EF4-FFF2-40B4-BE49-F238E27FC236}">
                <a16:creationId xmlns:a16="http://schemas.microsoft.com/office/drawing/2014/main" id="{FEC7930B-AAFF-F44E-9081-DDD5D96D2A4A}"/>
              </a:ext>
            </a:extLst>
          </p:cNvPr>
          <p:cNvSpPr txBox="1"/>
          <p:nvPr/>
        </p:nvSpPr>
        <p:spPr>
          <a:xfrm>
            <a:off x="5474491" y="2259110"/>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作成者名</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0" name="テキスト ボックス 19">
            <a:extLst>
              <a:ext uri="{FF2B5EF4-FFF2-40B4-BE49-F238E27FC236}">
                <a16:creationId xmlns:a16="http://schemas.microsoft.com/office/drawing/2014/main" id="{4A11BE26-112C-8A49-81ED-535CFDDA560C}"/>
              </a:ext>
            </a:extLst>
          </p:cNvPr>
          <p:cNvSpPr txBox="1"/>
          <p:nvPr/>
        </p:nvSpPr>
        <p:spPr>
          <a:xfrm>
            <a:off x="5474492" y="2554253"/>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本文</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1" name="テキスト ボックス 20">
            <a:extLst>
              <a:ext uri="{FF2B5EF4-FFF2-40B4-BE49-F238E27FC236}">
                <a16:creationId xmlns:a16="http://schemas.microsoft.com/office/drawing/2014/main" id="{310CCA15-82FF-9446-A49A-E28B44A2F59C}"/>
              </a:ext>
            </a:extLst>
          </p:cNvPr>
          <p:cNvSpPr txBox="1"/>
          <p:nvPr/>
        </p:nvSpPr>
        <p:spPr>
          <a:xfrm>
            <a:off x="5474491" y="2848704"/>
            <a:ext cx="3000721" cy="253916"/>
          </a:xfrm>
          <a:prstGeom prst="rect">
            <a:avLst/>
          </a:prstGeom>
          <a:noFill/>
          <a:ln>
            <a:noFill/>
          </a:ln>
        </p:spPr>
        <p:txBody>
          <a:bodyPr wrap="square" rtlCol="0">
            <a:spAutoFit/>
          </a:bodyPr>
          <a:lstStyle/>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画像添付</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22" name="正方形/長方形 21">
            <a:extLst>
              <a:ext uri="{FF2B5EF4-FFF2-40B4-BE49-F238E27FC236}">
                <a16:creationId xmlns:a16="http://schemas.microsoft.com/office/drawing/2014/main" id="{9AE89624-BE03-9242-8ADA-B044A17E6A2E}"/>
              </a:ext>
            </a:extLst>
          </p:cNvPr>
          <p:cNvSpPr/>
          <p:nvPr/>
        </p:nvSpPr>
        <p:spPr>
          <a:xfrm>
            <a:off x="5474490" y="3274613"/>
            <a:ext cx="4192487" cy="307777"/>
          </a:xfrm>
          <a:prstGeom prst="rect">
            <a:avLst/>
          </a:prstGeom>
        </p:spPr>
        <p:txBody>
          <a:bodyPr wrap="square">
            <a:spAutoFit/>
          </a:bodyPr>
          <a:lstStyle/>
          <a:p>
            <a:r>
              <a:rPr lang="ja-JP" altLang="en-US" sz="1400">
                <a:latin typeface="+mn-ea"/>
              </a:rPr>
              <a:t>上記を入力して、投稿すると反映されます</a:t>
            </a:r>
            <a:endParaRPr lang="en-US" altLang="ja-JP" sz="1400" dirty="0">
              <a:latin typeface="+mn-ea"/>
            </a:endParaRPr>
          </a:p>
        </p:txBody>
      </p:sp>
      <p:sp>
        <p:nvSpPr>
          <p:cNvPr id="23" name="正方形/長方形 22">
            <a:extLst>
              <a:ext uri="{FF2B5EF4-FFF2-40B4-BE49-F238E27FC236}">
                <a16:creationId xmlns:a16="http://schemas.microsoft.com/office/drawing/2014/main" id="{C06E596C-4A93-034A-AC76-4BC2484C8B8B}"/>
              </a:ext>
            </a:extLst>
          </p:cNvPr>
          <p:cNvSpPr/>
          <p:nvPr/>
        </p:nvSpPr>
        <p:spPr>
          <a:xfrm>
            <a:off x="6152126" y="2854964"/>
            <a:ext cx="3719615" cy="261610"/>
          </a:xfrm>
          <a:prstGeom prst="rect">
            <a:avLst/>
          </a:prstGeom>
        </p:spPr>
        <p:txBody>
          <a:bodyPr wrap="square">
            <a:spAutoFit/>
          </a:bodyPr>
          <a:lstStyle/>
          <a:p>
            <a:r>
              <a:rPr lang="ja-JP" altLang="en-US" sz="1100">
                <a:solidFill>
                  <a:srgbClr val="FF0000"/>
                </a:solidFill>
                <a:latin typeface="+mn-ea"/>
              </a:rPr>
              <a:t>画像がないと反映されないので必ず添付してください</a:t>
            </a:r>
            <a:endParaRPr lang="en-US" altLang="ja-JP" sz="1100" dirty="0">
              <a:solidFill>
                <a:srgbClr val="FF0000"/>
              </a:solidFill>
              <a:latin typeface="+mn-ea"/>
            </a:endParaRPr>
          </a:p>
        </p:txBody>
      </p:sp>
    </p:spTree>
    <p:extLst>
      <p:ext uri="{BB962C8B-B14F-4D97-AF65-F5344CB8AC3E}">
        <p14:creationId xmlns:p14="http://schemas.microsoft.com/office/powerpoint/2010/main" val="2114323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p:txBody>
          <a:bodyPr/>
          <a:lstStyle/>
          <a:p>
            <a:r>
              <a:rPr kumimoji="1" lang="ja-JP" altLang="en-US" b="1">
                <a:latin typeface="+mn-ea"/>
                <a:ea typeface="+mn-ea"/>
              </a:rPr>
              <a:t>よくある質問</a:t>
            </a:r>
          </a:p>
        </p:txBody>
      </p:sp>
      <p:sp>
        <p:nvSpPr>
          <p:cNvPr id="16" name="正方形/長方形 15">
            <a:extLst>
              <a:ext uri="{FF2B5EF4-FFF2-40B4-BE49-F238E27FC236}">
                <a16:creationId xmlns:a16="http://schemas.microsoft.com/office/drawing/2014/main" id="{AC1E1C5C-C848-AE47-9518-4AD206854271}"/>
              </a:ext>
            </a:extLst>
          </p:cNvPr>
          <p:cNvSpPr/>
          <p:nvPr/>
        </p:nvSpPr>
        <p:spPr>
          <a:xfrm>
            <a:off x="189327" y="992213"/>
            <a:ext cx="9156273" cy="1169551"/>
          </a:xfrm>
          <a:prstGeom prst="rect">
            <a:avLst/>
          </a:prstGeom>
        </p:spPr>
        <p:txBody>
          <a:bodyPr wrap="square">
            <a:spAutoFit/>
          </a:bodyPr>
          <a:lstStyle/>
          <a:p>
            <a:r>
              <a:rPr lang="ja-JP" altLang="en-US" sz="1400">
                <a:latin typeface="+mn-ea"/>
              </a:rPr>
              <a:t>サイネージの表示について様々な要望を受けることがあります。</a:t>
            </a:r>
            <a:endParaRPr lang="en-US" altLang="ja-JP" sz="1400" dirty="0">
              <a:latin typeface="+mn-ea"/>
            </a:endParaRPr>
          </a:p>
          <a:p>
            <a:r>
              <a:rPr lang="ja-JP" altLang="en-US" sz="1400">
                <a:latin typeface="+mn-ea"/>
              </a:rPr>
              <a:t>メニューで分けたり、カテゴリで分けたり、マップを表示したり、ある程度のカスタムは可能です。</a:t>
            </a:r>
            <a:endParaRPr lang="en-US" altLang="ja-JP" sz="1400" dirty="0">
              <a:latin typeface="+mn-ea"/>
            </a:endParaRPr>
          </a:p>
          <a:p>
            <a:r>
              <a:rPr lang="ja-JP" altLang="en-US" sz="1400">
                <a:latin typeface="+mn-ea"/>
              </a:rPr>
              <a:t>下記に簡単なデモ用の</a:t>
            </a:r>
            <a:r>
              <a:rPr lang="en-US" altLang="ja-JP" sz="1400" dirty="0">
                <a:latin typeface="+mn-ea"/>
              </a:rPr>
              <a:t>URL</a:t>
            </a:r>
            <a:r>
              <a:rPr lang="ja-JP" altLang="en-US" sz="1400">
                <a:latin typeface="+mn-ea"/>
              </a:rPr>
              <a:t>をおいておきます。</a:t>
            </a:r>
            <a:endParaRPr lang="en-US" altLang="ja-JP" sz="1400" dirty="0">
              <a:latin typeface="+mn-ea"/>
            </a:endParaRPr>
          </a:p>
          <a:p>
            <a:endParaRPr lang="en-US" altLang="ja-JP" sz="1400" dirty="0">
              <a:latin typeface="+mn-ea"/>
            </a:endParaRPr>
          </a:p>
          <a:p>
            <a:r>
              <a:rPr lang="ja-JP" altLang="en-US" sz="1400">
                <a:latin typeface="+mn-ea"/>
              </a:rPr>
              <a:t>どちらも</a:t>
            </a:r>
            <a:r>
              <a:rPr lang="en-US" altLang="ja-JP" sz="1400" dirty="0" err="1">
                <a:latin typeface="+mn-ea"/>
              </a:rPr>
              <a:t>KnowledeWall</a:t>
            </a:r>
            <a:r>
              <a:rPr lang="ja-JP" altLang="en-US" sz="1400">
                <a:latin typeface="+mn-ea"/>
              </a:rPr>
              <a:t>のシステムを利用しているので、ご要望に応えることが可能です。</a:t>
            </a:r>
            <a:endParaRPr lang="en-US" altLang="ja-JP" sz="1400" dirty="0">
              <a:latin typeface="+mn-ea"/>
            </a:endParaRPr>
          </a:p>
        </p:txBody>
      </p:sp>
      <p:pic>
        <p:nvPicPr>
          <p:cNvPr id="3" name="図 2">
            <a:extLst>
              <a:ext uri="{FF2B5EF4-FFF2-40B4-BE49-F238E27FC236}">
                <a16:creationId xmlns:a16="http://schemas.microsoft.com/office/drawing/2014/main" id="{ADEDD2E1-27C6-3342-A18C-9BC992F72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599" y="3294517"/>
            <a:ext cx="4645939" cy="2636070"/>
          </a:xfrm>
          <a:prstGeom prst="rect">
            <a:avLst/>
          </a:prstGeom>
        </p:spPr>
      </p:pic>
      <p:pic>
        <p:nvPicPr>
          <p:cNvPr id="11" name="図 10">
            <a:extLst>
              <a:ext uri="{FF2B5EF4-FFF2-40B4-BE49-F238E27FC236}">
                <a16:creationId xmlns:a16="http://schemas.microsoft.com/office/drawing/2014/main" id="{D4C4EAB3-A287-E848-90DA-D6444F2F1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02" y="3294517"/>
            <a:ext cx="4701600" cy="2636070"/>
          </a:xfrm>
          <a:prstGeom prst="rect">
            <a:avLst/>
          </a:prstGeom>
        </p:spPr>
      </p:pic>
      <p:cxnSp>
        <p:nvCxnSpPr>
          <p:cNvPr id="24" name="直線コネクタ 23">
            <a:extLst>
              <a:ext uri="{FF2B5EF4-FFF2-40B4-BE49-F238E27FC236}">
                <a16:creationId xmlns:a16="http://schemas.microsoft.com/office/drawing/2014/main" id="{B16AF88C-2577-C244-BAD2-F177F3840A7B}"/>
              </a:ext>
            </a:extLst>
          </p:cNvPr>
          <p:cNvCxnSpPr/>
          <p:nvPr/>
        </p:nvCxnSpPr>
        <p:spPr>
          <a:xfrm>
            <a:off x="4953000" y="2311200"/>
            <a:ext cx="0" cy="454680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7FB2EBFD-9A9C-A749-ADF3-C8FEE50D515A}"/>
              </a:ext>
            </a:extLst>
          </p:cNvPr>
          <p:cNvSpPr txBox="1"/>
          <p:nvPr/>
        </p:nvSpPr>
        <p:spPr>
          <a:xfrm>
            <a:off x="121802" y="2311200"/>
            <a:ext cx="3072528" cy="230832"/>
          </a:xfrm>
          <a:prstGeom prst="rect">
            <a:avLst/>
          </a:prstGeom>
          <a:noFill/>
          <a:ln>
            <a:solidFill>
              <a:schemeClr val="bg2">
                <a:lumMod val="50000"/>
              </a:schemeClr>
            </a:solidFill>
          </a:ln>
        </p:spPr>
        <p:txBody>
          <a:bodyPr wrap="square" rtlCol="0">
            <a:spAutoFit/>
          </a:bodyPr>
          <a:lstStyle/>
          <a:p>
            <a:r>
              <a:rPr lang="ja-JP" altLang="en-US" sz="900" b="1">
                <a:solidFill>
                  <a:schemeClr val="tx1">
                    <a:lumMod val="65000"/>
                    <a:lumOff val="35000"/>
                  </a:schemeClr>
                </a:solidFill>
                <a:latin typeface="+mj-ea"/>
                <a:ea typeface="+mj-ea"/>
              </a:rPr>
              <a:t>フロアマップなどがついた多目的サイネージ</a:t>
            </a:r>
            <a:endParaRPr lang="en-US" altLang="ja-JP" sz="900" b="1" dirty="0">
              <a:solidFill>
                <a:schemeClr val="tx1">
                  <a:lumMod val="65000"/>
                  <a:lumOff val="35000"/>
                </a:schemeClr>
              </a:solidFill>
              <a:latin typeface="+mj-ea"/>
              <a:ea typeface="+mj-ea"/>
            </a:endParaRPr>
          </a:p>
        </p:txBody>
      </p:sp>
      <p:sp>
        <p:nvSpPr>
          <p:cNvPr id="26" name="テキスト ボックス 25">
            <a:extLst>
              <a:ext uri="{FF2B5EF4-FFF2-40B4-BE49-F238E27FC236}">
                <a16:creationId xmlns:a16="http://schemas.microsoft.com/office/drawing/2014/main" id="{AE6C7DBD-3448-F340-99A2-F33146B807D5}"/>
              </a:ext>
            </a:extLst>
          </p:cNvPr>
          <p:cNvSpPr txBox="1"/>
          <p:nvPr/>
        </p:nvSpPr>
        <p:spPr>
          <a:xfrm>
            <a:off x="5082599" y="2311200"/>
            <a:ext cx="3072528" cy="230832"/>
          </a:xfrm>
          <a:prstGeom prst="rect">
            <a:avLst/>
          </a:prstGeom>
          <a:noFill/>
          <a:ln>
            <a:solidFill>
              <a:schemeClr val="bg2">
                <a:lumMod val="50000"/>
              </a:schemeClr>
            </a:solidFill>
          </a:ln>
        </p:spPr>
        <p:txBody>
          <a:bodyPr wrap="square" rtlCol="0">
            <a:spAutoFit/>
          </a:bodyPr>
          <a:lstStyle/>
          <a:p>
            <a:r>
              <a:rPr lang="ja-JP" altLang="en-US" sz="900" b="1">
                <a:solidFill>
                  <a:schemeClr val="tx1">
                    <a:lumMod val="65000"/>
                    <a:lumOff val="35000"/>
                  </a:schemeClr>
                </a:solidFill>
                <a:latin typeface="+mj-ea"/>
                <a:ea typeface="+mj-ea"/>
              </a:rPr>
              <a:t>従来の文字ベースでのサイネージ</a:t>
            </a:r>
            <a:endParaRPr lang="en-US" altLang="ja-JP" sz="900" b="1" dirty="0">
              <a:solidFill>
                <a:schemeClr val="tx1">
                  <a:lumMod val="65000"/>
                  <a:lumOff val="35000"/>
                </a:schemeClr>
              </a:solidFill>
              <a:latin typeface="+mj-ea"/>
              <a:ea typeface="+mj-ea"/>
            </a:endParaRPr>
          </a:p>
        </p:txBody>
      </p:sp>
      <p:sp>
        <p:nvSpPr>
          <p:cNvPr id="13" name="正方形/長方形 12">
            <a:extLst>
              <a:ext uri="{FF2B5EF4-FFF2-40B4-BE49-F238E27FC236}">
                <a16:creationId xmlns:a16="http://schemas.microsoft.com/office/drawing/2014/main" id="{B16DD114-C4C7-E14F-8514-6E069141976C}"/>
              </a:ext>
            </a:extLst>
          </p:cNvPr>
          <p:cNvSpPr/>
          <p:nvPr/>
        </p:nvSpPr>
        <p:spPr>
          <a:xfrm>
            <a:off x="121802" y="2648186"/>
            <a:ext cx="4402359" cy="369332"/>
          </a:xfrm>
          <a:prstGeom prst="rect">
            <a:avLst/>
          </a:prstGeom>
        </p:spPr>
        <p:txBody>
          <a:bodyPr wrap="none">
            <a:spAutoFit/>
          </a:bodyPr>
          <a:lstStyle/>
          <a:p>
            <a:r>
              <a:rPr lang="en-US" altLang="ja-JP" dirty="0">
                <a:hlinkClick r:id="rId4"/>
              </a:rPr>
              <a:t>https://stable-ist-wall.staging.siba-service.jp/</a:t>
            </a:r>
            <a:endParaRPr lang="ja-JP" altLang="en-US"/>
          </a:p>
        </p:txBody>
      </p:sp>
      <p:sp>
        <p:nvSpPr>
          <p:cNvPr id="27" name="正方形/長方形 26">
            <a:extLst>
              <a:ext uri="{FF2B5EF4-FFF2-40B4-BE49-F238E27FC236}">
                <a16:creationId xmlns:a16="http://schemas.microsoft.com/office/drawing/2014/main" id="{F66A491D-DEFE-A341-A76A-F8E5F50D8C47}"/>
              </a:ext>
            </a:extLst>
          </p:cNvPr>
          <p:cNvSpPr/>
          <p:nvPr/>
        </p:nvSpPr>
        <p:spPr>
          <a:xfrm>
            <a:off x="5082599" y="2648186"/>
            <a:ext cx="4645936" cy="646331"/>
          </a:xfrm>
          <a:prstGeom prst="rect">
            <a:avLst/>
          </a:prstGeom>
        </p:spPr>
        <p:txBody>
          <a:bodyPr wrap="square">
            <a:spAutoFit/>
          </a:bodyPr>
          <a:lstStyle/>
          <a:p>
            <a:r>
              <a:rPr lang="en-US" altLang="ja-JP" dirty="0">
                <a:hlinkClick r:id="rId5"/>
              </a:rPr>
              <a:t>https://ucddemo-ks-signage.staging.siba-service.jp/do/signage-view#/</a:t>
            </a:r>
            <a:endParaRPr lang="ja-JP" altLang="en-US"/>
          </a:p>
        </p:txBody>
      </p:sp>
    </p:spTree>
    <p:extLst>
      <p:ext uri="{BB962C8B-B14F-4D97-AF65-F5344CB8AC3E}">
        <p14:creationId xmlns:p14="http://schemas.microsoft.com/office/powerpoint/2010/main" val="2248664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2DE15DF-EEA5-F64B-BD74-5A8CEE688E2A}"/>
              </a:ext>
            </a:extLst>
          </p:cNvPr>
          <p:cNvSpPr>
            <a:spLocks noGrp="1"/>
          </p:cNvSpPr>
          <p:nvPr>
            <p:ph sz="quarter" idx="11"/>
          </p:nvPr>
        </p:nvSpPr>
        <p:spPr/>
        <p:txBody>
          <a:bodyPr/>
          <a:lstStyle/>
          <a:p>
            <a:r>
              <a:rPr lang="ja-JP" altLang="en-US" b="1">
                <a:latin typeface="+mn-ea"/>
                <a:ea typeface="+mn-ea"/>
              </a:rPr>
              <a:t>導入事例</a:t>
            </a:r>
            <a:endParaRPr kumimoji="1" lang="ja-JP" altLang="en-US" b="1">
              <a:latin typeface="+mn-ea"/>
              <a:ea typeface="+mn-ea"/>
            </a:endParaRPr>
          </a:p>
        </p:txBody>
      </p:sp>
      <p:pic>
        <p:nvPicPr>
          <p:cNvPr id="3" name="図 2">
            <a:extLst>
              <a:ext uri="{FF2B5EF4-FFF2-40B4-BE49-F238E27FC236}">
                <a16:creationId xmlns:a16="http://schemas.microsoft.com/office/drawing/2014/main" id="{ADEDD2E1-27C6-3342-A18C-9BC992F72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50124" y="1492600"/>
            <a:ext cx="3016579" cy="1691758"/>
          </a:xfrm>
          <a:prstGeom prst="rect">
            <a:avLst/>
          </a:prstGeom>
        </p:spPr>
      </p:pic>
      <p:pic>
        <p:nvPicPr>
          <p:cNvPr id="11" name="図 10">
            <a:extLst>
              <a:ext uri="{FF2B5EF4-FFF2-40B4-BE49-F238E27FC236}">
                <a16:creationId xmlns:a16="http://schemas.microsoft.com/office/drawing/2014/main" id="{D4C4EAB3-A287-E848-90DA-D6444F2F1E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9327" y="1635550"/>
            <a:ext cx="2763658" cy="1548808"/>
          </a:xfrm>
          <a:prstGeom prst="rect">
            <a:avLst/>
          </a:prstGeom>
        </p:spPr>
      </p:pic>
      <p:cxnSp>
        <p:nvCxnSpPr>
          <p:cNvPr id="24" name="直線コネクタ 23">
            <a:extLst>
              <a:ext uri="{FF2B5EF4-FFF2-40B4-BE49-F238E27FC236}">
                <a16:creationId xmlns:a16="http://schemas.microsoft.com/office/drawing/2014/main" id="{B16AF88C-2577-C244-BAD2-F177F3840A7B}"/>
              </a:ext>
            </a:extLst>
          </p:cNvPr>
          <p:cNvCxnSpPr/>
          <p:nvPr/>
        </p:nvCxnSpPr>
        <p:spPr>
          <a:xfrm>
            <a:off x="4834988" y="1051200"/>
            <a:ext cx="0" cy="454680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7FB2EBFD-9A9C-A749-ADF3-C8FEE50D515A}"/>
              </a:ext>
            </a:extLst>
          </p:cNvPr>
          <p:cNvSpPr txBox="1"/>
          <p:nvPr/>
        </p:nvSpPr>
        <p:spPr>
          <a:xfrm>
            <a:off x="189327" y="1051200"/>
            <a:ext cx="3072528" cy="230832"/>
          </a:xfrm>
          <a:prstGeom prst="rect">
            <a:avLst/>
          </a:prstGeom>
          <a:noFill/>
          <a:ln>
            <a:solidFill>
              <a:schemeClr val="bg2">
                <a:lumMod val="50000"/>
              </a:schemeClr>
            </a:solidFill>
          </a:ln>
        </p:spPr>
        <p:txBody>
          <a:bodyPr wrap="square" rtlCol="0">
            <a:spAutoFit/>
          </a:bodyPr>
          <a:lstStyle/>
          <a:p>
            <a:r>
              <a:rPr lang="ja-JP" altLang="en-US" sz="900" b="1">
                <a:solidFill>
                  <a:schemeClr val="tx1">
                    <a:lumMod val="65000"/>
                    <a:lumOff val="35000"/>
                  </a:schemeClr>
                </a:solidFill>
                <a:latin typeface="+mj-ea"/>
                <a:ea typeface="+mj-ea"/>
              </a:rPr>
              <a:t>甲南大学</a:t>
            </a:r>
            <a:endParaRPr lang="en-US" altLang="ja-JP" sz="900" b="1" dirty="0">
              <a:solidFill>
                <a:schemeClr val="tx1">
                  <a:lumMod val="65000"/>
                  <a:lumOff val="35000"/>
                </a:schemeClr>
              </a:solidFill>
              <a:latin typeface="+mj-ea"/>
              <a:ea typeface="+mj-ea"/>
            </a:endParaRPr>
          </a:p>
        </p:txBody>
      </p:sp>
      <p:sp>
        <p:nvSpPr>
          <p:cNvPr id="26" name="テキスト ボックス 25">
            <a:extLst>
              <a:ext uri="{FF2B5EF4-FFF2-40B4-BE49-F238E27FC236}">
                <a16:creationId xmlns:a16="http://schemas.microsoft.com/office/drawing/2014/main" id="{AE6C7DBD-3448-F340-99A2-F33146B807D5}"/>
              </a:ext>
            </a:extLst>
          </p:cNvPr>
          <p:cNvSpPr txBox="1"/>
          <p:nvPr/>
        </p:nvSpPr>
        <p:spPr>
          <a:xfrm>
            <a:off x="5150124" y="1051200"/>
            <a:ext cx="3072528" cy="230832"/>
          </a:xfrm>
          <a:prstGeom prst="rect">
            <a:avLst/>
          </a:prstGeom>
          <a:noFill/>
          <a:ln>
            <a:solidFill>
              <a:schemeClr val="bg2">
                <a:lumMod val="50000"/>
              </a:schemeClr>
            </a:solidFill>
          </a:ln>
        </p:spPr>
        <p:txBody>
          <a:bodyPr wrap="square" rtlCol="0">
            <a:spAutoFit/>
          </a:bodyPr>
          <a:lstStyle/>
          <a:p>
            <a:r>
              <a:rPr lang="ja-JP" altLang="en-US" sz="900" b="1">
                <a:solidFill>
                  <a:schemeClr val="tx1">
                    <a:lumMod val="65000"/>
                    <a:lumOff val="35000"/>
                  </a:schemeClr>
                </a:solidFill>
                <a:latin typeface="+mj-ea"/>
                <a:ea typeface="+mj-ea"/>
              </a:rPr>
              <a:t>順天堂大学</a:t>
            </a:r>
            <a:endParaRPr lang="en-US" altLang="ja-JP" sz="900" b="1" dirty="0">
              <a:solidFill>
                <a:schemeClr val="tx1">
                  <a:lumMod val="65000"/>
                  <a:lumOff val="35000"/>
                </a:schemeClr>
              </a:solidFill>
              <a:latin typeface="+mj-ea"/>
              <a:ea typeface="+mj-ea"/>
            </a:endParaRPr>
          </a:p>
        </p:txBody>
      </p:sp>
      <p:sp>
        <p:nvSpPr>
          <p:cNvPr id="13" name="正方形/長方形 12">
            <a:extLst>
              <a:ext uri="{FF2B5EF4-FFF2-40B4-BE49-F238E27FC236}">
                <a16:creationId xmlns:a16="http://schemas.microsoft.com/office/drawing/2014/main" id="{B16DD114-C4C7-E14F-8514-6E069141976C}"/>
              </a:ext>
            </a:extLst>
          </p:cNvPr>
          <p:cNvSpPr/>
          <p:nvPr/>
        </p:nvSpPr>
        <p:spPr>
          <a:xfrm>
            <a:off x="189327" y="1266218"/>
            <a:ext cx="3897477" cy="369332"/>
          </a:xfrm>
          <a:prstGeom prst="rect">
            <a:avLst/>
          </a:prstGeom>
        </p:spPr>
        <p:txBody>
          <a:bodyPr wrap="none">
            <a:spAutoFit/>
          </a:bodyPr>
          <a:lstStyle/>
          <a:p>
            <a:r>
              <a:rPr lang="en-US" altLang="ja-JP" dirty="0">
                <a:hlinkClick r:id="rId4"/>
              </a:rPr>
              <a:t>https://ks-wall.konan.ist-reserve.space/</a:t>
            </a:r>
            <a:endParaRPr lang="ja-JP" altLang="en-US"/>
          </a:p>
        </p:txBody>
      </p:sp>
      <p:pic>
        <p:nvPicPr>
          <p:cNvPr id="4" name="図 3">
            <a:extLst>
              <a:ext uri="{FF2B5EF4-FFF2-40B4-BE49-F238E27FC236}">
                <a16:creationId xmlns:a16="http://schemas.microsoft.com/office/drawing/2014/main" id="{601E2634-44A2-494F-A928-0292331D3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323" y="3832678"/>
            <a:ext cx="2763386" cy="1548808"/>
          </a:xfrm>
          <a:prstGeom prst="rect">
            <a:avLst/>
          </a:prstGeom>
        </p:spPr>
      </p:pic>
      <p:sp>
        <p:nvSpPr>
          <p:cNvPr id="14" name="テキスト ボックス 13">
            <a:extLst>
              <a:ext uri="{FF2B5EF4-FFF2-40B4-BE49-F238E27FC236}">
                <a16:creationId xmlns:a16="http://schemas.microsoft.com/office/drawing/2014/main" id="{C30EB199-2021-4B41-AE2B-F87ABC4D8B3A}"/>
              </a:ext>
            </a:extLst>
          </p:cNvPr>
          <p:cNvSpPr txBox="1"/>
          <p:nvPr/>
        </p:nvSpPr>
        <p:spPr>
          <a:xfrm>
            <a:off x="189327" y="3393102"/>
            <a:ext cx="3072528" cy="230832"/>
          </a:xfrm>
          <a:prstGeom prst="rect">
            <a:avLst/>
          </a:prstGeom>
          <a:noFill/>
          <a:ln>
            <a:solidFill>
              <a:schemeClr val="bg2">
                <a:lumMod val="50000"/>
              </a:schemeClr>
            </a:solidFill>
          </a:ln>
        </p:spPr>
        <p:txBody>
          <a:bodyPr wrap="square" rtlCol="0">
            <a:spAutoFit/>
          </a:bodyPr>
          <a:lstStyle/>
          <a:p>
            <a:r>
              <a:rPr lang="ja-JP" altLang="en-US" sz="900" b="1">
                <a:solidFill>
                  <a:schemeClr val="tx1">
                    <a:lumMod val="65000"/>
                    <a:lumOff val="35000"/>
                  </a:schemeClr>
                </a:solidFill>
                <a:latin typeface="+mj-ea"/>
                <a:ea typeface="+mj-ea"/>
              </a:rPr>
              <a:t>関西外国語大学</a:t>
            </a:r>
            <a:endParaRPr lang="en-US" altLang="ja-JP" sz="900" b="1" dirty="0">
              <a:solidFill>
                <a:schemeClr val="tx1">
                  <a:lumMod val="65000"/>
                  <a:lumOff val="35000"/>
                </a:schemeClr>
              </a:solidFill>
              <a:latin typeface="+mj-ea"/>
              <a:ea typeface="+mj-ea"/>
            </a:endParaRPr>
          </a:p>
        </p:txBody>
      </p:sp>
      <p:sp>
        <p:nvSpPr>
          <p:cNvPr id="15" name="テキスト ボックス 14">
            <a:extLst>
              <a:ext uri="{FF2B5EF4-FFF2-40B4-BE49-F238E27FC236}">
                <a16:creationId xmlns:a16="http://schemas.microsoft.com/office/drawing/2014/main" id="{A0CD0CF7-A3C1-4042-B2F4-BCB4EDA58A3F}"/>
              </a:ext>
            </a:extLst>
          </p:cNvPr>
          <p:cNvSpPr txBox="1"/>
          <p:nvPr/>
        </p:nvSpPr>
        <p:spPr>
          <a:xfrm>
            <a:off x="3044475" y="1934637"/>
            <a:ext cx="1632945" cy="1061829"/>
          </a:xfrm>
          <a:prstGeom prst="rect">
            <a:avLst/>
          </a:prstGeom>
          <a:noFill/>
          <a:ln>
            <a:noFill/>
          </a:ln>
        </p:spPr>
        <p:txBody>
          <a:bodyPr wrap="square" rtlCol="0">
            <a:spAutoFit/>
          </a:bodyPr>
          <a:lstStyle/>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KnowledgeWall</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KnowledgeIstReserve</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rPr>
              <a:t>(</a:t>
            </a:r>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予約システム）</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の</a:t>
            </a:r>
            <a:r>
              <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rPr>
              <a:t>2</a:t>
            </a:r>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つを連携させて利用</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7" name="テキスト ボックス 16">
            <a:extLst>
              <a:ext uri="{FF2B5EF4-FFF2-40B4-BE49-F238E27FC236}">
                <a16:creationId xmlns:a16="http://schemas.microsoft.com/office/drawing/2014/main" id="{A75E0C10-E831-134F-8FB2-1BF4F105929A}"/>
              </a:ext>
            </a:extLst>
          </p:cNvPr>
          <p:cNvSpPr txBox="1"/>
          <p:nvPr/>
        </p:nvSpPr>
        <p:spPr>
          <a:xfrm>
            <a:off x="3044474" y="4074872"/>
            <a:ext cx="1632945" cy="1061829"/>
          </a:xfrm>
          <a:prstGeom prst="rect">
            <a:avLst/>
          </a:prstGeom>
          <a:noFill/>
          <a:ln>
            <a:noFill/>
          </a:ln>
        </p:spPr>
        <p:txBody>
          <a:bodyPr wrap="square" rtlCol="0">
            <a:spAutoFit/>
          </a:bodyPr>
          <a:lstStyle/>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KnowledgeWall</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KnowledgeIstReserve</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rPr>
              <a:t>(</a:t>
            </a:r>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予約システム）</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の</a:t>
            </a:r>
            <a:r>
              <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rPr>
              <a:t>2</a:t>
            </a:r>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つを連携させて利用</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8" name="テキスト ボックス 17">
            <a:extLst>
              <a:ext uri="{FF2B5EF4-FFF2-40B4-BE49-F238E27FC236}">
                <a16:creationId xmlns:a16="http://schemas.microsoft.com/office/drawing/2014/main" id="{B5A9F8AC-6BD4-B94D-AD8E-E8B616D14BD4}"/>
              </a:ext>
            </a:extLst>
          </p:cNvPr>
          <p:cNvSpPr txBox="1"/>
          <p:nvPr/>
        </p:nvSpPr>
        <p:spPr>
          <a:xfrm>
            <a:off x="8222652" y="2022442"/>
            <a:ext cx="1750873" cy="900246"/>
          </a:xfrm>
          <a:prstGeom prst="rect">
            <a:avLst/>
          </a:prstGeom>
          <a:noFill/>
          <a:ln>
            <a:noFill/>
          </a:ln>
        </p:spPr>
        <p:txBody>
          <a:bodyPr wrap="square" rtlCol="0">
            <a:spAutoFit/>
          </a:bodyPr>
          <a:lstStyle/>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KnowledgeWall</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u="sng" dirty="0" err="1">
                <a:solidFill>
                  <a:schemeClr val="tx1">
                    <a:lumMod val="75000"/>
                    <a:lumOff val="25000"/>
                  </a:schemeClr>
                </a:solidFill>
                <a:latin typeface="Hiragino Maru Gothic ProN W4" charset="-128"/>
                <a:ea typeface="Hiragino Maru Gothic ProN W4" charset="-128"/>
                <a:cs typeface="Hiragino Maru Gothic ProN W4" charset="-128"/>
              </a:rPr>
              <a:t>KnowledgeConference</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ja-JP" altLang="en-US" sz="1050" u="sng">
                <a:solidFill>
                  <a:schemeClr val="tx1">
                    <a:lumMod val="75000"/>
                    <a:lumOff val="25000"/>
                  </a:schemeClr>
                </a:solidFill>
                <a:latin typeface="Hiragino Maru Gothic ProN W4" charset="-128"/>
                <a:ea typeface="Hiragino Maru Gothic ProN W4" charset="-128"/>
                <a:cs typeface="Hiragino Maru Gothic ProN W4" charset="-128"/>
              </a:rPr>
              <a:t>を利用</a:t>
            </a:r>
            <a:endParaRPr lang="en-US" altLang="ja-JP" sz="1050" u="sng"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19" name="正方形/長方形 18">
            <a:extLst>
              <a:ext uri="{FF2B5EF4-FFF2-40B4-BE49-F238E27FC236}">
                <a16:creationId xmlns:a16="http://schemas.microsoft.com/office/drawing/2014/main" id="{AF1C4DDC-6070-CA42-9F07-B319CA8F235D}"/>
              </a:ext>
            </a:extLst>
          </p:cNvPr>
          <p:cNvSpPr/>
          <p:nvPr/>
        </p:nvSpPr>
        <p:spPr>
          <a:xfrm>
            <a:off x="244081" y="6227574"/>
            <a:ext cx="9417837" cy="415498"/>
          </a:xfrm>
          <a:prstGeom prst="rect">
            <a:avLst/>
          </a:prstGeom>
        </p:spPr>
        <p:txBody>
          <a:bodyPr wrap="square">
            <a:spAutoFit/>
          </a:bodyPr>
          <a:lstStyle/>
          <a:p>
            <a:r>
              <a:rPr lang="ja-JP" altLang="ja-JP" sz="700" dirty="0">
                <a:solidFill>
                  <a:schemeClr val="tx1">
                    <a:lumMod val="75000"/>
                    <a:lumOff val="25000"/>
                  </a:schemeClr>
                </a:solidFill>
                <a:ea typeface="ＭＳ ゴシック" panose="020B0609070205080204" pitchFamily="49" charset="-128"/>
                <a:cs typeface="Arial" panose="020B0604020202020204" pitchFamily="34" charset="0"/>
              </a:rPr>
              <a:t>本書に掲載されている内容（ 文字、画像、写真、文章、イラスト、ソースコード、その他テクノロジーなど ）に関する権利は、</a:t>
            </a:r>
            <a:r>
              <a:rPr lang="en-US" altLang="ja-JP" sz="700" dirty="0">
                <a:solidFill>
                  <a:schemeClr val="tx1">
                    <a:lumMod val="75000"/>
                    <a:lumOff val="25000"/>
                  </a:schemeClr>
                </a:solidFill>
                <a:ea typeface="ＭＳ ゴシック" panose="020B0609070205080204" pitchFamily="49" charset="-128"/>
                <a:cs typeface="Arial" panose="020B0604020202020204" pitchFamily="34" charset="0"/>
              </a:rPr>
              <a:t>SibaService</a:t>
            </a:r>
            <a:r>
              <a:rPr lang="ja-JP" altLang="ja-JP" sz="700" dirty="0">
                <a:solidFill>
                  <a:schemeClr val="tx1">
                    <a:lumMod val="75000"/>
                    <a:lumOff val="25000"/>
                  </a:schemeClr>
                </a:solidFill>
                <a:ea typeface="ＭＳ ゴシック" panose="020B0609070205080204" pitchFamily="49" charset="-128"/>
                <a:cs typeface="Arial" panose="020B0604020202020204" pitchFamily="34" charset="0"/>
              </a:rPr>
              <a:t>に帰属するか、あるいはライセンスに基づき使用しているものです。</a:t>
            </a:r>
            <a:r>
              <a:rPr lang="ja-JP" altLang="ja-JP" sz="700">
                <a:solidFill>
                  <a:schemeClr val="tx1">
                    <a:lumMod val="75000"/>
                    <a:lumOff val="25000"/>
                  </a:schemeClr>
                </a:solidFill>
                <a:ea typeface="ＭＳ ゴシック" panose="020B0609070205080204" pitchFamily="49" charset="-128"/>
                <a:cs typeface="Arial" panose="020B0604020202020204" pitchFamily="34" charset="0"/>
              </a:rPr>
              <a:t>本書内において</a:t>
            </a:r>
            <a:r>
              <a:rPr lang="ja-JP" altLang="en-US" sz="700">
                <a:solidFill>
                  <a:schemeClr val="tx1">
                    <a:lumMod val="75000"/>
                    <a:lumOff val="25000"/>
                  </a:schemeClr>
                </a:solidFill>
                <a:ea typeface="ＭＳ ゴシック" panose="020B0609070205080204" pitchFamily="49" charset="-128"/>
                <a:cs typeface="Arial" panose="020B0604020202020204" pitchFamily="34" charset="0"/>
              </a:rPr>
              <a:t>貴社および</a:t>
            </a:r>
            <a:r>
              <a:rPr lang="ja-JP" altLang="ja-JP" sz="700">
                <a:solidFill>
                  <a:schemeClr val="tx1">
                    <a:lumMod val="75000"/>
                    <a:lumOff val="25000"/>
                  </a:schemeClr>
                </a:solidFill>
                <a:ea typeface="ＭＳ ゴシック" panose="020B0609070205080204" pitchFamily="49" charset="-128"/>
                <a:cs typeface="Arial" panose="020B0604020202020204" pitchFamily="34" charset="0"/>
              </a:rPr>
              <a:t>貴</a:t>
            </a:r>
            <a:r>
              <a:rPr lang="ja-JP" altLang="en-US" sz="700">
                <a:solidFill>
                  <a:schemeClr val="tx1">
                    <a:lumMod val="75000"/>
                    <a:lumOff val="25000"/>
                  </a:schemeClr>
                </a:solidFill>
                <a:ea typeface="ＭＳ ゴシック" panose="020B0609070205080204" pitchFamily="49" charset="-128"/>
                <a:cs typeface="Arial" panose="020B0604020202020204" pitchFamily="34" charset="0"/>
              </a:rPr>
              <a:t>学</a:t>
            </a:r>
            <a:r>
              <a:rPr lang="ja-JP" altLang="ja-JP" sz="700">
                <a:solidFill>
                  <a:schemeClr val="tx1">
                    <a:lumMod val="75000"/>
                    <a:lumOff val="25000"/>
                  </a:schemeClr>
                </a:solidFill>
                <a:ea typeface="ＭＳ ゴシック" panose="020B0609070205080204" pitchFamily="49" charset="-128"/>
                <a:cs typeface="Arial" panose="020B0604020202020204" pitchFamily="34" charset="0"/>
              </a:rPr>
              <a:t>より</a:t>
            </a:r>
            <a:r>
              <a:rPr lang="ja-JP" altLang="ja-JP" sz="700" dirty="0">
                <a:solidFill>
                  <a:schemeClr val="tx1">
                    <a:lumMod val="75000"/>
                    <a:lumOff val="25000"/>
                  </a:schemeClr>
                </a:solidFill>
                <a:ea typeface="ＭＳ ゴシック" panose="020B0609070205080204" pitchFamily="49" charset="-128"/>
                <a:cs typeface="Arial" panose="020B0604020202020204" pitchFamily="34" charset="0"/>
              </a:rPr>
              <a:t>提供される内容（文字、画像、写真、文章、イラスト、ソースコード、その他テクノロジーなど）が含まれる場合、それらに関する権利を弊社は保有しておらず、一切の</a:t>
            </a:r>
            <a:r>
              <a:rPr lang="ja-JP" altLang="ja-JP" sz="700">
                <a:solidFill>
                  <a:schemeClr val="tx1">
                    <a:lumMod val="75000"/>
                    <a:lumOff val="25000"/>
                  </a:schemeClr>
                </a:solidFill>
                <a:ea typeface="ＭＳ ゴシック" panose="020B0609070205080204" pitchFamily="49" charset="-128"/>
                <a:cs typeface="Arial" panose="020B0604020202020204" pitchFamily="34" charset="0"/>
              </a:rPr>
              <a:t>権利は</a:t>
            </a:r>
            <a:r>
              <a:rPr lang="ja-JP" altLang="en-US" sz="700">
                <a:solidFill>
                  <a:schemeClr val="tx1">
                    <a:lumMod val="75000"/>
                    <a:lumOff val="25000"/>
                  </a:schemeClr>
                </a:solidFill>
                <a:ea typeface="ＭＳ ゴシック" panose="020B0609070205080204" pitchFamily="49" charset="-128"/>
                <a:cs typeface="Arial" panose="020B0604020202020204" pitchFamily="34" charset="0"/>
              </a:rPr>
              <a:t>貴社および</a:t>
            </a:r>
            <a:r>
              <a:rPr lang="ja-JP" altLang="ja-JP" sz="700">
                <a:solidFill>
                  <a:schemeClr val="tx1">
                    <a:lumMod val="75000"/>
                    <a:lumOff val="25000"/>
                  </a:schemeClr>
                </a:solidFill>
                <a:ea typeface="ＭＳ ゴシック" panose="020B0609070205080204" pitchFamily="49" charset="-128"/>
                <a:cs typeface="Arial" panose="020B0604020202020204" pitchFamily="34" charset="0"/>
              </a:rPr>
              <a:t>貴学</a:t>
            </a:r>
            <a:r>
              <a:rPr lang="ja-JP" altLang="ja-JP" sz="700" dirty="0">
                <a:solidFill>
                  <a:schemeClr val="tx1">
                    <a:lumMod val="75000"/>
                    <a:lumOff val="25000"/>
                  </a:schemeClr>
                </a:solidFill>
                <a:ea typeface="ＭＳ ゴシック" panose="020B0609070205080204" pitchFamily="49" charset="-128"/>
                <a:cs typeface="Arial" panose="020B0604020202020204" pitchFamily="34" charset="0"/>
              </a:rPr>
              <a:t>に帰属します。本書に記載のその他の社名、商品名は、各社の商標または登録商標です。なお、本文および図表中では、「™」、「</a:t>
            </a:r>
            <a:r>
              <a:rPr lang="en-US" altLang="ja-JP" sz="700" dirty="0">
                <a:solidFill>
                  <a:schemeClr val="tx1">
                    <a:lumMod val="75000"/>
                    <a:lumOff val="25000"/>
                  </a:schemeClr>
                </a:solidFill>
                <a:ea typeface="ＭＳ ゴシック" panose="020B0609070205080204" pitchFamily="49" charset="-128"/>
                <a:cs typeface="Arial" panose="020B0604020202020204" pitchFamily="34" charset="0"/>
              </a:rPr>
              <a:t>®</a:t>
            </a:r>
            <a:r>
              <a:rPr lang="ja-JP" altLang="ja-JP" sz="700" dirty="0">
                <a:solidFill>
                  <a:schemeClr val="tx1">
                    <a:lumMod val="75000"/>
                    <a:lumOff val="25000"/>
                  </a:schemeClr>
                </a:solidFill>
                <a:ea typeface="ＭＳ ゴシック" panose="020B0609070205080204" pitchFamily="49" charset="-128"/>
                <a:cs typeface="Arial" panose="020B0604020202020204" pitchFamily="34" charset="0"/>
              </a:rPr>
              <a:t>」は明記しておりません。本書の一部あるいは全てを弊社から事前の許諾を得ること無く改変することはできません。</a:t>
            </a:r>
            <a:endParaRPr lang="ja-JP" altLang="en-US" sz="700" dirty="0">
              <a:solidFill>
                <a:schemeClr val="tx1">
                  <a:lumMod val="75000"/>
                  <a:lumOff val="25000"/>
                </a:schemeClr>
              </a:solidFill>
            </a:endParaRPr>
          </a:p>
        </p:txBody>
      </p:sp>
      <p:pic>
        <p:nvPicPr>
          <p:cNvPr id="20" name="図 19">
            <a:extLst>
              <a:ext uri="{FF2B5EF4-FFF2-40B4-BE49-F238E27FC236}">
                <a16:creationId xmlns:a16="http://schemas.microsoft.com/office/drawing/2014/main" id="{482A136B-49B1-DA47-9514-E0B170DD0103}"/>
              </a:ext>
            </a:extLst>
          </p:cNvPr>
          <p:cNvPicPr>
            <a:picLocks noChangeAspect="1"/>
          </p:cNvPicPr>
          <p:nvPr/>
        </p:nvPicPr>
        <p:blipFill>
          <a:blip r:embed="rId6"/>
          <a:stretch>
            <a:fillRect/>
          </a:stretch>
        </p:blipFill>
        <p:spPr>
          <a:xfrm>
            <a:off x="7363857" y="4887175"/>
            <a:ext cx="2192799" cy="437002"/>
          </a:xfrm>
          <a:prstGeom prst="rect">
            <a:avLst/>
          </a:prstGeom>
        </p:spPr>
      </p:pic>
      <p:sp>
        <p:nvSpPr>
          <p:cNvPr id="23" name="正方形/長方形 22">
            <a:extLst>
              <a:ext uri="{FF2B5EF4-FFF2-40B4-BE49-F238E27FC236}">
                <a16:creationId xmlns:a16="http://schemas.microsoft.com/office/drawing/2014/main" id="{80227D7B-B432-5342-A96E-4990E0320461}"/>
              </a:ext>
            </a:extLst>
          </p:cNvPr>
          <p:cNvSpPr/>
          <p:nvPr/>
        </p:nvSpPr>
        <p:spPr>
          <a:xfrm>
            <a:off x="244081" y="6001637"/>
            <a:ext cx="9417843" cy="261610"/>
          </a:xfrm>
          <a:prstGeom prst="rect">
            <a:avLst/>
          </a:prstGeom>
        </p:spPr>
        <p:txBody>
          <a:bodyPr wrap="square">
            <a:spAutoFit/>
          </a:bodyPr>
          <a:lstStyle/>
          <a:p>
            <a:r>
              <a:rPr lang="ja-JP" altLang="ja-JP" sz="1100" b="1" kern="100" dirty="0">
                <a:solidFill>
                  <a:schemeClr val="tx1">
                    <a:lumMod val="65000"/>
                    <a:lumOff val="35000"/>
                  </a:schemeClr>
                </a:solidFill>
                <a:latin typeface="+mn-ea"/>
                <a:cs typeface="Arial" panose="020B0604020202020204" pitchFamily="34" charset="0"/>
              </a:rPr>
              <a:t>本書に掲載されている内容およびそれらに付随し関連するデータ</a:t>
            </a:r>
            <a:r>
              <a:rPr lang="ja-JP" altLang="ja-JP" sz="1100" b="1" kern="100">
                <a:solidFill>
                  <a:schemeClr val="tx1">
                    <a:lumMod val="65000"/>
                    <a:lumOff val="35000"/>
                  </a:schemeClr>
                </a:solidFill>
                <a:latin typeface="+mn-ea"/>
                <a:cs typeface="Arial" panose="020B0604020202020204" pitchFamily="34" charset="0"/>
              </a:rPr>
              <a:t>について</a:t>
            </a:r>
            <a:r>
              <a:rPr lang="ja-JP" altLang="en-US" sz="1100" b="1" kern="100">
                <a:solidFill>
                  <a:schemeClr val="tx1">
                    <a:lumMod val="65000"/>
                    <a:lumOff val="35000"/>
                  </a:schemeClr>
                </a:solidFill>
                <a:latin typeface="+mn-ea"/>
                <a:cs typeface="Arial" panose="020B0604020202020204" pitchFamily="34" charset="0"/>
              </a:rPr>
              <a:t>組織</a:t>
            </a:r>
            <a:r>
              <a:rPr lang="ja-JP" altLang="ja-JP" sz="1100" b="1" kern="100">
                <a:solidFill>
                  <a:schemeClr val="tx1">
                    <a:lumMod val="65000"/>
                    <a:lumOff val="35000"/>
                  </a:schemeClr>
                </a:solidFill>
                <a:latin typeface="+mn-ea"/>
                <a:cs typeface="Arial" panose="020B0604020202020204" pitchFamily="34" charset="0"/>
              </a:rPr>
              <a:t>内</a:t>
            </a:r>
            <a:r>
              <a:rPr lang="ja-JP" altLang="ja-JP" sz="1100" b="1" kern="100" dirty="0">
                <a:solidFill>
                  <a:schemeClr val="tx1">
                    <a:lumMod val="65000"/>
                    <a:lumOff val="35000"/>
                  </a:schemeClr>
                </a:solidFill>
                <a:latin typeface="+mn-ea"/>
                <a:cs typeface="Arial" panose="020B0604020202020204" pitchFamily="34" charset="0"/>
              </a:rPr>
              <a:t>でのご検討を目的とする以外において使用することはできません。</a:t>
            </a:r>
            <a:endParaRPr lang="ja-JP" altLang="ja-JP" sz="1100" b="1" kern="100" dirty="0">
              <a:solidFill>
                <a:schemeClr val="tx1">
                  <a:lumMod val="65000"/>
                  <a:lumOff val="35000"/>
                </a:schemeClr>
              </a:solidFill>
              <a:effectLst/>
              <a:latin typeface="+mn-ea"/>
              <a:cs typeface="Times New Roman" panose="02020603050405020304" pitchFamily="18" charset="0"/>
            </a:endParaRPr>
          </a:p>
        </p:txBody>
      </p:sp>
      <p:sp>
        <p:nvSpPr>
          <p:cNvPr id="28" name="正方形/長方形 27">
            <a:extLst>
              <a:ext uri="{FF2B5EF4-FFF2-40B4-BE49-F238E27FC236}">
                <a16:creationId xmlns:a16="http://schemas.microsoft.com/office/drawing/2014/main" id="{F1E865BA-080B-5C43-B53B-77737A27AB6A}"/>
              </a:ext>
            </a:extLst>
          </p:cNvPr>
          <p:cNvSpPr/>
          <p:nvPr/>
        </p:nvSpPr>
        <p:spPr>
          <a:xfrm>
            <a:off x="4992557" y="5406368"/>
            <a:ext cx="4742601" cy="430887"/>
          </a:xfrm>
          <a:prstGeom prst="rect">
            <a:avLst/>
          </a:prstGeom>
        </p:spPr>
        <p:txBody>
          <a:bodyPr wrap="square">
            <a:spAutoFit/>
          </a:bodyPr>
          <a:lstStyle/>
          <a:p>
            <a:r>
              <a:rPr lang="ja-JP" altLang="en-US" sz="1100" dirty="0">
                <a:solidFill>
                  <a:schemeClr val="tx1">
                    <a:lumMod val="95000"/>
                    <a:lumOff val="5000"/>
                  </a:schemeClr>
                </a:solidFill>
              </a:rPr>
              <a:t>本ご案内に関しまして、疑問な点がございましたら、</a:t>
            </a:r>
            <a:endParaRPr lang="en-US" altLang="ja-JP" sz="1100" dirty="0">
              <a:solidFill>
                <a:schemeClr val="tx1">
                  <a:lumMod val="95000"/>
                  <a:lumOff val="5000"/>
                </a:schemeClr>
              </a:solidFill>
            </a:endParaRPr>
          </a:p>
          <a:p>
            <a:r>
              <a:rPr lang="ja-JP" altLang="en-US" sz="1100" dirty="0">
                <a:solidFill>
                  <a:schemeClr val="tx1">
                    <a:lumMod val="95000"/>
                    <a:lumOff val="5000"/>
                  </a:schemeClr>
                </a:solidFill>
              </a:rPr>
              <a:t>お気軽にお問い合わせくださいますよう、よろしくお願い申し上げます。</a:t>
            </a:r>
          </a:p>
        </p:txBody>
      </p:sp>
    </p:spTree>
    <p:extLst>
      <p:ext uri="{BB962C8B-B14F-4D97-AF65-F5344CB8AC3E}">
        <p14:creationId xmlns:p14="http://schemas.microsoft.com/office/powerpoint/2010/main" val="2319305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7355</TotalTime>
  <Words>1132</Words>
  <Application>Microsoft Macintosh PowerPoint</Application>
  <PresentationFormat>A4 210 x 297 mm</PresentationFormat>
  <Paragraphs>144</Paragraphs>
  <Slides>13</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13</vt:i4>
      </vt:variant>
    </vt:vector>
  </HeadingPairs>
  <TitlesOfParts>
    <vt:vector size="23" baseType="lpstr">
      <vt:lpstr>Hiragino Maru Gothic ProN W4</vt:lpstr>
      <vt:lpstr>MS UI Gothic</vt:lpstr>
      <vt:lpstr>Yu Gothic Medium</vt:lpstr>
      <vt:lpstr>Yu Gothic</vt:lpstr>
      <vt:lpstr>Yu Gothic</vt:lpstr>
      <vt:lpstr>游ゴシック Light</vt:lpstr>
      <vt:lpstr>Arial</vt:lpstr>
      <vt:lpstr>Calibri</vt:lpstr>
      <vt:lpstr>Calibri Light</vt:lpstr>
      <vt:lpstr>Office テーマ</vt:lpstr>
      <vt:lpstr>KnowledgeWall デモ ガイドブック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20160719KnowledgeIstReserveご提案資料</dc:title>
  <dc:creator>SibaService</dc:creator>
  <cp:lastModifiedBy>植田真史</cp:lastModifiedBy>
  <cp:revision>368</cp:revision>
  <cp:lastPrinted>2019-07-22T08:49:06Z</cp:lastPrinted>
  <dcterms:created xsi:type="dcterms:W3CDTF">2016-05-01T16:06:04Z</dcterms:created>
  <dcterms:modified xsi:type="dcterms:W3CDTF">2019-10-31T08:57:58Z</dcterms:modified>
</cp:coreProperties>
</file>